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42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8462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916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2009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6969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1140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6125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80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26616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5268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4401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5355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1714-4701-4C51-9B73-B3B3BEF7AD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9DDE0-48A1-4E8B-BF71-7239EDBA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C6B8C-09BD-4919-82C3-91C5E2F1C495}"/>
              </a:ext>
            </a:extLst>
          </p:cNvPr>
          <p:cNvSpPr txBox="1"/>
          <p:nvPr/>
        </p:nvSpPr>
        <p:spPr>
          <a:xfrm>
            <a:off x="554182" y="674400"/>
            <a:ext cx="80356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“Biblical preaching tries to capture the perspective of the text lest it become a pretext. Until the preacher himself has been seized by what seized the writer, he will be unable to pass it on with passion and telling impact.”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Don </a:t>
            </a:r>
            <a:r>
              <a:rPr lang="en-US" sz="4400" dirty="0" err="1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Harbuck</a:t>
            </a:r>
            <a:endParaRPr lang="en-US" sz="4400" dirty="0">
              <a:solidFill>
                <a:schemeClr val="bg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7466357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 holding Bible in field">
            <a:extLst>
              <a:ext uri="{FF2B5EF4-FFF2-40B4-BE49-F238E27FC236}">
                <a16:creationId xmlns:a16="http://schemas.microsoft.com/office/drawing/2014/main" id="{5756A939-D998-406E-B247-2E4D17933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361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D94B2-5781-45D0-954F-DC0F28FFD952}"/>
              </a:ext>
            </a:extLst>
          </p:cNvPr>
          <p:cNvSpPr txBox="1"/>
          <p:nvPr/>
        </p:nvSpPr>
        <p:spPr>
          <a:xfrm>
            <a:off x="332510" y="440326"/>
            <a:ext cx="6788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Perspective: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A Gift</a:t>
            </a:r>
          </a:p>
        </p:txBody>
      </p:sp>
    </p:spTree>
    <p:extLst>
      <p:ext uri="{BB962C8B-B14F-4D97-AF65-F5344CB8AC3E}">
        <p14:creationId xmlns:p14="http://schemas.microsoft.com/office/powerpoint/2010/main" val="1427171060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 holding Bible in field">
            <a:extLst>
              <a:ext uri="{FF2B5EF4-FFF2-40B4-BE49-F238E27FC236}">
                <a16:creationId xmlns:a16="http://schemas.microsoft.com/office/drawing/2014/main" id="{5756A939-D998-406E-B247-2E4D17933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361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D94B2-5781-45D0-954F-DC0F28FFD952}"/>
              </a:ext>
            </a:extLst>
          </p:cNvPr>
          <p:cNvSpPr txBox="1"/>
          <p:nvPr/>
        </p:nvSpPr>
        <p:spPr>
          <a:xfrm>
            <a:off x="332510" y="440326"/>
            <a:ext cx="6788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Subject: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Jesus </a:t>
            </a:r>
          </a:p>
        </p:txBody>
      </p:sp>
    </p:spTree>
    <p:extLst>
      <p:ext uri="{BB962C8B-B14F-4D97-AF65-F5344CB8AC3E}">
        <p14:creationId xmlns:p14="http://schemas.microsoft.com/office/powerpoint/2010/main" val="1370892562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 holding Bible in field">
            <a:extLst>
              <a:ext uri="{FF2B5EF4-FFF2-40B4-BE49-F238E27FC236}">
                <a16:creationId xmlns:a16="http://schemas.microsoft.com/office/drawing/2014/main" id="{5756A939-D998-406E-B247-2E4D17933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361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D94B2-5781-45D0-954F-DC0F28FFD952}"/>
              </a:ext>
            </a:extLst>
          </p:cNvPr>
          <p:cNvSpPr txBox="1"/>
          <p:nvPr/>
        </p:nvSpPr>
        <p:spPr>
          <a:xfrm>
            <a:off x="332510" y="440326"/>
            <a:ext cx="6788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Value: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82169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C6B8C-09BD-4919-82C3-91C5E2F1C495}"/>
              </a:ext>
            </a:extLst>
          </p:cNvPr>
          <p:cNvSpPr txBox="1"/>
          <p:nvPr/>
        </p:nvSpPr>
        <p:spPr>
          <a:xfrm>
            <a:off x="554182" y="612845"/>
            <a:ext cx="8035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“The value we place on something determines the hardship we are willing to endure for it. We will expend enormous energy and resources to care for a person or a prized possession we value a great deal. Paul valued the gospel enough to go to prison for it.”</a:t>
            </a:r>
          </a:p>
          <a:p>
            <a:pPr algn="r"/>
            <a:r>
              <a:rPr lang="en-US" sz="4000" dirty="0" err="1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Klyne</a:t>
            </a: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Snodgrass</a:t>
            </a:r>
          </a:p>
        </p:txBody>
      </p:sp>
    </p:spTree>
    <p:extLst>
      <p:ext uri="{BB962C8B-B14F-4D97-AF65-F5344CB8AC3E}">
        <p14:creationId xmlns:p14="http://schemas.microsoft.com/office/powerpoint/2010/main" val="1304390292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 holding Bible in field">
            <a:extLst>
              <a:ext uri="{FF2B5EF4-FFF2-40B4-BE49-F238E27FC236}">
                <a16:creationId xmlns:a16="http://schemas.microsoft.com/office/drawing/2014/main" id="{5756A939-D998-406E-B247-2E4D17933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361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D94B2-5781-45D0-954F-DC0F28FFD952}"/>
              </a:ext>
            </a:extLst>
          </p:cNvPr>
          <p:cNvSpPr txBox="1"/>
          <p:nvPr/>
        </p:nvSpPr>
        <p:spPr>
          <a:xfrm>
            <a:off x="332510" y="440326"/>
            <a:ext cx="6788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Value: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Ready to Suffer</a:t>
            </a:r>
          </a:p>
        </p:txBody>
      </p:sp>
    </p:spTree>
    <p:extLst>
      <p:ext uri="{BB962C8B-B14F-4D97-AF65-F5344CB8AC3E}">
        <p14:creationId xmlns:p14="http://schemas.microsoft.com/office/powerpoint/2010/main" val="2580590430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olding bible">
            <a:extLst>
              <a:ext uri="{FF2B5EF4-FFF2-40B4-BE49-F238E27FC236}">
                <a16:creationId xmlns:a16="http://schemas.microsoft.com/office/drawing/2014/main" id="{CCE1B523-C4F6-46E5-9EE3-C8A2CEF29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4008583" y="920621"/>
            <a:ext cx="4544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Glory to God in our Preaching</a:t>
            </a:r>
          </a:p>
        </p:txBody>
      </p:sp>
    </p:spTree>
    <p:extLst>
      <p:ext uri="{BB962C8B-B14F-4D97-AF65-F5344CB8AC3E}">
        <p14:creationId xmlns:p14="http://schemas.microsoft.com/office/powerpoint/2010/main" val="3281757150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raying">
            <a:extLst>
              <a:ext uri="{FF2B5EF4-FFF2-40B4-BE49-F238E27FC236}">
                <a16:creationId xmlns:a16="http://schemas.microsoft.com/office/drawing/2014/main" id="{3A9C7F0E-6A1B-4478-9C83-D562BE5CF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/>
          <a:stretch/>
        </p:blipFill>
        <p:spPr bwMode="auto">
          <a:xfrm>
            <a:off x="0" y="-8038"/>
            <a:ext cx="9144000" cy="6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4008583" y="920621"/>
            <a:ext cx="4544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Glory to God in our Praying</a:t>
            </a:r>
          </a:p>
        </p:txBody>
      </p:sp>
    </p:spTree>
    <p:extLst>
      <p:ext uri="{BB962C8B-B14F-4D97-AF65-F5344CB8AC3E}">
        <p14:creationId xmlns:p14="http://schemas.microsoft.com/office/powerpoint/2010/main" val="3218639832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raying">
            <a:extLst>
              <a:ext uri="{FF2B5EF4-FFF2-40B4-BE49-F238E27FC236}">
                <a16:creationId xmlns:a16="http://schemas.microsoft.com/office/drawing/2014/main" id="{3A9C7F0E-6A1B-4478-9C83-D562BE5CF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/>
          <a:stretch/>
        </p:blipFill>
        <p:spPr bwMode="auto">
          <a:xfrm flipH="1">
            <a:off x="0" y="-8038"/>
            <a:ext cx="9144000" cy="6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217633" y="577721"/>
            <a:ext cx="54116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Basis: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Jesus Christ</a:t>
            </a:r>
          </a:p>
        </p:txBody>
      </p:sp>
    </p:spTree>
    <p:extLst>
      <p:ext uri="{BB962C8B-B14F-4D97-AF65-F5344CB8AC3E}">
        <p14:creationId xmlns:p14="http://schemas.microsoft.com/office/powerpoint/2010/main" val="190012032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raying">
            <a:extLst>
              <a:ext uri="{FF2B5EF4-FFF2-40B4-BE49-F238E27FC236}">
                <a16:creationId xmlns:a16="http://schemas.microsoft.com/office/drawing/2014/main" id="{3A9C7F0E-6A1B-4478-9C83-D562BE5CF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/>
          <a:stretch/>
        </p:blipFill>
        <p:spPr bwMode="auto">
          <a:xfrm flipH="1">
            <a:off x="0" y="-8038"/>
            <a:ext cx="9144000" cy="6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217633" y="305068"/>
            <a:ext cx="54116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Addressee: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The Father of all</a:t>
            </a:r>
          </a:p>
        </p:txBody>
      </p:sp>
    </p:spTree>
    <p:extLst>
      <p:ext uri="{BB962C8B-B14F-4D97-AF65-F5344CB8AC3E}">
        <p14:creationId xmlns:p14="http://schemas.microsoft.com/office/powerpoint/2010/main" val="4194673997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raying">
            <a:extLst>
              <a:ext uri="{FF2B5EF4-FFF2-40B4-BE49-F238E27FC236}">
                <a16:creationId xmlns:a16="http://schemas.microsoft.com/office/drawing/2014/main" id="{3A9C7F0E-6A1B-4478-9C83-D562BE5CF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/>
          <a:stretch/>
        </p:blipFill>
        <p:spPr bwMode="auto">
          <a:xfrm flipH="1">
            <a:off x="0" y="-8038"/>
            <a:ext cx="9144000" cy="6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217633" y="305068"/>
            <a:ext cx="60630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Reason: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I’m not strong enough</a:t>
            </a:r>
          </a:p>
        </p:txBody>
      </p:sp>
    </p:spTree>
    <p:extLst>
      <p:ext uri="{BB962C8B-B14F-4D97-AF65-F5344CB8AC3E}">
        <p14:creationId xmlns:p14="http://schemas.microsoft.com/office/powerpoint/2010/main" val="1954623135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olding bible">
            <a:extLst>
              <a:ext uri="{FF2B5EF4-FFF2-40B4-BE49-F238E27FC236}">
                <a16:creationId xmlns:a16="http://schemas.microsoft.com/office/drawing/2014/main" id="{CCE1B523-C4F6-46E5-9EE3-C8A2CEF29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4747491" y="305068"/>
            <a:ext cx="38053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To God be the Glory </a:t>
            </a:r>
          </a:p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in the Church</a:t>
            </a:r>
          </a:p>
        </p:txBody>
      </p:sp>
    </p:spTree>
    <p:extLst>
      <p:ext uri="{BB962C8B-B14F-4D97-AF65-F5344CB8AC3E}">
        <p14:creationId xmlns:p14="http://schemas.microsoft.com/office/powerpoint/2010/main" val="589168933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raying">
            <a:extLst>
              <a:ext uri="{FF2B5EF4-FFF2-40B4-BE49-F238E27FC236}">
                <a16:creationId xmlns:a16="http://schemas.microsoft.com/office/drawing/2014/main" id="{3A9C7F0E-6A1B-4478-9C83-D562BE5CF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/>
          <a:stretch/>
        </p:blipFill>
        <p:spPr bwMode="auto">
          <a:xfrm flipH="1">
            <a:off x="0" y="-8038"/>
            <a:ext cx="9144000" cy="6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217633" y="305068"/>
            <a:ext cx="65618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Extent: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Difficult</a:t>
            </a: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Impossible</a:t>
            </a: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Unfathomable</a:t>
            </a:r>
          </a:p>
        </p:txBody>
      </p:sp>
    </p:spTree>
    <p:extLst>
      <p:ext uri="{BB962C8B-B14F-4D97-AF65-F5344CB8AC3E}">
        <p14:creationId xmlns:p14="http://schemas.microsoft.com/office/powerpoint/2010/main" val="2828497109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raying">
            <a:extLst>
              <a:ext uri="{FF2B5EF4-FFF2-40B4-BE49-F238E27FC236}">
                <a16:creationId xmlns:a16="http://schemas.microsoft.com/office/drawing/2014/main" id="{3A9C7F0E-6A1B-4478-9C83-D562BE5CF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/>
          <a:stretch/>
        </p:blipFill>
        <p:spPr bwMode="auto">
          <a:xfrm flipH="1">
            <a:off x="0" y="-8038"/>
            <a:ext cx="9144000" cy="6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217633" y="920621"/>
            <a:ext cx="65618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Faith: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More than I can fathom</a:t>
            </a:r>
          </a:p>
        </p:txBody>
      </p:sp>
    </p:spTree>
    <p:extLst>
      <p:ext uri="{BB962C8B-B14F-4D97-AF65-F5344CB8AC3E}">
        <p14:creationId xmlns:p14="http://schemas.microsoft.com/office/powerpoint/2010/main" val="1391828102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raying">
            <a:extLst>
              <a:ext uri="{FF2B5EF4-FFF2-40B4-BE49-F238E27FC236}">
                <a16:creationId xmlns:a16="http://schemas.microsoft.com/office/drawing/2014/main" id="{3A9C7F0E-6A1B-4478-9C83-D562BE5CF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/>
          <a:stretch/>
        </p:blipFill>
        <p:spPr bwMode="auto">
          <a:xfrm>
            <a:off x="0" y="-8038"/>
            <a:ext cx="9144000" cy="6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4008583" y="920621"/>
            <a:ext cx="4544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Glory to God in our Praying</a:t>
            </a:r>
          </a:p>
        </p:txBody>
      </p:sp>
    </p:spTree>
    <p:extLst>
      <p:ext uri="{BB962C8B-B14F-4D97-AF65-F5344CB8AC3E}">
        <p14:creationId xmlns:p14="http://schemas.microsoft.com/office/powerpoint/2010/main" val="3414932033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olding bible">
            <a:extLst>
              <a:ext uri="{FF2B5EF4-FFF2-40B4-BE49-F238E27FC236}">
                <a16:creationId xmlns:a16="http://schemas.microsoft.com/office/drawing/2014/main" id="{CCE1B523-C4F6-46E5-9EE3-C8A2CEF29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4193309" y="305068"/>
            <a:ext cx="435956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To God be the Glory </a:t>
            </a:r>
          </a:p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in the Preachers</a:t>
            </a:r>
          </a:p>
        </p:txBody>
      </p:sp>
    </p:spTree>
    <p:extLst>
      <p:ext uri="{BB962C8B-B14F-4D97-AF65-F5344CB8AC3E}">
        <p14:creationId xmlns:p14="http://schemas.microsoft.com/office/powerpoint/2010/main" val="2173870366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olding bible">
            <a:extLst>
              <a:ext uri="{FF2B5EF4-FFF2-40B4-BE49-F238E27FC236}">
                <a16:creationId xmlns:a16="http://schemas.microsoft.com/office/drawing/2014/main" id="{CCE1B523-C4F6-46E5-9EE3-C8A2CEF29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4747491" y="305068"/>
            <a:ext cx="38053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To God be the Glory </a:t>
            </a:r>
          </a:p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in the Church</a:t>
            </a:r>
          </a:p>
        </p:txBody>
      </p:sp>
    </p:spTree>
    <p:extLst>
      <p:ext uri="{BB962C8B-B14F-4D97-AF65-F5344CB8AC3E}">
        <p14:creationId xmlns:p14="http://schemas.microsoft.com/office/powerpoint/2010/main" val="718324336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olding bible">
            <a:extLst>
              <a:ext uri="{FF2B5EF4-FFF2-40B4-BE49-F238E27FC236}">
                <a16:creationId xmlns:a16="http://schemas.microsoft.com/office/drawing/2014/main" id="{CCE1B523-C4F6-46E5-9EE3-C8A2CEF29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4193309" y="305068"/>
            <a:ext cx="435956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To God be the Glory </a:t>
            </a:r>
          </a:p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in the Preachers</a:t>
            </a:r>
          </a:p>
        </p:txBody>
      </p:sp>
    </p:spTree>
    <p:extLst>
      <p:ext uri="{BB962C8B-B14F-4D97-AF65-F5344CB8AC3E}">
        <p14:creationId xmlns:p14="http://schemas.microsoft.com/office/powerpoint/2010/main" val="1632355061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C6B8C-09BD-4919-82C3-91C5E2F1C495}"/>
              </a:ext>
            </a:extLst>
          </p:cNvPr>
          <p:cNvSpPr txBox="1"/>
          <p:nvPr/>
        </p:nvSpPr>
        <p:spPr>
          <a:xfrm>
            <a:off x="554182" y="674400"/>
            <a:ext cx="80356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“Biblical preaching tries to capture the perspective of the text lest it become a pretext. Until the preacher himself has been seized by what seized the writer, he will be unable to pass it on with passion and telling impact.”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Don </a:t>
            </a:r>
            <a:r>
              <a:rPr lang="en-US" sz="4400" dirty="0" err="1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Harbuck</a:t>
            </a:r>
            <a:endParaRPr lang="en-US" sz="4400" dirty="0">
              <a:solidFill>
                <a:schemeClr val="bg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1523555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illar of fire">
            <a:extLst>
              <a:ext uri="{FF2B5EF4-FFF2-40B4-BE49-F238E27FC236}">
                <a16:creationId xmlns:a16="http://schemas.microsoft.com/office/drawing/2014/main" id="{C4F33051-1D64-468A-ABE7-2DC0F79A8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7A6B9-C8C3-4AD3-BE1A-EE8E9F312DDE}"/>
              </a:ext>
            </a:extLst>
          </p:cNvPr>
          <p:cNvSpPr txBox="1"/>
          <p:nvPr/>
        </p:nvSpPr>
        <p:spPr>
          <a:xfrm>
            <a:off x="4470396" y="920621"/>
            <a:ext cx="43595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The </a:t>
            </a:r>
          </a:p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Story </a:t>
            </a:r>
          </a:p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of God’s Glory</a:t>
            </a:r>
          </a:p>
        </p:txBody>
      </p:sp>
    </p:spTree>
    <p:extLst>
      <p:ext uri="{BB962C8B-B14F-4D97-AF65-F5344CB8AC3E}">
        <p14:creationId xmlns:p14="http://schemas.microsoft.com/office/powerpoint/2010/main" val="1893660411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olding bible">
            <a:extLst>
              <a:ext uri="{FF2B5EF4-FFF2-40B4-BE49-F238E27FC236}">
                <a16:creationId xmlns:a16="http://schemas.microsoft.com/office/drawing/2014/main" id="{CCE1B523-C4F6-46E5-9EE3-C8A2CEF29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AA43-48FD-44CB-B504-A4197E9E4619}"/>
              </a:ext>
            </a:extLst>
          </p:cNvPr>
          <p:cNvSpPr txBox="1"/>
          <p:nvPr/>
        </p:nvSpPr>
        <p:spPr>
          <a:xfrm>
            <a:off x="4008583" y="920621"/>
            <a:ext cx="4544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Glory to God in our Preaching</a:t>
            </a:r>
          </a:p>
        </p:txBody>
      </p:sp>
    </p:spTree>
    <p:extLst>
      <p:ext uri="{BB962C8B-B14F-4D97-AF65-F5344CB8AC3E}">
        <p14:creationId xmlns:p14="http://schemas.microsoft.com/office/powerpoint/2010/main" val="2261518103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 holding Bible in field">
            <a:extLst>
              <a:ext uri="{FF2B5EF4-FFF2-40B4-BE49-F238E27FC236}">
                <a16:creationId xmlns:a16="http://schemas.microsoft.com/office/drawing/2014/main" id="{5756A939-D998-406E-B247-2E4D17933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361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D94B2-5781-45D0-954F-DC0F28FFD952}"/>
              </a:ext>
            </a:extLst>
          </p:cNvPr>
          <p:cNvSpPr txBox="1"/>
          <p:nvPr/>
        </p:nvSpPr>
        <p:spPr>
          <a:xfrm>
            <a:off x="332510" y="440326"/>
            <a:ext cx="6788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Goal: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God’s Glory</a:t>
            </a:r>
          </a:p>
        </p:txBody>
      </p:sp>
    </p:spTree>
    <p:extLst>
      <p:ext uri="{BB962C8B-B14F-4D97-AF65-F5344CB8AC3E}">
        <p14:creationId xmlns:p14="http://schemas.microsoft.com/office/powerpoint/2010/main" val="2820592113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 holding Bible in field">
            <a:extLst>
              <a:ext uri="{FF2B5EF4-FFF2-40B4-BE49-F238E27FC236}">
                <a16:creationId xmlns:a16="http://schemas.microsoft.com/office/drawing/2014/main" id="{5756A939-D998-406E-B247-2E4D17933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361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D94B2-5781-45D0-954F-DC0F28FFD952}"/>
              </a:ext>
            </a:extLst>
          </p:cNvPr>
          <p:cNvSpPr txBox="1"/>
          <p:nvPr/>
        </p:nvSpPr>
        <p:spPr>
          <a:xfrm>
            <a:off x="332510" y="-39963"/>
            <a:ext cx="67887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Motivation: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Temple Building </a:t>
            </a:r>
          </a:p>
        </p:txBody>
      </p:sp>
    </p:spTree>
    <p:extLst>
      <p:ext uri="{BB962C8B-B14F-4D97-AF65-F5344CB8AC3E}">
        <p14:creationId xmlns:p14="http://schemas.microsoft.com/office/powerpoint/2010/main" val="3941324709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 holding Bible in field">
            <a:extLst>
              <a:ext uri="{FF2B5EF4-FFF2-40B4-BE49-F238E27FC236}">
                <a16:creationId xmlns:a16="http://schemas.microsoft.com/office/drawing/2014/main" id="{5756A939-D998-406E-B247-2E4D17933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361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D94B2-5781-45D0-954F-DC0F28FFD952}"/>
              </a:ext>
            </a:extLst>
          </p:cNvPr>
          <p:cNvSpPr txBox="1"/>
          <p:nvPr/>
        </p:nvSpPr>
        <p:spPr>
          <a:xfrm>
            <a:off x="332510" y="440326"/>
            <a:ext cx="6788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Paul’s Place:</a:t>
            </a: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endParaRPr lang="en-US" sz="8000" dirty="0">
              <a:effectLst>
                <a:glow rad="266700">
                  <a:schemeClr val="bg1">
                    <a:alpha val="85000"/>
                  </a:schemeClr>
                </a:glow>
              </a:effectLst>
              <a:latin typeface="Berlin Sans FB" panose="020E0602020502020306" pitchFamily="34" charset="0"/>
            </a:endParaRPr>
          </a:p>
          <a:p>
            <a:r>
              <a:rPr lang="en-US" sz="8000" dirty="0">
                <a:effectLst>
                  <a:glow rad="266700">
                    <a:schemeClr val="bg1">
                      <a:alpha val="85000"/>
                    </a:schemeClr>
                  </a:glow>
                </a:effectLst>
                <a:latin typeface="Berlin Sans FB" panose="020E0602020502020306" pitchFamily="34" charset="0"/>
              </a:rPr>
              <a:t>The Least</a:t>
            </a:r>
          </a:p>
        </p:txBody>
      </p:sp>
    </p:spTree>
    <p:extLst>
      <p:ext uri="{BB962C8B-B14F-4D97-AF65-F5344CB8AC3E}">
        <p14:creationId xmlns:p14="http://schemas.microsoft.com/office/powerpoint/2010/main" val="2897744053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273</Words>
  <Application>Microsoft Office PowerPoint</Application>
  <PresentationFormat>On-screen Show (4:3)</PresentationFormat>
  <Paragraphs>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Crozier</dc:creator>
  <cp:lastModifiedBy>Edwin Crozier</cp:lastModifiedBy>
  <cp:revision>7</cp:revision>
  <dcterms:created xsi:type="dcterms:W3CDTF">2020-03-05T17:21:53Z</dcterms:created>
  <dcterms:modified xsi:type="dcterms:W3CDTF">2020-03-05T18:10:52Z</dcterms:modified>
</cp:coreProperties>
</file>