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09"/>
  </p:notesMasterIdLst>
  <p:sldIdLst>
    <p:sldId id="257" r:id="rId4"/>
    <p:sldId id="291" r:id="rId5"/>
    <p:sldId id="287" r:id="rId6"/>
    <p:sldId id="290" r:id="rId7"/>
    <p:sldId id="265" r:id="rId8"/>
    <p:sldId id="266" r:id="rId9"/>
    <p:sldId id="261" r:id="rId10"/>
    <p:sldId id="262" r:id="rId11"/>
    <p:sldId id="263" r:id="rId12"/>
    <p:sldId id="264" r:id="rId13"/>
    <p:sldId id="267" r:id="rId14"/>
    <p:sldId id="289" r:id="rId15"/>
    <p:sldId id="274" r:id="rId16"/>
    <p:sldId id="288" r:id="rId17"/>
    <p:sldId id="273" r:id="rId18"/>
    <p:sldId id="275" r:id="rId19"/>
    <p:sldId id="276" r:id="rId20"/>
    <p:sldId id="272" r:id="rId21"/>
    <p:sldId id="277" r:id="rId22"/>
    <p:sldId id="279" r:id="rId23"/>
    <p:sldId id="280" r:id="rId24"/>
    <p:sldId id="281" r:id="rId25"/>
    <p:sldId id="282" r:id="rId26"/>
    <p:sldId id="283" r:id="rId27"/>
    <p:sldId id="284" r:id="rId28"/>
    <p:sldId id="278" r:id="rId29"/>
    <p:sldId id="292" r:id="rId30"/>
    <p:sldId id="258" r:id="rId31"/>
    <p:sldId id="259" r:id="rId32"/>
    <p:sldId id="256" r:id="rId33"/>
    <p:sldId id="268" r:id="rId34"/>
    <p:sldId id="270" r:id="rId35"/>
    <p:sldId id="269" r:id="rId36"/>
    <p:sldId id="271" r:id="rId37"/>
    <p:sldId id="294" r:id="rId38"/>
    <p:sldId id="286" r:id="rId39"/>
    <p:sldId id="293" r:id="rId40"/>
    <p:sldId id="295" r:id="rId41"/>
    <p:sldId id="317" r:id="rId42"/>
    <p:sldId id="296" r:id="rId43"/>
    <p:sldId id="298" r:id="rId44"/>
    <p:sldId id="299" r:id="rId45"/>
    <p:sldId id="301" r:id="rId46"/>
    <p:sldId id="302" r:id="rId47"/>
    <p:sldId id="300" r:id="rId48"/>
    <p:sldId id="303" r:id="rId49"/>
    <p:sldId id="305" r:id="rId50"/>
    <p:sldId id="306" r:id="rId51"/>
    <p:sldId id="307" r:id="rId52"/>
    <p:sldId id="308" r:id="rId53"/>
    <p:sldId id="309" r:id="rId54"/>
    <p:sldId id="311" r:id="rId55"/>
    <p:sldId id="310" r:id="rId56"/>
    <p:sldId id="312" r:id="rId57"/>
    <p:sldId id="313" r:id="rId58"/>
    <p:sldId id="318" r:id="rId59"/>
    <p:sldId id="319" r:id="rId60"/>
    <p:sldId id="314" r:id="rId61"/>
    <p:sldId id="297" r:id="rId62"/>
    <p:sldId id="365" r:id="rId63"/>
    <p:sldId id="367" r:id="rId64"/>
    <p:sldId id="369" r:id="rId65"/>
    <p:sldId id="370" r:id="rId66"/>
    <p:sldId id="371" r:id="rId67"/>
    <p:sldId id="315" r:id="rId68"/>
    <p:sldId id="316" r:id="rId69"/>
    <p:sldId id="321" r:id="rId70"/>
    <p:sldId id="342" r:id="rId71"/>
    <p:sldId id="323" r:id="rId72"/>
    <p:sldId id="324" r:id="rId73"/>
    <p:sldId id="325" r:id="rId74"/>
    <p:sldId id="326" r:id="rId75"/>
    <p:sldId id="327" r:id="rId76"/>
    <p:sldId id="328" r:id="rId77"/>
    <p:sldId id="329" r:id="rId78"/>
    <p:sldId id="331" r:id="rId79"/>
    <p:sldId id="334" r:id="rId80"/>
    <p:sldId id="333" r:id="rId81"/>
    <p:sldId id="343" r:id="rId82"/>
    <p:sldId id="332" r:id="rId83"/>
    <p:sldId id="338" r:id="rId84"/>
    <p:sldId id="339" r:id="rId85"/>
    <p:sldId id="340" r:id="rId86"/>
    <p:sldId id="341"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3" r:id="rId105"/>
    <p:sldId id="361" r:id="rId106"/>
    <p:sldId id="362" r:id="rId107"/>
    <p:sldId id="28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E627D-C412-4CBD-B4E1-92143A6B78C2}" v="57" dt="2020-03-05T18:20:49.446"/>
    <p1510:client id="{C0B9C740-F34F-4EDE-BCD3-D491AC04E0B3}" v="9" dt="2020-03-05T03:19:53.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DF6B8-2027-49CE-B881-EC86952A240A}" type="datetimeFigureOut">
              <a:rPr lang="en-US" smtClean="0"/>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8CF4B-F484-4812-B264-0C317610FEDE}" type="slidenum">
              <a:rPr lang="en-US" smtClean="0"/>
              <a:t>‹#›</a:t>
            </a:fld>
            <a:endParaRPr lang="en-US"/>
          </a:p>
        </p:txBody>
      </p:sp>
    </p:spTree>
    <p:extLst>
      <p:ext uri="{BB962C8B-B14F-4D97-AF65-F5344CB8AC3E}">
        <p14:creationId xmlns:p14="http://schemas.microsoft.com/office/powerpoint/2010/main" val="415438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8CF4B-F484-4812-B264-0C317610FEDE}" type="slidenum">
              <a:rPr lang="en-US" smtClean="0"/>
              <a:t>65</a:t>
            </a:fld>
            <a:endParaRPr lang="en-US"/>
          </a:p>
        </p:txBody>
      </p:sp>
    </p:spTree>
    <p:extLst>
      <p:ext uri="{BB962C8B-B14F-4D97-AF65-F5344CB8AC3E}">
        <p14:creationId xmlns:p14="http://schemas.microsoft.com/office/powerpoint/2010/main" val="366382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081E8A-2BA0-484E-AD03-4C9D9C3E9F4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208498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285451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139055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55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0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00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02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64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452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59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3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1540985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100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046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79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58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5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903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234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82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81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81E8A-2BA0-484E-AD03-4C9D9C3E9F4B}"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2785590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23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853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934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3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081E8A-2BA0-484E-AD03-4C9D9C3E9F4B}"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399040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081E8A-2BA0-484E-AD03-4C9D9C3E9F4B}"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406117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081E8A-2BA0-484E-AD03-4C9D9C3E9F4B}"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98156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81E8A-2BA0-484E-AD03-4C9D9C3E9F4B}"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356107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81E8A-2BA0-484E-AD03-4C9D9C3E9F4B}"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85595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81E8A-2BA0-484E-AD03-4C9D9C3E9F4B}"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FCB50-0B2B-4BB6-9051-0BF19A0A6B84}" type="slidenum">
              <a:rPr lang="en-US" smtClean="0"/>
              <a:t>‹#›</a:t>
            </a:fld>
            <a:endParaRPr lang="en-US"/>
          </a:p>
        </p:txBody>
      </p:sp>
    </p:spTree>
    <p:extLst>
      <p:ext uri="{BB962C8B-B14F-4D97-AF65-F5344CB8AC3E}">
        <p14:creationId xmlns:p14="http://schemas.microsoft.com/office/powerpoint/2010/main" val="6890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81E8A-2BA0-484E-AD03-4C9D9C3E9F4B}" type="datetimeFigureOut">
              <a:rPr lang="en-US" smtClean="0"/>
              <a:t>3/25/2020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FCB50-0B2B-4BB6-9051-0BF19A0A6B84}" type="slidenum">
              <a:rPr lang="en-US" smtClean="0"/>
              <a:t>‹#›</a:t>
            </a:fld>
            <a:endParaRPr lang="en-US"/>
          </a:p>
        </p:txBody>
      </p:sp>
    </p:spTree>
    <p:extLst>
      <p:ext uri="{BB962C8B-B14F-4D97-AF65-F5344CB8AC3E}">
        <p14:creationId xmlns:p14="http://schemas.microsoft.com/office/powerpoint/2010/main" val="127779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104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81E8A-2BA0-484E-AD03-4C9D9C3E9F4B}" type="datetimeFigureOut">
              <a:rPr lang="en-US" smtClean="0">
                <a:solidFill>
                  <a:prstClr val="black">
                    <a:tint val="75000"/>
                  </a:prstClr>
                </a:solidFill>
              </a:rPr>
              <a:pPr/>
              <a:t>3/25/2020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FCB50-0B2B-4BB6-9051-0BF19A0A6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582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Tree>
    <p:extLst>
      <p:ext uri="{BB962C8B-B14F-4D97-AF65-F5344CB8AC3E}">
        <p14:creationId xmlns:p14="http://schemas.microsoft.com/office/powerpoint/2010/main" val="86449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077218"/>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Geography of Colossae and Ephesus</a:t>
            </a:r>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21 </a:t>
            </a:r>
            <a:r>
              <a:rPr lang="en-US" sz="1900" dirty="0">
                <a:solidFill>
                  <a:schemeClr val="tx1"/>
                </a:solidFill>
                <a:latin typeface="Papyrus" panose="03070502060502030205" pitchFamily="66" charset="0"/>
              </a:rPr>
              <a:t>But that you also may know about my circumstances, how I am doing,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the beloved brother and faithful minister in the Lord, will make everything known to you. </a:t>
            </a:r>
            <a:r>
              <a:rPr lang="en-US" sz="1900" b="1" baseline="30000" dirty="0">
                <a:solidFill>
                  <a:schemeClr val="tx1"/>
                </a:solidFill>
                <a:latin typeface="Papyrus" panose="03070502060502030205" pitchFamily="66" charset="0"/>
              </a:rPr>
              <a:t>22 </a:t>
            </a:r>
            <a:r>
              <a:rPr lang="en-US" sz="1900" dirty="0">
                <a:solidFill>
                  <a:schemeClr val="tx1"/>
                </a:solidFill>
                <a:latin typeface="Papyrus" panose="03070502060502030205" pitchFamily="66" charset="0"/>
              </a:rPr>
              <a:t>I have sent him to you for this very purpose, </a:t>
            </a:r>
            <a:r>
              <a:rPr lang="en-US" sz="1900" u="sng" dirty="0">
                <a:solidFill>
                  <a:srgbClr val="FF0000"/>
                </a:solidFill>
                <a:latin typeface="Papyrus" panose="03070502060502030205" pitchFamily="66" charset="0"/>
              </a:rPr>
              <a:t>so that you may know about us, and that he may comfort your hearts.</a:t>
            </a:r>
          </a:p>
          <a:p>
            <a:pPr algn="ctr"/>
            <a:endParaRPr lang="en-US" sz="1900" dirty="0">
              <a:solidFill>
                <a:schemeClr val="tx1"/>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our beloved brother and faithful servant and fellow bond-servant in the Lord, will bring you information. </a:t>
            </a:r>
            <a:r>
              <a:rPr lang="en-US" sz="1900" b="1" baseline="30000" dirty="0">
                <a:solidFill>
                  <a:schemeClr val="tx1"/>
                </a:solidFill>
                <a:latin typeface="Papyrus" panose="03070502060502030205" pitchFamily="66" charset="0"/>
              </a:rPr>
              <a:t>8 </a:t>
            </a:r>
            <a:r>
              <a:rPr lang="en-US" sz="1900" dirty="0">
                <a:solidFill>
                  <a:schemeClr val="tx1"/>
                </a:solidFill>
                <a:latin typeface="Papyrus" panose="03070502060502030205" pitchFamily="66" charset="0"/>
              </a:rPr>
              <a:t>For I have sent him to you for this very purpose, </a:t>
            </a:r>
            <a:r>
              <a:rPr lang="en-US" sz="1900" u="sng" dirty="0">
                <a:solidFill>
                  <a:srgbClr val="FF0000"/>
                </a:solidFill>
                <a:latin typeface="Papyrus" panose="03070502060502030205" pitchFamily="66" charset="0"/>
              </a:rPr>
              <a:t>that you may know about our circumstances and that he may encourage your hearts</a:t>
            </a: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Tree>
    <p:extLst>
      <p:ext uri="{BB962C8B-B14F-4D97-AF65-F5344CB8AC3E}">
        <p14:creationId xmlns:p14="http://schemas.microsoft.com/office/powerpoint/2010/main" val="23038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3" name="Rectangle 2"/>
          <p:cNvSpPr/>
          <p:nvPr/>
        </p:nvSpPr>
        <p:spPr>
          <a:xfrm>
            <a:off x="117233" y="838200"/>
            <a:ext cx="8909535" cy="6063198"/>
          </a:xfrm>
          <a:prstGeom prst="rect">
            <a:avLst/>
          </a:prstGeom>
        </p:spPr>
        <p:txBody>
          <a:bodyPr>
            <a:spAutoFit/>
          </a:bodyPr>
          <a:lstStyle/>
          <a:p>
            <a:r>
              <a:rPr lang="en-US" sz="2800" b="1" dirty="0"/>
              <a:t>Ideas associated with sealing</a:t>
            </a:r>
            <a:endParaRPr lang="en-US" sz="3200" b="1" dirty="0"/>
          </a:p>
          <a:p>
            <a:pPr lvl="1"/>
            <a:endParaRPr lang="en-US" sz="2400" b="1" dirty="0"/>
          </a:p>
          <a:p>
            <a:pPr lvl="1"/>
            <a:r>
              <a:rPr lang="en-US" sz="2400" b="1" dirty="0"/>
              <a:t>Identification</a:t>
            </a:r>
          </a:p>
          <a:p>
            <a:pPr lvl="2"/>
            <a:endParaRPr lang="en-US" sz="2400" dirty="0"/>
          </a:p>
          <a:p>
            <a:pPr lvl="2"/>
            <a:r>
              <a:rPr lang="en-US" sz="2400" dirty="0"/>
              <a:t> </a:t>
            </a:r>
          </a:p>
          <a:p>
            <a:pPr lvl="1"/>
            <a:r>
              <a:rPr lang="en-US" sz="2400" b="1" dirty="0"/>
              <a:t>Protection</a:t>
            </a:r>
          </a:p>
          <a:p>
            <a:pPr lvl="2"/>
            <a:endParaRPr lang="en-US" sz="2400" dirty="0"/>
          </a:p>
          <a:p>
            <a:pPr lvl="2"/>
            <a:r>
              <a:rPr lang="en-US" sz="2400" dirty="0"/>
              <a:t> </a:t>
            </a:r>
          </a:p>
          <a:p>
            <a:pPr lvl="1"/>
            <a:r>
              <a:rPr lang="en-US" sz="2400" b="1" dirty="0"/>
              <a:t>Closing</a:t>
            </a:r>
          </a:p>
          <a:p>
            <a:pPr lvl="2"/>
            <a:endParaRPr lang="en-US" sz="2400" dirty="0"/>
          </a:p>
          <a:p>
            <a:pPr lvl="2"/>
            <a:endParaRPr lang="en-US" sz="2400" dirty="0"/>
          </a:p>
          <a:p>
            <a:pPr lvl="1"/>
            <a:endParaRPr lang="en-US" sz="2400" dirty="0"/>
          </a:p>
          <a:p>
            <a:pPr lvl="1"/>
            <a:r>
              <a:rPr lang="en-US" sz="2400" dirty="0"/>
              <a:t>“The seal thus yields a complex nexus of relations. Mixed in it are the motifs of power and </a:t>
            </a:r>
            <a:r>
              <a:rPr lang="en-US" sz="2400" dirty="0" err="1"/>
              <a:t>authorisation</a:t>
            </a:r>
            <a:r>
              <a:rPr lang="en-US" sz="2400" dirty="0"/>
              <a:t>, of legal validity and reliability, of the inviolate, closed and secret, of the costly and valuable.” (</a:t>
            </a:r>
            <a:r>
              <a:rPr lang="en-US" sz="2400" dirty="0" err="1"/>
              <a:t>Fitzer</a:t>
            </a:r>
            <a:r>
              <a:rPr lang="en-US" sz="2400" dirty="0"/>
              <a:t>,  TDNT, vol. 7 p. 946).</a:t>
            </a:r>
          </a:p>
        </p:txBody>
      </p:sp>
      <p:sp>
        <p:nvSpPr>
          <p:cNvPr id="4" name="Rectangle 3"/>
          <p:cNvSpPr/>
          <p:nvPr/>
        </p:nvSpPr>
        <p:spPr>
          <a:xfrm>
            <a:off x="3810000" y="1630188"/>
            <a:ext cx="4343400" cy="2893100"/>
          </a:xfrm>
          <a:prstGeom prst="rect">
            <a:avLst/>
          </a:prstGeom>
          <a:solidFill>
            <a:schemeClr val="bg1"/>
          </a:solidFill>
        </p:spPr>
        <p:txBody>
          <a:bodyPr wrap="square">
            <a:spAutoFit/>
          </a:bodyPr>
          <a:lstStyle/>
          <a:p>
            <a:r>
              <a:rPr lang="en-US" sz="2200" b="1" dirty="0">
                <a:latin typeface="Times New Roman"/>
                <a:ea typeface="Times New Roman"/>
              </a:rPr>
              <a:t>Context of 2 </a:t>
            </a:r>
            <a:r>
              <a:rPr lang="en-US" sz="2200" b="1" dirty="0" err="1">
                <a:latin typeface="Times New Roman"/>
                <a:ea typeface="Times New Roman"/>
              </a:rPr>
              <a:t>Cor</a:t>
            </a:r>
            <a:r>
              <a:rPr lang="en-US" sz="2200" b="1" dirty="0">
                <a:latin typeface="Times New Roman"/>
                <a:ea typeface="Times New Roman"/>
              </a:rPr>
              <a:t> 1.20</a:t>
            </a:r>
            <a:r>
              <a:rPr lang="en-US" sz="2200" b="1" i="1" dirty="0">
                <a:latin typeface="Times New Roman"/>
                <a:ea typeface="Times New Roman"/>
              </a:rPr>
              <a:t>f</a:t>
            </a:r>
            <a:endParaRPr lang="en-US" sz="2200" b="1" dirty="0">
              <a:latin typeface="Times New Roman"/>
              <a:ea typeface="Times New Roman"/>
            </a:endParaRPr>
          </a:p>
          <a:p>
            <a:pPr marL="342900" indent="-342900">
              <a:buFont typeface="Arial" panose="020B0604020202020204" pitchFamily="34" charset="0"/>
              <a:buChar char="•"/>
            </a:pPr>
            <a:r>
              <a:rPr lang="en-US" sz="2200" dirty="0">
                <a:latin typeface="Times New Roman"/>
                <a:ea typeface="Times New Roman"/>
              </a:rPr>
              <a:t>“the promises of God, in him is the yea”</a:t>
            </a:r>
          </a:p>
          <a:p>
            <a:pPr marL="342900" indent="-342900">
              <a:buFont typeface="Arial" panose="020B0604020202020204" pitchFamily="34" charset="0"/>
              <a:buChar char="•"/>
            </a:pPr>
            <a:r>
              <a:rPr lang="en-US" sz="2200" dirty="0">
                <a:latin typeface="Times New Roman"/>
                <a:ea typeface="Times New Roman"/>
              </a:rPr>
              <a:t>“He who establishes us is God”</a:t>
            </a:r>
          </a:p>
          <a:p>
            <a:r>
              <a:rPr lang="en-US" sz="2200" dirty="0">
                <a:latin typeface="Times New Roman"/>
                <a:ea typeface="Times New Roman"/>
              </a:rPr>
              <a:t> </a:t>
            </a:r>
          </a:p>
          <a:p>
            <a:r>
              <a:rPr lang="en-US" sz="2200" b="1" dirty="0">
                <a:latin typeface="Times New Roman"/>
                <a:ea typeface="Times New Roman"/>
              </a:rPr>
              <a:t>Context of 2 </a:t>
            </a:r>
            <a:r>
              <a:rPr lang="en-US" sz="2200" b="1" dirty="0" err="1">
                <a:latin typeface="Times New Roman"/>
                <a:ea typeface="Times New Roman"/>
              </a:rPr>
              <a:t>Cor</a:t>
            </a:r>
            <a:r>
              <a:rPr lang="en-US" sz="2200" b="1" dirty="0">
                <a:latin typeface="Times New Roman"/>
                <a:ea typeface="Times New Roman"/>
              </a:rPr>
              <a:t> 5.4</a:t>
            </a:r>
            <a:r>
              <a:rPr lang="en-US" sz="2200" b="1" i="1" dirty="0">
                <a:latin typeface="Times New Roman"/>
                <a:ea typeface="Times New Roman"/>
              </a:rPr>
              <a:t>f</a:t>
            </a:r>
            <a:endParaRPr lang="en-US" sz="2200" b="1" dirty="0">
              <a:latin typeface="Times New Roman"/>
              <a:ea typeface="Times New Roman"/>
            </a:endParaRPr>
          </a:p>
          <a:p>
            <a:pPr marL="342900" indent="-342900">
              <a:buFont typeface="Arial" panose="020B0604020202020204" pitchFamily="34" charset="0"/>
              <a:buChar char="•"/>
            </a:pPr>
            <a:r>
              <a:rPr lang="en-US" sz="2200" dirty="0">
                <a:latin typeface="Times New Roman"/>
                <a:ea typeface="Times New Roman"/>
              </a:rPr>
              <a:t>“He who wrought us for this very thing is God</a:t>
            </a:r>
            <a:br>
              <a:rPr lang="en-US" sz="600" dirty="0">
                <a:latin typeface="Times New Roman"/>
                <a:ea typeface="Times New Roman"/>
              </a:rPr>
            </a:br>
            <a:endParaRPr lang="en-US" sz="600" dirty="0">
              <a:latin typeface="Times New Roman"/>
              <a:ea typeface="Times New Roman"/>
            </a:endParaRPr>
          </a:p>
        </p:txBody>
      </p:sp>
      <p:sp>
        <p:nvSpPr>
          <p:cNvPr id="5" name="Left Brace 4"/>
          <p:cNvSpPr/>
          <p:nvPr/>
        </p:nvSpPr>
        <p:spPr>
          <a:xfrm>
            <a:off x="2514600" y="1600200"/>
            <a:ext cx="1295400" cy="2895600"/>
          </a:xfrm>
          <a:prstGeom prst="leftBrace">
            <a:avLst>
              <a:gd name="adj1" fmla="val 1529"/>
              <a:gd name="adj2" fmla="val 46435"/>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66138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3" name="Rectangle 2"/>
          <p:cNvSpPr/>
          <p:nvPr/>
        </p:nvSpPr>
        <p:spPr>
          <a:xfrm>
            <a:off x="117233" y="838200"/>
            <a:ext cx="8909535" cy="6063198"/>
          </a:xfrm>
          <a:prstGeom prst="rect">
            <a:avLst/>
          </a:prstGeom>
        </p:spPr>
        <p:txBody>
          <a:bodyPr>
            <a:spAutoFit/>
          </a:bodyPr>
          <a:lstStyle/>
          <a:p>
            <a:r>
              <a:rPr lang="en-US" sz="2800" b="1" dirty="0"/>
              <a:t>Ideas associated with sealing</a:t>
            </a:r>
            <a:endParaRPr lang="en-US" sz="3200" b="1" dirty="0"/>
          </a:p>
          <a:p>
            <a:pPr lvl="1"/>
            <a:endParaRPr lang="en-US" sz="2400" b="1" dirty="0"/>
          </a:p>
          <a:p>
            <a:pPr lvl="1"/>
            <a:r>
              <a:rPr lang="en-US" sz="2400" b="1" dirty="0"/>
              <a:t>Identification</a:t>
            </a:r>
          </a:p>
          <a:p>
            <a:pPr lvl="2"/>
            <a:endParaRPr lang="en-US" sz="2400" dirty="0"/>
          </a:p>
          <a:p>
            <a:pPr lvl="2"/>
            <a:r>
              <a:rPr lang="en-US" sz="2400" dirty="0"/>
              <a:t> </a:t>
            </a:r>
          </a:p>
          <a:p>
            <a:pPr lvl="1"/>
            <a:r>
              <a:rPr lang="en-US" sz="2400" b="1" dirty="0"/>
              <a:t>Protection</a:t>
            </a:r>
          </a:p>
          <a:p>
            <a:pPr lvl="2"/>
            <a:endParaRPr lang="en-US" sz="2400" dirty="0"/>
          </a:p>
          <a:p>
            <a:pPr lvl="2"/>
            <a:r>
              <a:rPr lang="en-US" sz="2400" dirty="0"/>
              <a:t> </a:t>
            </a:r>
          </a:p>
          <a:p>
            <a:pPr lvl="1"/>
            <a:r>
              <a:rPr lang="en-US" sz="2400" b="1" dirty="0"/>
              <a:t>Closing</a:t>
            </a:r>
          </a:p>
          <a:p>
            <a:pPr lvl="2"/>
            <a:endParaRPr lang="en-US" sz="2400" dirty="0"/>
          </a:p>
          <a:p>
            <a:pPr lvl="2"/>
            <a:endParaRPr lang="en-US" sz="2400" dirty="0"/>
          </a:p>
          <a:p>
            <a:pPr lvl="1"/>
            <a:endParaRPr lang="en-US" sz="2400" dirty="0"/>
          </a:p>
          <a:p>
            <a:pPr lvl="1"/>
            <a:r>
              <a:rPr lang="en-US" sz="2400" dirty="0"/>
              <a:t>“The seal thus yields a complex nexus of relations. Mixed in it are the motifs of power and </a:t>
            </a:r>
            <a:r>
              <a:rPr lang="en-US" sz="2400" dirty="0" err="1"/>
              <a:t>authorisation</a:t>
            </a:r>
            <a:r>
              <a:rPr lang="en-US" sz="2400" dirty="0"/>
              <a:t>, of legal validity and reliability, of the inviolate, closed and secret, of the costly and valuable.” (</a:t>
            </a:r>
            <a:r>
              <a:rPr lang="en-US" sz="2400" dirty="0" err="1"/>
              <a:t>Fitzer</a:t>
            </a:r>
            <a:r>
              <a:rPr lang="en-US" sz="2400" dirty="0"/>
              <a:t>,  TDNT, vol. 7 p. 946).</a:t>
            </a:r>
          </a:p>
        </p:txBody>
      </p:sp>
      <p:sp>
        <p:nvSpPr>
          <p:cNvPr id="4" name="Rectangle 3"/>
          <p:cNvSpPr/>
          <p:nvPr/>
        </p:nvSpPr>
        <p:spPr>
          <a:xfrm>
            <a:off x="3810000" y="1630188"/>
            <a:ext cx="3581400" cy="2893100"/>
          </a:xfrm>
          <a:prstGeom prst="rect">
            <a:avLst/>
          </a:prstGeom>
          <a:solidFill>
            <a:schemeClr val="bg1"/>
          </a:solidFill>
        </p:spPr>
        <p:txBody>
          <a:bodyPr wrap="square">
            <a:spAutoFit/>
          </a:bodyPr>
          <a:lstStyle/>
          <a:p>
            <a:endParaRPr lang="en-US" sz="2200" b="1" dirty="0">
              <a:latin typeface="Times New Roman"/>
              <a:ea typeface="Times New Roman"/>
            </a:endParaRPr>
          </a:p>
          <a:p>
            <a:r>
              <a:rPr lang="en-US" sz="2200" b="1" dirty="0">
                <a:latin typeface="Times New Roman"/>
                <a:ea typeface="Times New Roman"/>
              </a:rPr>
              <a:t>Ephesians 1.14</a:t>
            </a:r>
          </a:p>
          <a:p>
            <a:endParaRPr lang="en-US" sz="2200" dirty="0">
              <a:latin typeface="Times New Roman"/>
              <a:ea typeface="Times New Roman"/>
            </a:endParaRPr>
          </a:p>
          <a:p>
            <a:r>
              <a:rPr lang="en-US" sz="2200" dirty="0">
                <a:latin typeface="Times New Roman"/>
                <a:ea typeface="Times New Roman"/>
              </a:rPr>
              <a:t>The sealing is unto the redemption of the possession</a:t>
            </a:r>
          </a:p>
          <a:p>
            <a:endParaRPr lang="en-US" sz="2200" dirty="0">
              <a:latin typeface="Times New Roman"/>
              <a:ea typeface="Times New Roman"/>
            </a:endParaRPr>
          </a:p>
          <a:p>
            <a:r>
              <a:rPr lang="en-US" sz="2200" dirty="0">
                <a:latin typeface="Times New Roman"/>
                <a:ea typeface="Times New Roman"/>
              </a:rPr>
              <a:t>Cf. Romans 8.23</a:t>
            </a:r>
          </a:p>
          <a:p>
            <a:endParaRPr lang="en-US" sz="2200" dirty="0">
              <a:latin typeface="Times New Roman"/>
              <a:ea typeface="Times New Roman"/>
            </a:endParaRPr>
          </a:p>
          <a:p>
            <a:endParaRPr lang="en-US" sz="600" dirty="0">
              <a:latin typeface="Times New Roman"/>
              <a:ea typeface="Times New Roman"/>
            </a:endParaRPr>
          </a:p>
        </p:txBody>
      </p:sp>
      <p:sp>
        <p:nvSpPr>
          <p:cNvPr id="5" name="Left Brace 4"/>
          <p:cNvSpPr/>
          <p:nvPr/>
        </p:nvSpPr>
        <p:spPr>
          <a:xfrm>
            <a:off x="2514600" y="1600200"/>
            <a:ext cx="1295400" cy="2895600"/>
          </a:xfrm>
          <a:prstGeom prst="leftBrace">
            <a:avLst>
              <a:gd name="adj1" fmla="val 1529"/>
              <a:gd name="adj2" fmla="val 46435"/>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2279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7" name="Rounded Rectangle 5">
            <a:extLst>
              <a:ext uri="{FF2B5EF4-FFF2-40B4-BE49-F238E27FC236}">
                <a16:creationId xmlns:a16="http://schemas.microsoft.com/office/drawing/2014/main" id="{DC8A8BAC-3AD2-40D0-8B4D-E5506EC0BF36}"/>
              </a:ext>
            </a:extLst>
          </p:cNvPr>
          <p:cNvSpPr/>
          <p:nvPr/>
        </p:nvSpPr>
        <p:spPr>
          <a:xfrm>
            <a:off x="930935" y="5061405"/>
            <a:ext cx="969818" cy="351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25995" y="5517147"/>
            <a:ext cx="611640" cy="3199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a:p>
            <a:r>
              <a:rPr lang="en-US" sz="2800" i="1" dirty="0"/>
              <a:t>which is a seal of our inheritance,</a:t>
            </a:r>
          </a:p>
          <a:p>
            <a:r>
              <a:rPr lang="en-US" sz="2800" i="1" dirty="0"/>
              <a:t>unto redemption of the possession</a:t>
            </a:r>
          </a:p>
          <a:p>
            <a:r>
              <a:rPr lang="en-US" sz="2800" i="1" dirty="0"/>
              <a:t>unto praise of his glory.</a:t>
            </a:r>
            <a:endParaRPr lang="en-US" sz="2800" dirty="0"/>
          </a:p>
        </p:txBody>
      </p:sp>
      <p:sp>
        <p:nvSpPr>
          <p:cNvPr id="3" name="Rectangle 2"/>
          <p:cNvSpPr/>
          <p:nvPr/>
        </p:nvSpPr>
        <p:spPr>
          <a:xfrm>
            <a:off x="152400" y="228600"/>
            <a:ext cx="8839200" cy="6555641"/>
          </a:xfrm>
          <a:prstGeom prst="rect">
            <a:avLst/>
          </a:prstGeom>
          <a:solidFill>
            <a:srgbClr val="FFFF00"/>
          </a:solidFill>
          <a:ln>
            <a:solidFill>
              <a:schemeClr val="tx1"/>
            </a:solidFill>
          </a:ln>
        </p:spPr>
        <p:txBody>
          <a:bodyPr wrap="square">
            <a:spAutoFit/>
          </a:bodyPr>
          <a:lstStyle/>
          <a:p>
            <a:r>
              <a:rPr lang="en-US" sz="2400" dirty="0"/>
              <a:t>Hebrew loanword</a:t>
            </a:r>
            <a:endParaRPr lang="en-US" sz="2800" dirty="0"/>
          </a:p>
          <a:p>
            <a:r>
              <a:rPr lang="en-US" sz="2000" dirty="0"/>
              <a:t>	</a:t>
            </a:r>
            <a:r>
              <a:rPr lang="en-US" sz="2000" b="1" dirty="0"/>
              <a:t>Hebrew</a:t>
            </a:r>
            <a:r>
              <a:rPr lang="en-US" sz="2000" dirty="0"/>
              <a:t> </a:t>
            </a:r>
            <a:r>
              <a:rPr lang="en-US" sz="2000" strike="sngStrike" dirty="0"/>
              <a:t>‘</a:t>
            </a:r>
            <a:r>
              <a:rPr lang="en-US" sz="2000" i="1" strike="sngStrike" dirty="0" err="1"/>
              <a:t>arabown</a:t>
            </a:r>
            <a:r>
              <a:rPr lang="en-US" sz="2000" i="1" strike="sngStrike" dirty="0"/>
              <a:t>,</a:t>
            </a:r>
            <a:r>
              <a:rPr lang="en-US" sz="2000" i="1" dirty="0"/>
              <a:t> </a:t>
            </a:r>
            <a:r>
              <a:rPr lang="en-US" sz="2000" dirty="0"/>
              <a:t>‘</a:t>
            </a:r>
            <a:r>
              <a:rPr lang="en-US" sz="2000" dirty="0" err="1"/>
              <a:t>e</a:t>
            </a:r>
            <a:r>
              <a:rPr lang="en-US" sz="2000" i="1" dirty="0" err="1"/>
              <a:t>rabôn</a:t>
            </a:r>
            <a:endParaRPr lang="en-US" sz="2000" i="1" dirty="0"/>
          </a:p>
          <a:p>
            <a:pPr marL="1200150" lvl="2" indent="-285750">
              <a:buFont typeface="Arial" panose="020B0604020202020204" pitchFamily="34" charset="0"/>
              <a:buChar char="•"/>
            </a:pPr>
            <a:r>
              <a:rPr lang="en-US" sz="2000" dirty="0"/>
              <a:t>Gen 38:17,18, 20, collateral Judah provided to Tamar, assuring payment</a:t>
            </a:r>
          </a:p>
          <a:p>
            <a:pPr marL="1200150" lvl="2" indent="-285750">
              <a:buFont typeface="Arial" panose="020B0604020202020204" pitchFamily="34" charset="0"/>
              <a:buChar char="•"/>
            </a:pPr>
            <a:r>
              <a:rPr lang="en-US" sz="2000" dirty="0"/>
              <a:t>cognate verb is </a:t>
            </a:r>
            <a:r>
              <a:rPr lang="en-US" sz="2000" i="1" dirty="0"/>
              <a:t>‘</a:t>
            </a:r>
            <a:r>
              <a:rPr lang="en-US" sz="2000" i="1" dirty="0" err="1"/>
              <a:t>arab</a:t>
            </a:r>
            <a:endParaRPr lang="en-US" sz="2000" dirty="0"/>
          </a:p>
          <a:p>
            <a:pPr marL="1657350" lvl="3" indent="-285750">
              <a:buFont typeface="Arial" panose="020B0604020202020204" pitchFamily="34" charset="0"/>
              <a:buChar char="•"/>
            </a:pPr>
            <a:r>
              <a:rPr lang="en-US" sz="2000" dirty="0"/>
              <a:t>Gen. 43:9, Judah: “I will be surety” for Benjamin.</a:t>
            </a:r>
          </a:p>
          <a:p>
            <a:pPr marL="1657350" lvl="3" indent="-285750">
              <a:buFont typeface="Arial" panose="020B0604020202020204" pitchFamily="34" charset="0"/>
              <a:buChar char="•"/>
            </a:pPr>
            <a:r>
              <a:rPr lang="en-US" sz="2000" dirty="0"/>
              <a:t>Prov. 6:1, “if </a:t>
            </a:r>
            <a:r>
              <a:rPr lang="en-US" sz="2000" u="sng" dirty="0"/>
              <a:t>you have become surety</a:t>
            </a:r>
            <a:r>
              <a:rPr lang="en-US" sz="2000" dirty="0"/>
              <a:t> for your neighbor”</a:t>
            </a:r>
          </a:p>
          <a:p>
            <a:pPr marL="1657350" lvl="3" indent="-285750">
              <a:buFont typeface="Arial" panose="020B0604020202020204" pitchFamily="34" charset="0"/>
              <a:buChar char="•"/>
            </a:pPr>
            <a:r>
              <a:rPr lang="en-US" sz="2000" dirty="0"/>
              <a:t>purpose is assurance; being part of final payment is not in view</a:t>
            </a:r>
          </a:p>
          <a:p>
            <a:r>
              <a:rPr lang="en-US" sz="2000" dirty="0"/>
              <a:t>	</a:t>
            </a:r>
            <a:r>
              <a:rPr lang="en-US" sz="2000" b="1" dirty="0"/>
              <a:t>Greek</a:t>
            </a:r>
            <a:r>
              <a:rPr lang="en-US" sz="2000" i="1" dirty="0"/>
              <a:t>  </a:t>
            </a:r>
            <a:r>
              <a:rPr lang="en-US" sz="2000" b="1" dirty="0">
                <a:latin typeface="Palatino Linotype" panose="02040502050505030304" pitchFamily="18" charset="0"/>
              </a:rPr>
              <a:t>“</a:t>
            </a:r>
            <a:r>
              <a:rPr lang="en-US" sz="2000" b="1" i="1" dirty="0">
                <a:latin typeface="Palatino Linotype" panose="02040502050505030304" pitchFamily="18" charset="0"/>
              </a:rPr>
              <a:t>first installment, deposit,  down payment, pledge” (</a:t>
            </a:r>
            <a:r>
              <a:rPr lang="en-US" sz="2000" b="1" dirty="0">
                <a:latin typeface="Palatino Linotype" panose="02040502050505030304" pitchFamily="18" charset="0"/>
              </a:rPr>
              <a:t>BDAG)</a:t>
            </a:r>
            <a:endParaRPr lang="en-US" sz="2000" b="1" i="1" dirty="0">
              <a:latin typeface="Palatino Linotype" panose="02040502050505030304" pitchFamily="18" charset="0"/>
            </a:endParaRPr>
          </a:p>
          <a:p>
            <a:pPr marL="1200150" lvl="2" indent="-285750">
              <a:buFont typeface="Arial" panose="020B0604020202020204" pitchFamily="34" charset="0"/>
              <a:buChar char="•"/>
            </a:pPr>
            <a:r>
              <a:rPr lang="en-US" sz="2000" dirty="0"/>
              <a:t>In many extra-biblical contexts, </a:t>
            </a:r>
            <a:r>
              <a:rPr lang="en-US" sz="2000" dirty="0" err="1"/>
              <a:t>Grk</a:t>
            </a:r>
            <a:r>
              <a:rPr lang="en-US" sz="2000" dirty="0"/>
              <a:t> </a:t>
            </a:r>
            <a:r>
              <a:rPr lang="en-US" sz="2000" dirty="0" err="1"/>
              <a:t>ἀρρ</a:t>
            </a:r>
            <a:r>
              <a:rPr lang="en-US" sz="2000" dirty="0"/>
              <a:t>αβών is an initial payment, a down payment constituting a part of the full payment.  (“earnest”)</a:t>
            </a:r>
          </a:p>
          <a:p>
            <a:pPr marL="1200150" lvl="2" indent="-285750">
              <a:buFont typeface="Arial" panose="020B0604020202020204" pitchFamily="34" charset="0"/>
              <a:buChar char="•"/>
            </a:pPr>
            <a:r>
              <a:rPr lang="en-US" sz="2000" dirty="0"/>
              <a:t>gives assurance to the recipient</a:t>
            </a:r>
          </a:p>
          <a:p>
            <a:pPr marL="1200150" lvl="2" indent="-285750">
              <a:buFont typeface="Arial" panose="020B0604020202020204" pitchFamily="34" charset="0"/>
              <a:buChar char="•"/>
            </a:pPr>
            <a:r>
              <a:rPr lang="en-US" sz="2000" dirty="0"/>
              <a:t>gives assurance to the giver</a:t>
            </a:r>
          </a:p>
          <a:p>
            <a:pPr marL="1200150" lvl="2" indent="-285750">
              <a:buFont typeface="Arial" panose="020B0604020202020204" pitchFamily="34" charset="0"/>
              <a:buChar char="•"/>
            </a:pPr>
            <a:r>
              <a:rPr lang="en-US" sz="2000" dirty="0"/>
              <a:t>But Paul uses this word of the Holy Spirit, in whom or by whom God’s people are sealed, i.e., authoritatively identified as belonging to God. or we could say, God’s inheritance is marked as belonging to Him. </a:t>
            </a:r>
          </a:p>
          <a:p>
            <a:pPr marL="1200150" lvl="2" indent="-285750">
              <a:buFont typeface="Arial" panose="020B0604020202020204" pitchFamily="34" charset="0"/>
              <a:buChar char="•"/>
            </a:pPr>
            <a:endParaRPr lang="en-US" sz="2000" dirty="0"/>
          </a:p>
          <a:p>
            <a:pPr algn="ctr"/>
            <a:r>
              <a:rPr lang="en-US" sz="2400" b="1" dirty="0"/>
              <a:t>Is God assuring to himself his allotment?</a:t>
            </a:r>
          </a:p>
          <a:p>
            <a:pPr algn="ctr"/>
            <a:r>
              <a:rPr lang="en-US" sz="2400" b="1" dirty="0"/>
              <a:t>OR</a:t>
            </a:r>
          </a:p>
          <a:p>
            <a:pPr algn="ctr"/>
            <a:r>
              <a:rPr lang="en-US" sz="2400" b="1" dirty="0"/>
              <a:t>Is God assuring to his allotment their redemption?</a:t>
            </a:r>
          </a:p>
          <a:p>
            <a:pPr algn="ctr"/>
            <a:endParaRPr lang="en-US" sz="2400" b="1" dirty="0"/>
          </a:p>
        </p:txBody>
      </p:sp>
      <p:sp>
        <p:nvSpPr>
          <p:cNvPr id="5" name="Rectangle 4"/>
          <p:cNvSpPr/>
          <p:nvPr/>
        </p:nvSpPr>
        <p:spPr>
          <a:xfrm>
            <a:off x="1066801" y="2503944"/>
            <a:ext cx="7772400" cy="3108543"/>
          </a:xfrm>
          <a:prstGeom prst="rect">
            <a:avLst/>
          </a:prstGeom>
          <a:solidFill>
            <a:schemeClr val="bg1"/>
          </a:solidFill>
          <a:ln>
            <a:solidFill>
              <a:schemeClr val="tx1"/>
            </a:solidFill>
          </a:ln>
          <a:effectLst>
            <a:outerShdw blurRad="50800" dist="127000" dir="13500000" algn="br" rotWithShape="0">
              <a:prstClr val="black">
                <a:alpha val="40000"/>
              </a:prstClr>
            </a:outerShdw>
          </a:effectLst>
        </p:spPr>
        <p:txBody>
          <a:bodyPr wrap="square">
            <a:spAutoFit/>
          </a:bodyPr>
          <a:lstStyle/>
          <a:p>
            <a:r>
              <a:rPr lang="en-US" sz="2800" b="1" u="sng" dirty="0"/>
              <a:t>Modern Greek</a:t>
            </a:r>
          </a:p>
          <a:p>
            <a:r>
              <a:rPr lang="el-GR" sz="2800" dirty="0"/>
              <a:t>αρραβών  </a:t>
            </a:r>
            <a:r>
              <a:rPr lang="en-US" sz="2800" dirty="0"/>
              <a:t>troth</a:t>
            </a:r>
          </a:p>
          <a:p>
            <a:r>
              <a:rPr lang="el-GR" sz="2800" dirty="0"/>
              <a:t>αραβωνίζω </a:t>
            </a:r>
            <a:r>
              <a:rPr lang="en-US" sz="2800" dirty="0"/>
              <a:t>is to become engaged</a:t>
            </a:r>
          </a:p>
          <a:p>
            <a:r>
              <a:rPr lang="el-GR" sz="2800" dirty="0"/>
              <a:t>αρραβώνας </a:t>
            </a:r>
            <a:r>
              <a:rPr lang="en-US" sz="2800" dirty="0"/>
              <a:t>is </a:t>
            </a:r>
            <a:r>
              <a:rPr lang="en-US" sz="2800" dirty="0" err="1"/>
              <a:t>bethrothal</a:t>
            </a:r>
            <a:endParaRPr lang="en-US" sz="2800" dirty="0"/>
          </a:p>
          <a:p>
            <a:r>
              <a:rPr lang="el-GR" sz="2800" dirty="0"/>
              <a:t>αρραβώνες  </a:t>
            </a:r>
            <a:r>
              <a:rPr lang="en-US" sz="2800" dirty="0"/>
              <a:t>engagement, </a:t>
            </a:r>
            <a:r>
              <a:rPr lang="en-US" sz="2800" dirty="0" err="1"/>
              <a:t>betrothment</a:t>
            </a:r>
            <a:r>
              <a:rPr lang="en-US" sz="2800" dirty="0"/>
              <a:t>, betrothal</a:t>
            </a:r>
          </a:p>
          <a:p>
            <a:r>
              <a:rPr lang="el-GR" sz="2800" dirty="0"/>
              <a:t>αρραβωνιαστικός  </a:t>
            </a:r>
            <a:r>
              <a:rPr lang="en-US" sz="2800" dirty="0"/>
              <a:t>fiancé</a:t>
            </a:r>
          </a:p>
          <a:p>
            <a:r>
              <a:rPr lang="el-GR" sz="2800" dirty="0"/>
              <a:t>αρραβωνιαστικιά   </a:t>
            </a:r>
            <a:r>
              <a:rPr lang="en-US" sz="2800" dirty="0"/>
              <a:t>fiancée</a:t>
            </a:r>
          </a:p>
        </p:txBody>
      </p:sp>
    </p:spTree>
    <p:extLst>
      <p:ext uri="{BB962C8B-B14F-4D97-AF65-F5344CB8AC3E}">
        <p14:creationId xmlns:p14="http://schemas.microsoft.com/office/powerpoint/2010/main" val="334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allAtOnce" animBg="1"/>
      <p:bldP spid="5" grpId="0" animBg="1"/>
      <p:bldP spid="5"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ounded Rectangle 5"/>
          <p:cNvSpPr/>
          <p:nvPr/>
        </p:nvSpPr>
        <p:spPr>
          <a:xfrm>
            <a:off x="2378249" y="5061405"/>
            <a:ext cx="3535855" cy="351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solidFill>
                  <a:prstClr val="black"/>
                </a:solidFill>
              </a:rPr>
              <a:t>in whom we were allotted, having been predetermined according to a plan of the one who works all things according to the counsel of his will,</a:t>
            </a:r>
          </a:p>
          <a:p>
            <a:r>
              <a:rPr lang="en-US" sz="2800" i="1" dirty="0">
                <a:solidFill>
                  <a:prstClr val="black"/>
                </a:solidFill>
              </a:rPr>
              <a:t>such that we who had previously</a:t>
            </a:r>
          </a:p>
          <a:p>
            <a:r>
              <a:rPr lang="en-US" sz="2800" i="1" dirty="0">
                <a:solidFill>
                  <a:prstClr val="black"/>
                </a:solidFill>
              </a:rPr>
              <a:t>hoped in the Christ would be</a:t>
            </a:r>
          </a:p>
          <a:p>
            <a:r>
              <a:rPr lang="en-US" sz="2800" i="1" dirty="0">
                <a:solidFill>
                  <a:prstClr val="black"/>
                </a:solidFill>
              </a:rPr>
              <a:t>to the praise of his glory,</a:t>
            </a:r>
          </a:p>
          <a:p>
            <a:r>
              <a:rPr lang="en-US" sz="2800" i="1" dirty="0">
                <a:solidFill>
                  <a:prstClr val="black"/>
                </a:solidFill>
              </a:rPr>
              <a:t>in whom you also,</a:t>
            </a:r>
          </a:p>
          <a:p>
            <a:r>
              <a:rPr lang="en-US" sz="2800" i="1" dirty="0">
                <a:solidFill>
                  <a:prstClr val="black"/>
                </a:solidFill>
              </a:rPr>
              <a:t>having heard the word of the promise,</a:t>
            </a:r>
          </a:p>
          <a:p>
            <a:r>
              <a:rPr lang="en-US" sz="2800" i="1" dirty="0">
                <a:solidFill>
                  <a:prstClr val="black"/>
                </a:solidFill>
              </a:rPr>
              <a:t>the good news of your salvation,</a:t>
            </a:r>
          </a:p>
          <a:p>
            <a:r>
              <a:rPr lang="en-US" sz="2800" i="1" dirty="0">
                <a:solidFill>
                  <a:prstClr val="black"/>
                </a:solidFill>
              </a:rPr>
              <a:t>in whom you, having also believed,</a:t>
            </a:r>
          </a:p>
          <a:p>
            <a:r>
              <a:rPr lang="en-US" sz="2800" i="1" dirty="0">
                <a:solidFill>
                  <a:prstClr val="black"/>
                </a:solidFill>
              </a:rPr>
              <a:t>were sealed by the promised Holy Spirit,</a:t>
            </a:r>
          </a:p>
          <a:p>
            <a:r>
              <a:rPr lang="en-US" sz="2800" i="1" dirty="0">
                <a:solidFill>
                  <a:prstClr val="black"/>
                </a:solidFill>
              </a:rPr>
              <a:t>which is a seal of our inheritance,</a:t>
            </a:r>
          </a:p>
          <a:p>
            <a:r>
              <a:rPr lang="en-US" sz="2800" i="1" dirty="0">
                <a:solidFill>
                  <a:prstClr val="black"/>
                </a:solidFill>
              </a:rPr>
              <a:t>unto redemption of the possession</a:t>
            </a:r>
          </a:p>
          <a:p>
            <a:r>
              <a:rPr lang="en-US" sz="2800" i="1" dirty="0">
                <a:solidFill>
                  <a:prstClr val="black"/>
                </a:solidFill>
              </a:rPr>
              <a:t>unto praise of his glory.</a:t>
            </a:r>
            <a:endParaRPr lang="en-US" sz="2800" dirty="0">
              <a:solidFill>
                <a:prstClr val="black"/>
              </a:solidFill>
            </a:endParaRPr>
          </a:p>
        </p:txBody>
      </p:sp>
      <p:sp>
        <p:nvSpPr>
          <p:cNvPr id="3" name="Rectangle 2"/>
          <p:cNvSpPr/>
          <p:nvPr/>
        </p:nvSpPr>
        <p:spPr>
          <a:xfrm>
            <a:off x="5914104" y="2364462"/>
            <a:ext cx="3229896" cy="4493538"/>
          </a:xfrm>
          <a:prstGeom prst="rect">
            <a:avLst/>
          </a:prstGeom>
          <a:solidFill>
            <a:srgbClr val="FFFF00"/>
          </a:solidFill>
        </p:spPr>
        <p:txBody>
          <a:bodyPr wrap="square">
            <a:spAutoFit/>
          </a:bodyPr>
          <a:lstStyle/>
          <a:p>
            <a:r>
              <a:rPr lang="en-US" sz="2200" dirty="0" err="1"/>
              <a:t>Ezek</a:t>
            </a:r>
            <a:r>
              <a:rPr lang="en-US" sz="2200" dirty="0"/>
              <a:t> 36.27, 37.14, 39.29</a:t>
            </a:r>
          </a:p>
          <a:p>
            <a:r>
              <a:rPr lang="en-US" sz="2200" dirty="0"/>
              <a:t>Joel 2.28</a:t>
            </a:r>
          </a:p>
          <a:p>
            <a:endParaRPr lang="en-US" sz="2200" dirty="0"/>
          </a:p>
          <a:p>
            <a:r>
              <a:rPr lang="en-US" sz="2200" dirty="0"/>
              <a:t>Mt 3.11, Lk 3.16</a:t>
            </a:r>
          </a:p>
          <a:p>
            <a:r>
              <a:rPr lang="en-US" sz="2200" dirty="0" err="1"/>
              <a:t>Jn</a:t>
            </a:r>
            <a:r>
              <a:rPr lang="en-US" sz="2200" dirty="0"/>
              <a:t> 7.38</a:t>
            </a:r>
            <a:r>
              <a:rPr lang="en-US" sz="2200" i="1" dirty="0"/>
              <a:t>f</a:t>
            </a:r>
            <a:r>
              <a:rPr lang="en-US" sz="2200" dirty="0"/>
              <a:t>, 20.22</a:t>
            </a:r>
          </a:p>
          <a:p>
            <a:r>
              <a:rPr lang="en-US" sz="2200" dirty="0"/>
              <a:t>Ac 1.4</a:t>
            </a:r>
            <a:r>
              <a:rPr lang="en-US" sz="2200" i="1" dirty="0"/>
              <a:t>f</a:t>
            </a:r>
            <a:r>
              <a:rPr lang="en-US" sz="2200" dirty="0"/>
              <a:t>, 2.16</a:t>
            </a:r>
            <a:r>
              <a:rPr lang="en-US" sz="2200" i="1" dirty="0"/>
              <a:t>f</a:t>
            </a:r>
            <a:r>
              <a:rPr lang="en-US" sz="2200" dirty="0"/>
              <a:t>, 33, 38</a:t>
            </a:r>
          </a:p>
          <a:p>
            <a:pPr lvl="3"/>
            <a:endParaRPr lang="en-US" sz="2200" dirty="0"/>
          </a:p>
          <a:p>
            <a:r>
              <a:rPr lang="en-US" sz="2200" dirty="0"/>
              <a:t>From the days of the OT prophets, God’s people had anticipated a pouring out of God’s Spirit that would accompany the restoration of the kingdom</a:t>
            </a:r>
          </a:p>
        </p:txBody>
      </p:sp>
    </p:spTree>
    <p:extLst>
      <p:ext uri="{BB962C8B-B14F-4D97-AF65-F5344CB8AC3E}">
        <p14:creationId xmlns:p14="http://schemas.microsoft.com/office/powerpoint/2010/main" val="18200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ounded Rectangle 5"/>
          <p:cNvSpPr/>
          <p:nvPr/>
        </p:nvSpPr>
        <p:spPr>
          <a:xfrm>
            <a:off x="2378249" y="5061405"/>
            <a:ext cx="3535855" cy="351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solidFill>
                  <a:prstClr val="black"/>
                </a:solidFill>
              </a:rPr>
              <a:t>in whom we were allotted, having been predetermined according to a plan of the one who works all things according to the counsel of his will,</a:t>
            </a:r>
          </a:p>
          <a:p>
            <a:r>
              <a:rPr lang="en-US" sz="2800" i="1" dirty="0">
                <a:solidFill>
                  <a:prstClr val="black"/>
                </a:solidFill>
              </a:rPr>
              <a:t>such that we who had previously</a:t>
            </a:r>
          </a:p>
          <a:p>
            <a:r>
              <a:rPr lang="en-US" sz="2800" i="1" dirty="0">
                <a:solidFill>
                  <a:prstClr val="black"/>
                </a:solidFill>
              </a:rPr>
              <a:t>hoped in the Christ would be</a:t>
            </a:r>
          </a:p>
          <a:p>
            <a:r>
              <a:rPr lang="en-US" sz="2800" i="1" dirty="0">
                <a:solidFill>
                  <a:prstClr val="black"/>
                </a:solidFill>
              </a:rPr>
              <a:t>to the praise of his glory,</a:t>
            </a:r>
          </a:p>
          <a:p>
            <a:r>
              <a:rPr lang="en-US" sz="2800" i="1" dirty="0">
                <a:solidFill>
                  <a:prstClr val="black"/>
                </a:solidFill>
              </a:rPr>
              <a:t>in whom you also,</a:t>
            </a:r>
          </a:p>
          <a:p>
            <a:r>
              <a:rPr lang="en-US" sz="2800" i="1" dirty="0">
                <a:solidFill>
                  <a:prstClr val="black"/>
                </a:solidFill>
              </a:rPr>
              <a:t>having heard the word of the promise,</a:t>
            </a:r>
          </a:p>
          <a:p>
            <a:r>
              <a:rPr lang="en-US" sz="2800" i="1" dirty="0">
                <a:solidFill>
                  <a:prstClr val="black"/>
                </a:solidFill>
              </a:rPr>
              <a:t>the good news of your salvation,</a:t>
            </a:r>
          </a:p>
          <a:p>
            <a:r>
              <a:rPr lang="en-US" sz="2800" i="1" dirty="0">
                <a:solidFill>
                  <a:prstClr val="black"/>
                </a:solidFill>
              </a:rPr>
              <a:t>in whom you, having also believed,</a:t>
            </a:r>
          </a:p>
          <a:p>
            <a:r>
              <a:rPr lang="en-US" sz="2800" i="1" dirty="0">
                <a:solidFill>
                  <a:prstClr val="black"/>
                </a:solidFill>
              </a:rPr>
              <a:t>were sealed by the promised Holy Spirit,</a:t>
            </a:r>
          </a:p>
          <a:p>
            <a:r>
              <a:rPr lang="en-US" sz="2800" i="1" dirty="0">
                <a:solidFill>
                  <a:prstClr val="black"/>
                </a:solidFill>
              </a:rPr>
              <a:t>which is a seal of our inheritance,</a:t>
            </a:r>
          </a:p>
          <a:p>
            <a:r>
              <a:rPr lang="en-US" sz="2800" i="1" dirty="0">
                <a:solidFill>
                  <a:prstClr val="black"/>
                </a:solidFill>
              </a:rPr>
              <a:t>unto redemption of the possession</a:t>
            </a:r>
          </a:p>
          <a:p>
            <a:r>
              <a:rPr lang="en-US" sz="2800" i="1" dirty="0">
                <a:solidFill>
                  <a:prstClr val="black"/>
                </a:solidFill>
              </a:rPr>
              <a:t>unto praise of his glory.</a:t>
            </a:r>
            <a:endParaRPr lang="en-US" sz="2800" dirty="0">
              <a:solidFill>
                <a:prstClr val="black"/>
              </a:solidFill>
            </a:endParaRPr>
          </a:p>
        </p:txBody>
      </p:sp>
      <p:sp>
        <p:nvSpPr>
          <p:cNvPr id="4" name="Rectangle 3"/>
          <p:cNvSpPr/>
          <p:nvPr/>
        </p:nvSpPr>
        <p:spPr>
          <a:xfrm>
            <a:off x="6021262" y="4113683"/>
            <a:ext cx="3122738" cy="2289247"/>
          </a:xfrm>
          <a:prstGeom prst="rect">
            <a:avLst/>
          </a:prstGeom>
          <a:solidFill>
            <a:srgbClr val="FFFF00"/>
          </a:solidFill>
        </p:spPr>
        <p:txBody>
          <a:bodyPr>
            <a:spAutoFit/>
          </a:bodyPr>
          <a:lstStyle/>
          <a:p>
            <a:r>
              <a:rPr lang="en-US" sz="2400" b="1" dirty="0"/>
              <a:t>So then Paul speaks of the Holy Spirit as that whereby God has sealed, </a:t>
            </a:r>
            <a:r>
              <a:rPr lang="en-US" sz="2400" b="1" i="1" dirty="0"/>
              <a:t>i.e.</a:t>
            </a:r>
            <a:r>
              <a:rPr lang="en-US" sz="2400" b="1" dirty="0"/>
              <a:t>, </a:t>
            </a:r>
            <a:r>
              <a:rPr lang="en-US" sz="2400" b="1" u="sng" dirty="0"/>
              <a:t>identified</a:t>
            </a:r>
            <a:r>
              <a:rPr lang="en-US" sz="2400" b="1" dirty="0"/>
              <a:t> and </a:t>
            </a:r>
            <a:r>
              <a:rPr lang="en-US" sz="2400" b="1" u="sng" dirty="0"/>
              <a:t>secured</a:t>
            </a:r>
            <a:r>
              <a:rPr lang="en-US" sz="2400" b="1" dirty="0"/>
              <a:t>, his inheritance to himself.</a:t>
            </a:r>
            <a:endParaRPr lang="en-US" sz="2400" dirty="0"/>
          </a:p>
        </p:txBody>
      </p:sp>
    </p:spTree>
    <p:extLst>
      <p:ext uri="{BB962C8B-B14F-4D97-AF65-F5344CB8AC3E}">
        <p14:creationId xmlns:p14="http://schemas.microsoft.com/office/powerpoint/2010/main" val="11788396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7" name="Oval 6"/>
          <p:cNvSpPr/>
          <p:nvPr/>
        </p:nvSpPr>
        <p:spPr>
          <a:xfrm>
            <a:off x="4267200" y="2667000"/>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6200000">
            <a:off x="4133849" y="3028950"/>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27050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rot="16200000">
            <a:off x="4438649" y="30670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8574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1"/>
          <p:cNvSpPr/>
          <p:nvPr/>
        </p:nvSpPr>
        <p:spPr>
          <a:xfrm rot="16200000">
            <a:off x="4286249" y="32194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00601" y="2819400"/>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rot="16200000">
            <a:off x="4667250" y="3181350"/>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48200" y="29336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4514849" y="32956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4801" y="28574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6200000">
            <a:off x="3981450" y="32194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4800601" y="1115221"/>
            <a:ext cx="2438399" cy="1135814"/>
          </a:xfrm>
          <a:prstGeom prst="wedgeEllipseCallout">
            <a:avLst>
              <a:gd name="adj1" fmla="val -38373"/>
              <a:gd name="adj2" fmla="val 81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on to chapter 2!</a:t>
            </a:r>
          </a:p>
        </p:txBody>
      </p:sp>
    </p:spTree>
    <p:extLst>
      <p:ext uri="{BB962C8B-B14F-4D97-AF65-F5344CB8AC3E}">
        <p14:creationId xmlns:p14="http://schemas.microsoft.com/office/powerpoint/2010/main" val="421639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par>
                                <p:cTn id="7" presetID="63" presetClass="path" presetSubtype="0" fill="hold" grpId="0" nodeType="withEffect">
                                  <p:stCondLst>
                                    <p:cond delay="0"/>
                                  </p:stCondLst>
                                  <p:childTnLst>
                                    <p:animMotion origin="layout" path="M 0 0 L 0.25 0 E" pathEditMode="relative" ptsTypes="">
                                      <p:cBhvr>
                                        <p:cTn id="8" dur="2000" fill="hold"/>
                                        <p:tgtEl>
                                          <p:spTgt spid="8"/>
                                        </p:tgtEl>
                                        <p:attrNameLst>
                                          <p:attrName>ppt_x</p:attrName>
                                          <p:attrName>ppt_y</p:attrName>
                                        </p:attrNameLst>
                                      </p:cBhvr>
                                    </p:animMotion>
                                  </p:childTnLst>
                                </p:cTn>
                              </p:par>
                              <p:par>
                                <p:cTn id="9" presetID="63" presetClass="path" presetSubtype="0" fill="hold" grpId="0" nodeType="withEffect">
                                  <p:stCondLst>
                                    <p:cond delay="0"/>
                                  </p:stCondLst>
                                  <p:childTnLst>
                                    <p:animMotion origin="layout" path="M 0 0 L 0.25 0 E" pathEditMode="relative" ptsTypes="">
                                      <p:cBhvr>
                                        <p:cTn id="10" dur="2000" fill="hold"/>
                                        <p:tgtEl>
                                          <p:spTgt spid="9"/>
                                        </p:tgtEl>
                                        <p:attrNameLst>
                                          <p:attrName>ppt_x</p:attrName>
                                          <p:attrName>ppt_y</p:attrName>
                                        </p:attrNameLst>
                                      </p:cBhvr>
                                    </p:animMotion>
                                  </p:childTnLst>
                                </p:cTn>
                              </p:par>
                              <p:par>
                                <p:cTn id="11" presetID="63" presetClass="path" presetSubtype="0" fill="hold" grpId="0" nodeType="withEffect">
                                  <p:stCondLst>
                                    <p:cond delay="0"/>
                                  </p:stCondLst>
                                  <p:childTnLst>
                                    <p:animMotion origin="layout" path="M 0 0 L 0.25 0 E" pathEditMode="relative" ptsTypes="">
                                      <p:cBhvr>
                                        <p:cTn id="12" dur="2000" fill="hold"/>
                                        <p:tgtEl>
                                          <p:spTgt spid="10"/>
                                        </p:tgtEl>
                                        <p:attrNameLst>
                                          <p:attrName>ppt_x</p:attrName>
                                          <p:attrName>ppt_y</p:attrName>
                                        </p:attrNameLst>
                                      </p:cBhvr>
                                    </p:animMotion>
                                  </p:childTnLst>
                                </p:cTn>
                              </p:par>
                              <p:par>
                                <p:cTn id="13" presetID="63" presetClass="path" presetSubtype="0" fill="hold" grpId="0" nodeType="withEffect">
                                  <p:stCondLst>
                                    <p:cond delay="0"/>
                                  </p:stCondLst>
                                  <p:childTnLst>
                                    <p:animMotion origin="layout" path="M 0 0 L 0.25 0 E" pathEditMode="relative" ptsTypes="">
                                      <p:cBhvr>
                                        <p:cTn id="14" dur="2000" fill="hold"/>
                                        <p:tgtEl>
                                          <p:spTgt spid="11"/>
                                        </p:tgtEl>
                                        <p:attrNameLst>
                                          <p:attrName>ppt_x</p:attrName>
                                          <p:attrName>ppt_y</p:attrName>
                                        </p:attrNameLst>
                                      </p:cBhvr>
                                    </p:animMotion>
                                  </p:childTnLst>
                                </p:cTn>
                              </p:par>
                              <p:par>
                                <p:cTn id="15" presetID="63" presetClass="path" presetSubtype="0" fill="hold" grpId="0" nodeType="withEffect">
                                  <p:stCondLst>
                                    <p:cond delay="0"/>
                                  </p:stCondLst>
                                  <p:childTnLst>
                                    <p:animMotion origin="layout" path="M 0 0 L 0.25 0 E" pathEditMode="relative" ptsTypes="">
                                      <p:cBhvr>
                                        <p:cTn id="16" dur="2000" fill="hold"/>
                                        <p:tgtEl>
                                          <p:spTgt spid="12"/>
                                        </p:tgtEl>
                                        <p:attrNameLst>
                                          <p:attrName>ppt_x</p:attrName>
                                          <p:attrName>ppt_y</p:attrName>
                                        </p:attrNameLst>
                                      </p:cBhvr>
                                    </p:animMotion>
                                  </p:childTnLst>
                                </p:cTn>
                              </p:par>
                              <p:par>
                                <p:cTn id="17" presetID="63" presetClass="path" presetSubtype="0" fill="hold" grpId="0" nodeType="withEffect">
                                  <p:stCondLst>
                                    <p:cond delay="0"/>
                                  </p:stCondLst>
                                  <p:childTnLst>
                                    <p:animMotion origin="layout" path="M 0 0 L 0.25 0 E" pathEditMode="relative" ptsTypes="">
                                      <p:cBhvr>
                                        <p:cTn id="18" dur="2000" fill="hold"/>
                                        <p:tgtEl>
                                          <p:spTgt spid="13"/>
                                        </p:tgtEl>
                                        <p:attrNameLst>
                                          <p:attrName>ppt_x</p:attrName>
                                          <p:attrName>ppt_y</p:attrName>
                                        </p:attrNameLst>
                                      </p:cBhvr>
                                    </p:animMotion>
                                  </p:childTnLst>
                                </p:cTn>
                              </p:par>
                              <p:par>
                                <p:cTn id="19" presetID="63" presetClass="path" presetSubtype="0" fill="hold" grpId="0" nodeType="withEffect">
                                  <p:stCondLst>
                                    <p:cond delay="0"/>
                                  </p:stCondLst>
                                  <p:childTnLst>
                                    <p:animMotion origin="layout" path="M 0 0 L 0.25 0 E" pathEditMode="relative" ptsTypes="">
                                      <p:cBhvr>
                                        <p:cTn id="20" dur="2000" fill="hold"/>
                                        <p:tgtEl>
                                          <p:spTgt spid="14"/>
                                        </p:tgtEl>
                                        <p:attrNameLst>
                                          <p:attrName>ppt_x</p:attrName>
                                          <p:attrName>ppt_y</p:attrName>
                                        </p:attrNameLst>
                                      </p:cBhvr>
                                    </p:animMotion>
                                  </p:childTnLst>
                                </p:cTn>
                              </p:par>
                              <p:par>
                                <p:cTn id="21" presetID="63" presetClass="path" presetSubtype="0" fill="hold" grpId="0" nodeType="withEffect">
                                  <p:stCondLst>
                                    <p:cond delay="0"/>
                                  </p:stCondLst>
                                  <p:childTnLst>
                                    <p:animMotion origin="layout" path="M 0 0 L 0.25 0 E" pathEditMode="relative" ptsTypes="">
                                      <p:cBhvr>
                                        <p:cTn id="22" dur="2000" fill="hold"/>
                                        <p:tgtEl>
                                          <p:spTgt spid="15"/>
                                        </p:tgtEl>
                                        <p:attrNameLst>
                                          <p:attrName>ppt_x</p:attrName>
                                          <p:attrName>ppt_y</p:attrName>
                                        </p:attrNameLst>
                                      </p:cBhvr>
                                    </p:animMotion>
                                  </p:childTnLst>
                                </p:cTn>
                              </p:par>
                              <p:par>
                                <p:cTn id="23" presetID="63" presetClass="path" presetSubtype="0" fill="hold" grpId="0" nodeType="withEffect">
                                  <p:stCondLst>
                                    <p:cond delay="0"/>
                                  </p:stCondLst>
                                  <p:childTnLst>
                                    <p:animMotion origin="layout" path="M 0 0 L 0.25 0 E" pathEditMode="relative" ptsTypes="">
                                      <p:cBhvr>
                                        <p:cTn id="24" dur="2000" fill="hold"/>
                                        <p:tgtEl>
                                          <p:spTgt spid="16"/>
                                        </p:tgtEl>
                                        <p:attrNameLst>
                                          <p:attrName>ppt_x</p:attrName>
                                          <p:attrName>ppt_y</p:attrName>
                                        </p:attrNameLst>
                                      </p:cBhvr>
                                    </p:animMotion>
                                  </p:childTnLst>
                                </p:cTn>
                              </p:par>
                              <p:par>
                                <p:cTn id="25" presetID="63" presetClass="path" presetSubtype="0" fill="hold" grpId="0" nodeType="withEffect">
                                  <p:stCondLst>
                                    <p:cond delay="0"/>
                                  </p:stCondLst>
                                  <p:childTnLst>
                                    <p:animMotion origin="layout" path="M 0 0 L 0.25 0 E" pathEditMode="relative" ptsTypes="">
                                      <p:cBhvr>
                                        <p:cTn id="26" dur="2000" fill="hold"/>
                                        <p:tgtEl>
                                          <p:spTgt spid="17"/>
                                        </p:tgtEl>
                                        <p:attrNameLst>
                                          <p:attrName>ppt_x</p:attrName>
                                          <p:attrName>ppt_y</p:attrName>
                                        </p:attrNameLst>
                                      </p:cBhvr>
                                    </p:animMotion>
                                  </p:childTnLst>
                                </p:cTn>
                              </p:par>
                              <p:par>
                                <p:cTn id="27" presetID="63" presetClass="path" presetSubtype="0" fill="hold" grpId="0" nodeType="withEffect">
                                  <p:stCondLst>
                                    <p:cond delay="0"/>
                                  </p:stCondLst>
                                  <p:childTnLst>
                                    <p:animMotion origin="layout" path="M 0 0 L 0.25 0 E" pathEditMode="relative" ptsTypes="">
                                      <p:cBhvr>
                                        <p:cTn id="28" dur="2000" fill="hold"/>
                                        <p:tgtEl>
                                          <p:spTgt spid="18"/>
                                        </p:tgtEl>
                                        <p:attrNameLst>
                                          <p:attrName>ppt_x</p:attrName>
                                          <p:attrName>ppt_y</p:attrName>
                                        </p:attrNameLst>
                                      </p:cBhvr>
                                    </p:animMotion>
                                  </p:childTnLst>
                                </p:cTn>
                              </p:par>
                              <p:par>
                                <p:cTn id="29" presetID="63" presetClass="path" presetSubtype="0" fill="hold" grpId="0" nodeType="withEffect">
                                  <p:stCondLst>
                                    <p:cond delay="0"/>
                                  </p:stCondLst>
                                  <p:childTnLst>
                                    <p:animMotion origin="layout" path="M 0 0 L 0.25 0 E" pathEditMode="relative" ptsTypes="">
                                      <p:cBhvr>
                                        <p:cTn id="30" dur="2000" fill="hold"/>
                                        <p:tgtEl>
                                          <p:spTgt spid="5"/>
                                        </p:tgtEl>
                                        <p:attrNameLst>
                                          <p:attrName>ppt_x</p:attrName>
                                          <p:attrName>ppt_y</p:attrName>
                                        </p:attrNameLst>
                                      </p:cBhvr>
                                    </p:animMotion>
                                  </p:childTnLst>
                                </p:cTn>
                              </p:par>
                              <p:par>
                                <p:cTn id="31" presetID="10" presetClass="exit" presetSubtype="0" fill="hold" grpId="1" nodeType="withEffect">
                                  <p:stCondLst>
                                    <p:cond delay="0"/>
                                  </p:stCondLst>
                                  <p:childTnLst>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10"/>
                                        </p:tgtEl>
                                      </p:cBhvr>
                                    </p:animEffect>
                                    <p:set>
                                      <p:cBhvr>
                                        <p:cTn id="42" dur="1" fill="hold">
                                          <p:stCondLst>
                                            <p:cond delay="19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1"/>
                                        </p:tgtEl>
                                      </p:cBhvr>
                                    </p:animEffect>
                                    <p:set>
                                      <p:cBhvr>
                                        <p:cTn id="45" dur="1" fill="hold">
                                          <p:stCondLst>
                                            <p:cond delay="19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2"/>
                                        </p:tgtEl>
                                      </p:cBhvr>
                                    </p:animEffect>
                                    <p:set>
                                      <p:cBhvr>
                                        <p:cTn id="48" dur="1" fill="hold">
                                          <p:stCondLst>
                                            <p:cond delay="19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15"/>
                                        </p:tgtEl>
                                      </p:cBhvr>
                                    </p:animEffect>
                                    <p:set>
                                      <p:cBhvr>
                                        <p:cTn id="57" dur="1" fill="hold">
                                          <p:stCondLst>
                                            <p:cond delay="1999"/>
                                          </p:stCondLst>
                                        </p:cTn>
                                        <p:tgtEl>
                                          <p:spTgt spid="1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16"/>
                                        </p:tgtEl>
                                      </p:cBhvr>
                                    </p:animEffect>
                                    <p:set>
                                      <p:cBhvr>
                                        <p:cTn id="60" dur="1" fill="hold">
                                          <p:stCondLst>
                                            <p:cond delay="19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17"/>
                                        </p:tgtEl>
                                      </p:cBhvr>
                                    </p:animEffect>
                                    <p:set>
                                      <p:cBhvr>
                                        <p:cTn id="63" dur="1" fill="hold">
                                          <p:stCondLst>
                                            <p:cond delay="19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18"/>
                                        </p:tgtEl>
                                      </p:cBhvr>
                                    </p:animEffect>
                                    <p:set>
                                      <p:cBhvr>
                                        <p:cTn id="66" dur="1" fill="hold">
                                          <p:stCondLst>
                                            <p:cond delay="1999"/>
                                          </p:stCondLst>
                                        </p:cTn>
                                        <p:tgtEl>
                                          <p:spTgt spid="1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5"/>
                                        </p:tgtEl>
                                      </p:cBhvr>
                                    </p:animEffect>
                                    <p:set>
                                      <p:cBhvr>
                                        <p:cTn id="6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5" b="8542"/>
          <a:stretch/>
        </p:blipFill>
        <p:spPr bwMode="auto">
          <a:xfrm>
            <a:off x="14748" y="2377440"/>
            <a:ext cx="9097584"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9"/>
          <p:cNvSpPr/>
          <p:nvPr/>
        </p:nvSpPr>
        <p:spPr>
          <a:xfrm>
            <a:off x="663677" y="2993923"/>
            <a:ext cx="1917291" cy="442451"/>
          </a:xfrm>
          <a:custGeom>
            <a:avLst/>
            <a:gdLst>
              <a:gd name="connsiteX0" fmla="*/ 0 w 1917291"/>
              <a:gd name="connsiteY0" fmla="*/ 0 h 442451"/>
              <a:gd name="connsiteX1" fmla="*/ 73742 w 1917291"/>
              <a:gd name="connsiteY1" fmla="*/ 58993 h 442451"/>
              <a:gd name="connsiteX2" fmla="*/ 206478 w 1917291"/>
              <a:gd name="connsiteY2" fmla="*/ 103238 h 442451"/>
              <a:gd name="connsiteX3" fmla="*/ 250723 w 1917291"/>
              <a:gd name="connsiteY3" fmla="*/ 117987 h 442451"/>
              <a:gd name="connsiteX4" fmla="*/ 294968 w 1917291"/>
              <a:gd name="connsiteY4" fmla="*/ 132735 h 442451"/>
              <a:gd name="connsiteX5" fmla="*/ 339213 w 1917291"/>
              <a:gd name="connsiteY5" fmla="*/ 162232 h 442451"/>
              <a:gd name="connsiteX6" fmla="*/ 634181 w 1917291"/>
              <a:gd name="connsiteY6" fmla="*/ 191729 h 442451"/>
              <a:gd name="connsiteX7" fmla="*/ 678426 w 1917291"/>
              <a:gd name="connsiteY7" fmla="*/ 221225 h 442451"/>
              <a:gd name="connsiteX8" fmla="*/ 722671 w 1917291"/>
              <a:gd name="connsiteY8" fmla="*/ 235974 h 442451"/>
              <a:gd name="connsiteX9" fmla="*/ 811162 w 1917291"/>
              <a:gd name="connsiteY9" fmla="*/ 294967 h 442451"/>
              <a:gd name="connsiteX10" fmla="*/ 855407 w 1917291"/>
              <a:gd name="connsiteY10" fmla="*/ 324464 h 442451"/>
              <a:gd name="connsiteX11" fmla="*/ 943897 w 1917291"/>
              <a:gd name="connsiteY11" fmla="*/ 353961 h 442451"/>
              <a:gd name="connsiteX12" fmla="*/ 1150375 w 1917291"/>
              <a:gd name="connsiteY12" fmla="*/ 383458 h 442451"/>
              <a:gd name="connsiteX13" fmla="*/ 1224117 w 1917291"/>
              <a:gd name="connsiteY13" fmla="*/ 398206 h 442451"/>
              <a:gd name="connsiteX14" fmla="*/ 1268362 w 1917291"/>
              <a:gd name="connsiteY14" fmla="*/ 412954 h 442451"/>
              <a:gd name="connsiteX15" fmla="*/ 1460091 w 1917291"/>
              <a:gd name="connsiteY15" fmla="*/ 442451 h 442451"/>
              <a:gd name="connsiteX16" fmla="*/ 1917291 w 1917291"/>
              <a:gd name="connsiteY16" fmla="*/ 42770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1" h="442451">
                <a:moveTo>
                  <a:pt x="0" y="0"/>
                </a:moveTo>
                <a:cubicBezTo>
                  <a:pt x="24581" y="19664"/>
                  <a:pt x="46107" y="43920"/>
                  <a:pt x="73742" y="58993"/>
                </a:cubicBezTo>
                <a:cubicBezTo>
                  <a:pt x="73748" y="58996"/>
                  <a:pt x="184352" y="95863"/>
                  <a:pt x="206478" y="103238"/>
                </a:cubicBezTo>
                <a:lnTo>
                  <a:pt x="250723" y="117987"/>
                </a:lnTo>
                <a:lnTo>
                  <a:pt x="294968" y="132735"/>
                </a:lnTo>
                <a:cubicBezTo>
                  <a:pt x="309716" y="142567"/>
                  <a:pt x="323359" y="154305"/>
                  <a:pt x="339213" y="162232"/>
                </a:cubicBezTo>
                <a:cubicBezTo>
                  <a:pt x="416160" y="200705"/>
                  <a:pt x="619543" y="190868"/>
                  <a:pt x="634181" y="191729"/>
                </a:cubicBezTo>
                <a:cubicBezTo>
                  <a:pt x="648929" y="201561"/>
                  <a:pt x="662572" y="213298"/>
                  <a:pt x="678426" y="221225"/>
                </a:cubicBezTo>
                <a:cubicBezTo>
                  <a:pt x="692331" y="228177"/>
                  <a:pt x="709736" y="227351"/>
                  <a:pt x="722671" y="235974"/>
                </a:cubicBezTo>
                <a:cubicBezTo>
                  <a:pt x="833144" y="309622"/>
                  <a:pt x="705961" y="259901"/>
                  <a:pt x="811162" y="294967"/>
                </a:cubicBezTo>
                <a:cubicBezTo>
                  <a:pt x="825910" y="304799"/>
                  <a:pt x="839209" y="317265"/>
                  <a:pt x="855407" y="324464"/>
                </a:cubicBezTo>
                <a:cubicBezTo>
                  <a:pt x="883819" y="337092"/>
                  <a:pt x="914400" y="344129"/>
                  <a:pt x="943897" y="353961"/>
                </a:cubicBezTo>
                <a:cubicBezTo>
                  <a:pt x="1039653" y="385880"/>
                  <a:pt x="972670" y="367302"/>
                  <a:pt x="1150375" y="383458"/>
                </a:cubicBezTo>
                <a:cubicBezTo>
                  <a:pt x="1174956" y="388374"/>
                  <a:pt x="1199798" y="392126"/>
                  <a:pt x="1224117" y="398206"/>
                </a:cubicBezTo>
                <a:cubicBezTo>
                  <a:pt x="1239199" y="401976"/>
                  <a:pt x="1253280" y="409183"/>
                  <a:pt x="1268362" y="412954"/>
                </a:cubicBezTo>
                <a:cubicBezTo>
                  <a:pt x="1335934" y="429847"/>
                  <a:pt x="1388437" y="433495"/>
                  <a:pt x="1460091" y="442451"/>
                </a:cubicBezTo>
                <a:cubicBezTo>
                  <a:pt x="1809068" y="425003"/>
                  <a:pt x="1656613" y="427703"/>
                  <a:pt x="1917291" y="427703"/>
                </a:cubicBezTo>
              </a:path>
            </a:pathLst>
          </a:custGeom>
          <a:noFill/>
          <a:ln w="412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p:txBody>
      </p:sp>
      <p:sp>
        <p:nvSpPr>
          <p:cNvPr id="12" name="Freeform 11"/>
          <p:cNvSpPr/>
          <p:nvPr/>
        </p:nvSpPr>
        <p:spPr>
          <a:xfrm>
            <a:off x="2610465" y="3185652"/>
            <a:ext cx="501445" cy="235974"/>
          </a:xfrm>
          <a:custGeom>
            <a:avLst/>
            <a:gdLst>
              <a:gd name="connsiteX0" fmla="*/ 0 w 501445"/>
              <a:gd name="connsiteY0" fmla="*/ 221225 h 235974"/>
              <a:gd name="connsiteX1" fmla="*/ 73741 w 501445"/>
              <a:gd name="connsiteY1" fmla="*/ 235974 h 235974"/>
              <a:gd name="connsiteX2" fmla="*/ 265470 w 501445"/>
              <a:gd name="connsiteY2" fmla="*/ 206477 h 235974"/>
              <a:gd name="connsiteX3" fmla="*/ 442451 w 501445"/>
              <a:gd name="connsiteY3" fmla="*/ 58993 h 235974"/>
              <a:gd name="connsiteX4" fmla="*/ 501445 w 501445"/>
              <a:gd name="connsiteY4" fmla="*/ 0 h 2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45" h="235974">
                <a:moveTo>
                  <a:pt x="0" y="221225"/>
                </a:moveTo>
                <a:cubicBezTo>
                  <a:pt x="24580" y="226141"/>
                  <a:pt x="48674" y="235974"/>
                  <a:pt x="73741" y="235974"/>
                </a:cubicBezTo>
                <a:cubicBezTo>
                  <a:pt x="187805" y="235974"/>
                  <a:pt x="189737" y="231721"/>
                  <a:pt x="265470" y="206477"/>
                </a:cubicBezTo>
                <a:cubicBezTo>
                  <a:pt x="330767" y="162946"/>
                  <a:pt x="397027" y="127128"/>
                  <a:pt x="442451" y="58993"/>
                </a:cubicBezTo>
                <a:cubicBezTo>
                  <a:pt x="478046" y="5601"/>
                  <a:pt x="456094" y="22675"/>
                  <a:pt x="501445" y="0"/>
                </a:cubicBezTo>
              </a:path>
            </a:pathLst>
          </a:custGeom>
          <a:noFill/>
          <a:ln w="412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443681">
            <a:off x="3126658" y="3233174"/>
            <a:ext cx="1179871" cy="155678"/>
          </a:xfrm>
          <a:custGeom>
            <a:avLst/>
            <a:gdLst>
              <a:gd name="connsiteX0" fmla="*/ 0 w 1179871"/>
              <a:gd name="connsiteY0" fmla="*/ 0 h 250722"/>
              <a:gd name="connsiteX1" fmla="*/ 73742 w 1179871"/>
              <a:gd name="connsiteY1" fmla="*/ 44245 h 250722"/>
              <a:gd name="connsiteX2" fmla="*/ 147484 w 1179871"/>
              <a:gd name="connsiteY2" fmla="*/ 103238 h 250722"/>
              <a:gd name="connsiteX3" fmla="*/ 206477 w 1179871"/>
              <a:gd name="connsiteY3" fmla="*/ 88490 h 250722"/>
              <a:gd name="connsiteX4" fmla="*/ 221226 w 1179871"/>
              <a:gd name="connsiteY4" fmla="*/ 44245 h 250722"/>
              <a:gd name="connsiteX5" fmla="*/ 324465 w 1179871"/>
              <a:gd name="connsiteY5" fmla="*/ 58993 h 250722"/>
              <a:gd name="connsiteX6" fmla="*/ 368710 w 1179871"/>
              <a:gd name="connsiteY6" fmla="*/ 88490 h 250722"/>
              <a:gd name="connsiteX7" fmla="*/ 457200 w 1179871"/>
              <a:gd name="connsiteY7" fmla="*/ 29496 h 250722"/>
              <a:gd name="connsiteX8" fmla="*/ 634181 w 1179871"/>
              <a:gd name="connsiteY8" fmla="*/ 73742 h 250722"/>
              <a:gd name="connsiteX9" fmla="*/ 663677 w 1179871"/>
              <a:gd name="connsiteY9" fmla="*/ 117987 h 250722"/>
              <a:gd name="connsiteX10" fmla="*/ 707923 w 1179871"/>
              <a:gd name="connsiteY10" fmla="*/ 147483 h 250722"/>
              <a:gd name="connsiteX11" fmla="*/ 722671 w 1179871"/>
              <a:gd name="connsiteY11" fmla="*/ 191729 h 250722"/>
              <a:gd name="connsiteX12" fmla="*/ 870155 w 1179871"/>
              <a:gd name="connsiteY12" fmla="*/ 221225 h 250722"/>
              <a:gd name="connsiteX13" fmla="*/ 958645 w 1179871"/>
              <a:gd name="connsiteY13" fmla="*/ 191729 h 250722"/>
              <a:gd name="connsiteX14" fmla="*/ 1047136 w 1179871"/>
              <a:gd name="connsiteY14" fmla="*/ 147483 h 250722"/>
              <a:gd name="connsiteX15" fmla="*/ 1106129 w 1179871"/>
              <a:gd name="connsiteY15" fmla="*/ 206477 h 250722"/>
              <a:gd name="connsiteX16" fmla="*/ 1179871 w 1179871"/>
              <a:gd name="connsiteY16" fmla="*/ 250722 h 25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871" h="250722">
                <a:moveTo>
                  <a:pt x="0" y="0"/>
                </a:moveTo>
                <a:cubicBezTo>
                  <a:pt x="24581" y="14748"/>
                  <a:pt x="51977" y="25590"/>
                  <a:pt x="73742" y="44245"/>
                </a:cubicBezTo>
                <a:cubicBezTo>
                  <a:pt x="158646" y="117019"/>
                  <a:pt x="45392" y="69208"/>
                  <a:pt x="147484" y="103238"/>
                </a:cubicBezTo>
                <a:cubicBezTo>
                  <a:pt x="167148" y="98322"/>
                  <a:pt x="190649" y="101152"/>
                  <a:pt x="206477" y="88490"/>
                </a:cubicBezTo>
                <a:cubicBezTo>
                  <a:pt x="218617" y="78778"/>
                  <a:pt x="206144" y="48016"/>
                  <a:pt x="221226" y="44245"/>
                </a:cubicBezTo>
                <a:cubicBezTo>
                  <a:pt x="254950" y="35814"/>
                  <a:pt x="290052" y="54077"/>
                  <a:pt x="324465" y="58993"/>
                </a:cubicBezTo>
                <a:cubicBezTo>
                  <a:pt x="339213" y="68825"/>
                  <a:pt x="351226" y="85576"/>
                  <a:pt x="368710" y="88490"/>
                </a:cubicBezTo>
                <a:cubicBezTo>
                  <a:pt x="405301" y="94589"/>
                  <a:pt x="438780" y="47917"/>
                  <a:pt x="457200" y="29496"/>
                </a:cubicBezTo>
                <a:cubicBezTo>
                  <a:pt x="588373" y="116945"/>
                  <a:pt x="358536" y="-26493"/>
                  <a:pt x="634181" y="73742"/>
                </a:cubicBezTo>
                <a:cubicBezTo>
                  <a:pt x="650839" y="79800"/>
                  <a:pt x="651143" y="105453"/>
                  <a:pt x="663677" y="117987"/>
                </a:cubicBezTo>
                <a:cubicBezTo>
                  <a:pt x="676211" y="130521"/>
                  <a:pt x="693174" y="137651"/>
                  <a:pt x="707923" y="147483"/>
                </a:cubicBezTo>
                <a:cubicBezTo>
                  <a:pt x="712839" y="162232"/>
                  <a:pt x="715719" y="177824"/>
                  <a:pt x="722671" y="191729"/>
                </a:cubicBezTo>
                <a:cubicBezTo>
                  <a:pt x="762039" y="270467"/>
                  <a:pt x="761668" y="234786"/>
                  <a:pt x="870155" y="221225"/>
                </a:cubicBezTo>
                <a:cubicBezTo>
                  <a:pt x="899652" y="211393"/>
                  <a:pt x="932775" y="208976"/>
                  <a:pt x="958645" y="191729"/>
                </a:cubicBezTo>
                <a:cubicBezTo>
                  <a:pt x="1015825" y="153608"/>
                  <a:pt x="986074" y="167837"/>
                  <a:pt x="1047136" y="147483"/>
                </a:cubicBezTo>
                <a:cubicBezTo>
                  <a:pt x="1143671" y="179663"/>
                  <a:pt x="1048923" y="134969"/>
                  <a:pt x="1106129" y="206477"/>
                </a:cubicBezTo>
                <a:cubicBezTo>
                  <a:pt x="1117995" y="221310"/>
                  <a:pt x="1160273" y="240923"/>
                  <a:pt x="1179871" y="250722"/>
                </a:cubicBezTo>
              </a:path>
            </a:pathLst>
          </a:custGeom>
          <a:noFill/>
          <a:ln w="412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t" anchorCtr="0"/>
          <a:lstStyle/>
          <a:p>
            <a:pPr algn="ctr"/>
            <a:endParaRPr lang="en-US" dirty="0">
              <a:solidFill>
                <a:schemeClr val="tx1"/>
              </a:solidFill>
            </a:endParaRPr>
          </a:p>
        </p:txBody>
      </p:sp>
      <p:sp>
        <p:nvSpPr>
          <p:cNvPr id="15" name="Freeform 14"/>
          <p:cNvSpPr/>
          <p:nvPr/>
        </p:nvSpPr>
        <p:spPr>
          <a:xfrm>
            <a:off x="4336026" y="3451123"/>
            <a:ext cx="1563329" cy="973758"/>
          </a:xfrm>
          <a:custGeom>
            <a:avLst/>
            <a:gdLst>
              <a:gd name="connsiteX0" fmla="*/ 0 w 1563329"/>
              <a:gd name="connsiteY0" fmla="*/ 0 h 973758"/>
              <a:gd name="connsiteX1" fmla="*/ 29497 w 1563329"/>
              <a:gd name="connsiteY1" fmla="*/ 73742 h 973758"/>
              <a:gd name="connsiteX2" fmla="*/ 117987 w 1563329"/>
              <a:gd name="connsiteY2" fmla="*/ 250722 h 973758"/>
              <a:gd name="connsiteX3" fmla="*/ 162232 w 1563329"/>
              <a:gd name="connsiteY3" fmla="*/ 280219 h 973758"/>
              <a:gd name="connsiteX4" fmla="*/ 265471 w 1563329"/>
              <a:gd name="connsiteY4" fmla="*/ 398206 h 973758"/>
              <a:gd name="connsiteX5" fmla="*/ 353961 w 1563329"/>
              <a:gd name="connsiteY5" fmla="*/ 427703 h 973758"/>
              <a:gd name="connsiteX6" fmla="*/ 486697 w 1563329"/>
              <a:gd name="connsiteY6" fmla="*/ 412954 h 973758"/>
              <a:gd name="connsiteX7" fmla="*/ 560439 w 1563329"/>
              <a:gd name="connsiteY7" fmla="*/ 398206 h 973758"/>
              <a:gd name="connsiteX8" fmla="*/ 678426 w 1563329"/>
              <a:gd name="connsiteY8" fmla="*/ 412954 h 973758"/>
              <a:gd name="connsiteX9" fmla="*/ 811161 w 1563329"/>
              <a:gd name="connsiteY9" fmla="*/ 486696 h 973758"/>
              <a:gd name="connsiteX10" fmla="*/ 855406 w 1563329"/>
              <a:gd name="connsiteY10" fmla="*/ 516193 h 973758"/>
              <a:gd name="connsiteX11" fmla="*/ 943897 w 1563329"/>
              <a:gd name="connsiteY11" fmla="*/ 589935 h 973758"/>
              <a:gd name="connsiteX12" fmla="*/ 1032387 w 1563329"/>
              <a:gd name="connsiteY12" fmla="*/ 722671 h 973758"/>
              <a:gd name="connsiteX13" fmla="*/ 1061884 w 1563329"/>
              <a:gd name="connsiteY13" fmla="*/ 766916 h 973758"/>
              <a:gd name="connsiteX14" fmla="*/ 1106129 w 1563329"/>
              <a:gd name="connsiteY14" fmla="*/ 811161 h 973758"/>
              <a:gd name="connsiteX15" fmla="*/ 1120877 w 1563329"/>
              <a:gd name="connsiteY15" fmla="*/ 870154 h 973758"/>
              <a:gd name="connsiteX16" fmla="*/ 1253613 w 1563329"/>
              <a:gd name="connsiteY16" fmla="*/ 929148 h 973758"/>
              <a:gd name="connsiteX17" fmla="*/ 1401097 w 1563329"/>
              <a:gd name="connsiteY17" fmla="*/ 958645 h 973758"/>
              <a:gd name="connsiteX18" fmla="*/ 1563329 w 1563329"/>
              <a:gd name="connsiteY18" fmla="*/ 973393 h 97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29" h="973758">
                <a:moveTo>
                  <a:pt x="0" y="0"/>
                </a:moveTo>
                <a:cubicBezTo>
                  <a:pt x="9832" y="24581"/>
                  <a:pt x="20450" y="48862"/>
                  <a:pt x="29497" y="73742"/>
                </a:cubicBezTo>
                <a:cubicBezTo>
                  <a:pt x="48343" y="125569"/>
                  <a:pt x="66671" y="216511"/>
                  <a:pt x="117987" y="250722"/>
                </a:cubicBezTo>
                <a:lnTo>
                  <a:pt x="162232" y="280219"/>
                </a:lnTo>
                <a:cubicBezTo>
                  <a:pt x="200008" y="336883"/>
                  <a:pt x="207254" y="372332"/>
                  <a:pt x="265471" y="398206"/>
                </a:cubicBezTo>
                <a:cubicBezTo>
                  <a:pt x="293883" y="410834"/>
                  <a:pt x="353961" y="427703"/>
                  <a:pt x="353961" y="427703"/>
                </a:cubicBezTo>
                <a:cubicBezTo>
                  <a:pt x="398206" y="422787"/>
                  <a:pt x="442627" y="419250"/>
                  <a:pt x="486697" y="412954"/>
                </a:cubicBezTo>
                <a:cubicBezTo>
                  <a:pt x="511512" y="409409"/>
                  <a:pt x="535372" y="398206"/>
                  <a:pt x="560439" y="398206"/>
                </a:cubicBezTo>
                <a:cubicBezTo>
                  <a:pt x="600074" y="398206"/>
                  <a:pt x="639097" y="408038"/>
                  <a:pt x="678426" y="412954"/>
                </a:cubicBezTo>
                <a:cubicBezTo>
                  <a:pt x="756302" y="438914"/>
                  <a:pt x="709737" y="419080"/>
                  <a:pt x="811161" y="486696"/>
                </a:cubicBezTo>
                <a:lnTo>
                  <a:pt x="855406" y="516193"/>
                </a:lnTo>
                <a:cubicBezTo>
                  <a:pt x="894733" y="542411"/>
                  <a:pt x="913325" y="550629"/>
                  <a:pt x="943897" y="589935"/>
                </a:cubicBezTo>
                <a:cubicBezTo>
                  <a:pt x="943902" y="589941"/>
                  <a:pt x="1017637" y="700545"/>
                  <a:pt x="1032387" y="722671"/>
                </a:cubicBezTo>
                <a:cubicBezTo>
                  <a:pt x="1042219" y="737419"/>
                  <a:pt x="1049350" y="754382"/>
                  <a:pt x="1061884" y="766916"/>
                </a:cubicBezTo>
                <a:lnTo>
                  <a:pt x="1106129" y="811161"/>
                </a:lnTo>
                <a:cubicBezTo>
                  <a:pt x="1111045" y="830825"/>
                  <a:pt x="1109634" y="853289"/>
                  <a:pt x="1120877" y="870154"/>
                </a:cubicBezTo>
                <a:cubicBezTo>
                  <a:pt x="1140910" y="900204"/>
                  <a:pt x="1236157" y="923329"/>
                  <a:pt x="1253613" y="929148"/>
                </a:cubicBezTo>
                <a:cubicBezTo>
                  <a:pt x="1334081" y="955971"/>
                  <a:pt x="1275213" y="939278"/>
                  <a:pt x="1401097" y="958645"/>
                </a:cubicBezTo>
                <a:cubicBezTo>
                  <a:pt x="1523224" y="977434"/>
                  <a:pt x="1451964" y="973393"/>
                  <a:pt x="1563329" y="973393"/>
                </a:cubicBezTo>
              </a:path>
            </a:pathLst>
          </a:custGeom>
          <a:noFill/>
          <a:ln w="412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456744">
            <a:off x="1321907" y="3050416"/>
            <a:ext cx="1181734" cy="400110"/>
          </a:xfrm>
          <a:prstGeom prst="rect">
            <a:avLst/>
          </a:prstGeom>
        </p:spPr>
        <p:txBody>
          <a:bodyPr wrap="none">
            <a:spAutoFit/>
          </a:bodyPr>
          <a:lstStyle/>
          <a:p>
            <a:pPr algn="ctr"/>
            <a:r>
              <a:rPr lang="en-US" sz="2000" i="1" dirty="0"/>
              <a:t>Via </a:t>
            </a:r>
            <a:r>
              <a:rPr lang="en-US" sz="2000" i="1" dirty="0" err="1"/>
              <a:t>Appia</a:t>
            </a:r>
            <a:endParaRPr lang="en-US" sz="2000" i="1" dirty="0"/>
          </a:p>
        </p:txBody>
      </p:sp>
      <p:sp>
        <p:nvSpPr>
          <p:cNvPr id="17" name="Rectangle 16"/>
          <p:cNvSpPr/>
          <p:nvPr/>
        </p:nvSpPr>
        <p:spPr>
          <a:xfrm rot="456744">
            <a:off x="3045699" y="2895910"/>
            <a:ext cx="1371081" cy="400110"/>
          </a:xfrm>
          <a:prstGeom prst="rect">
            <a:avLst/>
          </a:prstGeom>
        </p:spPr>
        <p:txBody>
          <a:bodyPr wrap="none">
            <a:spAutoFit/>
          </a:bodyPr>
          <a:lstStyle/>
          <a:p>
            <a:pPr algn="ctr"/>
            <a:r>
              <a:rPr lang="en-US" sz="2000" i="1" dirty="0"/>
              <a:t>Via </a:t>
            </a:r>
            <a:r>
              <a:rPr lang="en-US" sz="2000" i="1" dirty="0" err="1"/>
              <a:t>Egnatia</a:t>
            </a:r>
            <a:endParaRPr lang="en-US" sz="2000" i="1" dirty="0"/>
          </a:p>
        </p:txBody>
      </p:sp>
      <p:sp>
        <p:nvSpPr>
          <p:cNvPr id="18" name="TextBox 17"/>
          <p:cNvSpPr txBox="1"/>
          <p:nvPr/>
        </p:nvSpPr>
        <p:spPr>
          <a:xfrm>
            <a:off x="4267200" y="3273623"/>
            <a:ext cx="1600200"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Thessalonica</a:t>
            </a:r>
          </a:p>
        </p:txBody>
      </p:sp>
      <p:sp>
        <p:nvSpPr>
          <p:cNvPr id="7" name="Rectangle 6"/>
          <p:cNvSpPr/>
          <p:nvPr/>
        </p:nvSpPr>
        <p:spPr>
          <a:xfrm>
            <a:off x="5791200" y="4191000"/>
            <a:ext cx="1447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077218"/>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Geography of Colossae and Ephesus</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210" r="30750" b="14167"/>
          <a:stretch/>
        </p:blipFill>
        <p:spPr bwMode="auto">
          <a:xfrm>
            <a:off x="320040" y="2362200"/>
            <a:ext cx="8442960" cy="4361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Freeform 2"/>
          <p:cNvSpPr/>
          <p:nvPr/>
        </p:nvSpPr>
        <p:spPr>
          <a:xfrm>
            <a:off x="1415845" y="3352800"/>
            <a:ext cx="5383161" cy="459178"/>
          </a:xfrm>
          <a:custGeom>
            <a:avLst/>
            <a:gdLst>
              <a:gd name="connsiteX0" fmla="*/ 0 w 5383161"/>
              <a:gd name="connsiteY0" fmla="*/ 0 h 516194"/>
              <a:gd name="connsiteX1" fmla="*/ 309716 w 5383161"/>
              <a:gd name="connsiteY1" fmla="*/ 14749 h 516194"/>
              <a:gd name="connsiteX2" fmla="*/ 398207 w 5383161"/>
              <a:gd name="connsiteY2" fmla="*/ 58994 h 516194"/>
              <a:gd name="connsiteX3" fmla="*/ 442452 w 5383161"/>
              <a:gd name="connsiteY3" fmla="*/ 103239 h 516194"/>
              <a:gd name="connsiteX4" fmla="*/ 486697 w 5383161"/>
              <a:gd name="connsiteY4" fmla="*/ 132736 h 516194"/>
              <a:gd name="connsiteX5" fmla="*/ 516194 w 5383161"/>
              <a:gd name="connsiteY5" fmla="*/ 265471 h 516194"/>
              <a:gd name="connsiteX6" fmla="*/ 530942 w 5383161"/>
              <a:gd name="connsiteY6" fmla="*/ 339213 h 516194"/>
              <a:gd name="connsiteX7" fmla="*/ 619432 w 5383161"/>
              <a:gd name="connsiteY7" fmla="*/ 412955 h 516194"/>
              <a:gd name="connsiteX8" fmla="*/ 663678 w 5383161"/>
              <a:gd name="connsiteY8" fmla="*/ 442452 h 516194"/>
              <a:gd name="connsiteX9" fmla="*/ 855407 w 5383161"/>
              <a:gd name="connsiteY9" fmla="*/ 471949 h 516194"/>
              <a:gd name="connsiteX10" fmla="*/ 914400 w 5383161"/>
              <a:gd name="connsiteY10" fmla="*/ 486697 h 516194"/>
              <a:gd name="connsiteX11" fmla="*/ 1371600 w 5383161"/>
              <a:gd name="connsiteY11" fmla="*/ 516194 h 516194"/>
              <a:gd name="connsiteX12" fmla="*/ 1651820 w 5383161"/>
              <a:gd name="connsiteY12" fmla="*/ 501446 h 516194"/>
              <a:gd name="connsiteX13" fmla="*/ 1740310 w 5383161"/>
              <a:gd name="connsiteY13" fmla="*/ 471949 h 516194"/>
              <a:gd name="connsiteX14" fmla="*/ 1932039 w 5383161"/>
              <a:gd name="connsiteY14" fmla="*/ 427704 h 516194"/>
              <a:gd name="connsiteX15" fmla="*/ 2241755 w 5383161"/>
              <a:gd name="connsiteY15" fmla="*/ 398207 h 516194"/>
              <a:gd name="connsiteX16" fmla="*/ 2374490 w 5383161"/>
              <a:gd name="connsiteY16" fmla="*/ 353962 h 516194"/>
              <a:gd name="connsiteX17" fmla="*/ 2418736 w 5383161"/>
              <a:gd name="connsiteY17" fmla="*/ 339213 h 516194"/>
              <a:gd name="connsiteX18" fmla="*/ 2462981 w 5383161"/>
              <a:gd name="connsiteY18" fmla="*/ 324465 h 516194"/>
              <a:gd name="connsiteX19" fmla="*/ 2507226 w 5383161"/>
              <a:gd name="connsiteY19" fmla="*/ 294968 h 516194"/>
              <a:gd name="connsiteX20" fmla="*/ 2639961 w 5383161"/>
              <a:gd name="connsiteY20" fmla="*/ 265471 h 516194"/>
              <a:gd name="connsiteX21" fmla="*/ 2713703 w 5383161"/>
              <a:gd name="connsiteY21" fmla="*/ 250723 h 516194"/>
              <a:gd name="connsiteX22" fmla="*/ 2772697 w 5383161"/>
              <a:gd name="connsiteY22" fmla="*/ 235975 h 516194"/>
              <a:gd name="connsiteX23" fmla="*/ 2905432 w 5383161"/>
              <a:gd name="connsiteY23" fmla="*/ 221226 h 516194"/>
              <a:gd name="connsiteX24" fmla="*/ 2964426 w 5383161"/>
              <a:gd name="connsiteY24" fmla="*/ 206478 h 516194"/>
              <a:gd name="connsiteX25" fmla="*/ 3008671 w 5383161"/>
              <a:gd name="connsiteY25" fmla="*/ 191729 h 516194"/>
              <a:gd name="connsiteX26" fmla="*/ 3082413 w 5383161"/>
              <a:gd name="connsiteY26" fmla="*/ 176981 h 516194"/>
              <a:gd name="connsiteX27" fmla="*/ 3141407 w 5383161"/>
              <a:gd name="connsiteY27" fmla="*/ 162233 h 516194"/>
              <a:gd name="connsiteX28" fmla="*/ 3259394 w 5383161"/>
              <a:gd name="connsiteY28" fmla="*/ 147484 h 516194"/>
              <a:gd name="connsiteX29" fmla="*/ 3937820 w 5383161"/>
              <a:gd name="connsiteY29" fmla="*/ 117988 h 516194"/>
              <a:gd name="connsiteX30" fmla="*/ 4144297 w 5383161"/>
              <a:gd name="connsiteY30" fmla="*/ 103239 h 516194"/>
              <a:gd name="connsiteX31" fmla="*/ 4291781 w 5383161"/>
              <a:gd name="connsiteY31" fmla="*/ 73742 h 516194"/>
              <a:gd name="connsiteX32" fmla="*/ 4498258 w 5383161"/>
              <a:gd name="connsiteY32" fmla="*/ 44246 h 516194"/>
              <a:gd name="connsiteX33" fmla="*/ 4689987 w 5383161"/>
              <a:gd name="connsiteY33" fmla="*/ 73742 h 516194"/>
              <a:gd name="connsiteX34" fmla="*/ 4778478 w 5383161"/>
              <a:gd name="connsiteY34" fmla="*/ 103239 h 516194"/>
              <a:gd name="connsiteX35" fmla="*/ 4866968 w 5383161"/>
              <a:gd name="connsiteY35" fmla="*/ 162233 h 516194"/>
              <a:gd name="connsiteX36" fmla="*/ 4955458 w 5383161"/>
              <a:gd name="connsiteY36" fmla="*/ 221226 h 516194"/>
              <a:gd name="connsiteX37" fmla="*/ 5043949 w 5383161"/>
              <a:gd name="connsiteY37" fmla="*/ 250723 h 516194"/>
              <a:gd name="connsiteX38" fmla="*/ 5132439 w 5383161"/>
              <a:gd name="connsiteY38" fmla="*/ 309717 h 516194"/>
              <a:gd name="connsiteX39" fmla="*/ 5176684 w 5383161"/>
              <a:gd name="connsiteY39" fmla="*/ 339213 h 516194"/>
              <a:gd name="connsiteX40" fmla="*/ 5324168 w 5383161"/>
              <a:gd name="connsiteY40" fmla="*/ 368710 h 516194"/>
              <a:gd name="connsiteX41" fmla="*/ 5383161 w 5383161"/>
              <a:gd name="connsiteY41" fmla="*/ 398207 h 516194"/>
              <a:gd name="connsiteX0" fmla="*/ 0 w 5383161"/>
              <a:gd name="connsiteY0" fmla="*/ 0 h 516194"/>
              <a:gd name="connsiteX1" fmla="*/ 309716 w 5383161"/>
              <a:gd name="connsiteY1" fmla="*/ 14749 h 516194"/>
              <a:gd name="connsiteX2" fmla="*/ 398207 w 5383161"/>
              <a:gd name="connsiteY2" fmla="*/ 58994 h 516194"/>
              <a:gd name="connsiteX3" fmla="*/ 442452 w 5383161"/>
              <a:gd name="connsiteY3" fmla="*/ 103239 h 516194"/>
              <a:gd name="connsiteX4" fmla="*/ 486697 w 5383161"/>
              <a:gd name="connsiteY4" fmla="*/ 132736 h 516194"/>
              <a:gd name="connsiteX5" fmla="*/ 516194 w 5383161"/>
              <a:gd name="connsiteY5" fmla="*/ 265471 h 516194"/>
              <a:gd name="connsiteX6" fmla="*/ 530942 w 5383161"/>
              <a:gd name="connsiteY6" fmla="*/ 339213 h 516194"/>
              <a:gd name="connsiteX7" fmla="*/ 619432 w 5383161"/>
              <a:gd name="connsiteY7" fmla="*/ 412955 h 516194"/>
              <a:gd name="connsiteX8" fmla="*/ 663678 w 5383161"/>
              <a:gd name="connsiteY8" fmla="*/ 442452 h 516194"/>
              <a:gd name="connsiteX9" fmla="*/ 855407 w 5383161"/>
              <a:gd name="connsiteY9" fmla="*/ 471949 h 516194"/>
              <a:gd name="connsiteX10" fmla="*/ 1076632 w 5383161"/>
              <a:gd name="connsiteY10" fmla="*/ 294968 h 516194"/>
              <a:gd name="connsiteX11" fmla="*/ 1371600 w 5383161"/>
              <a:gd name="connsiteY11" fmla="*/ 516194 h 516194"/>
              <a:gd name="connsiteX12" fmla="*/ 1651820 w 5383161"/>
              <a:gd name="connsiteY12" fmla="*/ 501446 h 516194"/>
              <a:gd name="connsiteX13" fmla="*/ 1740310 w 5383161"/>
              <a:gd name="connsiteY13" fmla="*/ 471949 h 516194"/>
              <a:gd name="connsiteX14" fmla="*/ 1932039 w 5383161"/>
              <a:gd name="connsiteY14" fmla="*/ 427704 h 516194"/>
              <a:gd name="connsiteX15" fmla="*/ 2241755 w 5383161"/>
              <a:gd name="connsiteY15" fmla="*/ 398207 h 516194"/>
              <a:gd name="connsiteX16" fmla="*/ 2374490 w 5383161"/>
              <a:gd name="connsiteY16" fmla="*/ 353962 h 516194"/>
              <a:gd name="connsiteX17" fmla="*/ 2418736 w 5383161"/>
              <a:gd name="connsiteY17" fmla="*/ 339213 h 516194"/>
              <a:gd name="connsiteX18" fmla="*/ 2462981 w 5383161"/>
              <a:gd name="connsiteY18" fmla="*/ 324465 h 516194"/>
              <a:gd name="connsiteX19" fmla="*/ 2507226 w 5383161"/>
              <a:gd name="connsiteY19" fmla="*/ 294968 h 516194"/>
              <a:gd name="connsiteX20" fmla="*/ 2639961 w 5383161"/>
              <a:gd name="connsiteY20" fmla="*/ 265471 h 516194"/>
              <a:gd name="connsiteX21" fmla="*/ 2713703 w 5383161"/>
              <a:gd name="connsiteY21" fmla="*/ 250723 h 516194"/>
              <a:gd name="connsiteX22" fmla="*/ 2772697 w 5383161"/>
              <a:gd name="connsiteY22" fmla="*/ 235975 h 516194"/>
              <a:gd name="connsiteX23" fmla="*/ 2905432 w 5383161"/>
              <a:gd name="connsiteY23" fmla="*/ 221226 h 516194"/>
              <a:gd name="connsiteX24" fmla="*/ 2964426 w 5383161"/>
              <a:gd name="connsiteY24" fmla="*/ 206478 h 516194"/>
              <a:gd name="connsiteX25" fmla="*/ 3008671 w 5383161"/>
              <a:gd name="connsiteY25" fmla="*/ 191729 h 516194"/>
              <a:gd name="connsiteX26" fmla="*/ 3082413 w 5383161"/>
              <a:gd name="connsiteY26" fmla="*/ 176981 h 516194"/>
              <a:gd name="connsiteX27" fmla="*/ 3141407 w 5383161"/>
              <a:gd name="connsiteY27" fmla="*/ 162233 h 516194"/>
              <a:gd name="connsiteX28" fmla="*/ 3259394 w 5383161"/>
              <a:gd name="connsiteY28" fmla="*/ 147484 h 516194"/>
              <a:gd name="connsiteX29" fmla="*/ 3937820 w 5383161"/>
              <a:gd name="connsiteY29" fmla="*/ 117988 h 516194"/>
              <a:gd name="connsiteX30" fmla="*/ 4144297 w 5383161"/>
              <a:gd name="connsiteY30" fmla="*/ 103239 h 516194"/>
              <a:gd name="connsiteX31" fmla="*/ 4291781 w 5383161"/>
              <a:gd name="connsiteY31" fmla="*/ 73742 h 516194"/>
              <a:gd name="connsiteX32" fmla="*/ 4498258 w 5383161"/>
              <a:gd name="connsiteY32" fmla="*/ 44246 h 516194"/>
              <a:gd name="connsiteX33" fmla="*/ 4689987 w 5383161"/>
              <a:gd name="connsiteY33" fmla="*/ 73742 h 516194"/>
              <a:gd name="connsiteX34" fmla="*/ 4778478 w 5383161"/>
              <a:gd name="connsiteY34" fmla="*/ 103239 h 516194"/>
              <a:gd name="connsiteX35" fmla="*/ 4866968 w 5383161"/>
              <a:gd name="connsiteY35" fmla="*/ 162233 h 516194"/>
              <a:gd name="connsiteX36" fmla="*/ 4955458 w 5383161"/>
              <a:gd name="connsiteY36" fmla="*/ 221226 h 516194"/>
              <a:gd name="connsiteX37" fmla="*/ 5043949 w 5383161"/>
              <a:gd name="connsiteY37" fmla="*/ 250723 h 516194"/>
              <a:gd name="connsiteX38" fmla="*/ 5132439 w 5383161"/>
              <a:gd name="connsiteY38" fmla="*/ 309717 h 516194"/>
              <a:gd name="connsiteX39" fmla="*/ 5176684 w 5383161"/>
              <a:gd name="connsiteY39" fmla="*/ 339213 h 516194"/>
              <a:gd name="connsiteX40" fmla="*/ 5324168 w 5383161"/>
              <a:gd name="connsiteY40" fmla="*/ 368710 h 516194"/>
              <a:gd name="connsiteX41" fmla="*/ 5383161 w 5383161"/>
              <a:gd name="connsiteY41" fmla="*/ 398207 h 516194"/>
              <a:gd name="connsiteX0" fmla="*/ 0 w 5383161"/>
              <a:gd name="connsiteY0" fmla="*/ 0 h 511757"/>
              <a:gd name="connsiteX1" fmla="*/ 309716 w 5383161"/>
              <a:gd name="connsiteY1" fmla="*/ 14749 h 511757"/>
              <a:gd name="connsiteX2" fmla="*/ 398207 w 5383161"/>
              <a:gd name="connsiteY2" fmla="*/ 58994 h 511757"/>
              <a:gd name="connsiteX3" fmla="*/ 442452 w 5383161"/>
              <a:gd name="connsiteY3" fmla="*/ 103239 h 511757"/>
              <a:gd name="connsiteX4" fmla="*/ 486697 w 5383161"/>
              <a:gd name="connsiteY4" fmla="*/ 132736 h 511757"/>
              <a:gd name="connsiteX5" fmla="*/ 516194 w 5383161"/>
              <a:gd name="connsiteY5" fmla="*/ 265471 h 511757"/>
              <a:gd name="connsiteX6" fmla="*/ 530942 w 5383161"/>
              <a:gd name="connsiteY6" fmla="*/ 339213 h 511757"/>
              <a:gd name="connsiteX7" fmla="*/ 619432 w 5383161"/>
              <a:gd name="connsiteY7" fmla="*/ 412955 h 511757"/>
              <a:gd name="connsiteX8" fmla="*/ 663678 w 5383161"/>
              <a:gd name="connsiteY8" fmla="*/ 442452 h 511757"/>
              <a:gd name="connsiteX9" fmla="*/ 855407 w 5383161"/>
              <a:gd name="connsiteY9" fmla="*/ 471949 h 511757"/>
              <a:gd name="connsiteX10" fmla="*/ 1076632 w 5383161"/>
              <a:gd name="connsiteY10" fmla="*/ 294968 h 511757"/>
              <a:gd name="connsiteX11" fmla="*/ 1474839 w 5383161"/>
              <a:gd name="connsiteY11" fmla="*/ 280220 h 511757"/>
              <a:gd name="connsiteX12" fmla="*/ 1651820 w 5383161"/>
              <a:gd name="connsiteY12" fmla="*/ 501446 h 511757"/>
              <a:gd name="connsiteX13" fmla="*/ 1740310 w 5383161"/>
              <a:gd name="connsiteY13" fmla="*/ 471949 h 511757"/>
              <a:gd name="connsiteX14" fmla="*/ 1932039 w 5383161"/>
              <a:gd name="connsiteY14" fmla="*/ 427704 h 511757"/>
              <a:gd name="connsiteX15" fmla="*/ 2241755 w 5383161"/>
              <a:gd name="connsiteY15" fmla="*/ 398207 h 511757"/>
              <a:gd name="connsiteX16" fmla="*/ 2374490 w 5383161"/>
              <a:gd name="connsiteY16" fmla="*/ 353962 h 511757"/>
              <a:gd name="connsiteX17" fmla="*/ 2418736 w 5383161"/>
              <a:gd name="connsiteY17" fmla="*/ 339213 h 511757"/>
              <a:gd name="connsiteX18" fmla="*/ 2462981 w 5383161"/>
              <a:gd name="connsiteY18" fmla="*/ 324465 h 511757"/>
              <a:gd name="connsiteX19" fmla="*/ 2507226 w 5383161"/>
              <a:gd name="connsiteY19" fmla="*/ 294968 h 511757"/>
              <a:gd name="connsiteX20" fmla="*/ 2639961 w 5383161"/>
              <a:gd name="connsiteY20" fmla="*/ 265471 h 511757"/>
              <a:gd name="connsiteX21" fmla="*/ 2713703 w 5383161"/>
              <a:gd name="connsiteY21" fmla="*/ 250723 h 511757"/>
              <a:gd name="connsiteX22" fmla="*/ 2772697 w 5383161"/>
              <a:gd name="connsiteY22" fmla="*/ 235975 h 511757"/>
              <a:gd name="connsiteX23" fmla="*/ 2905432 w 5383161"/>
              <a:gd name="connsiteY23" fmla="*/ 221226 h 511757"/>
              <a:gd name="connsiteX24" fmla="*/ 2964426 w 5383161"/>
              <a:gd name="connsiteY24" fmla="*/ 206478 h 511757"/>
              <a:gd name="connsiteX25" fmla="*/ 3008671 w 5383161"/>
              <a:gd name="connsiteY25" fmla="*/ 191729 h 511757"/>
              <a:gd name="connsiteX26" fmla="*/ 3082413 w 5383161"/>
              <a:gd name="connsiteY26" fmla="*/ 176981 h 511757"/>
              <a:gd name="connsiteX27" fmla="*/ 3141407 w 5383161"/>
              <a:gd name="connsiteY27" fmla="*/ 162233 h 511757"/>
              <a:gd name="connsiteX28" fmla="*/ 3259394 w 5383161"/>
              <a:gd name="connsiteY28" fmla="*/ 147484 h 511757"/>
              <a:gd name="connsiteX29" fmla="*/ 3937820 w 5383161"/>
              <a:gd name="connsiteY29" fmla="*/ 117988 h 511757"/>
              <a:gd name="connsiteX30" fmla="*/ 4144297 w 5383161"/>
              <a:gd name="connsiteY30" fmla="*/ 103239 h 511757"/>
              <a:gd name="connsiteX31" fmla="*/ 4291781 w 5383161"/>
              <a:gd name="connsiteY31" fmla="*/ 73742 h 511757"/>
              <a:gd name="connsiteX32" fmla="*/ 4498258 w 5383161"/>
              <a:gd name="connsiteY32" fmla="*/ 44246 h 511757"/>
              <a:gd name="connsiteX33" fmla="*/ 4689987 w 5383161"/>
              <a:gd name="connsiteY33" fmla="*/ 73742 h 511757"/>
              <a:gd name="connsiteX34" fmla="*/ 4778478 w 5383161"/>
              <a:gd name="connsiteY34" fmla="*/ 103239 h 511757"/>
              <a:gd name="connsiteX35" fmla="*/ 4866968 w 5383161"/>
              <a:gd name="connsiteY35" fmla="*/ 162233 h 511757"/>
              <a:gd name="connsiteX36" fmla="*/ 4955458 w 5383161"/>
              <a:gd name="connsiteY36" fmla="*/ 221226 h 511757"/>
              <a:gd name="connsiteX37" fmla="*/ 5043949 w 5383161"/>
              <a:gd name="connsiteY37" fmla="*/ 250723 h 511757"/>
              <a:gd name="connsiteX38" fmla="*/ 5132439 w 5383161"/>
              <a:gd name="connsiteY38" fmla="*/ 309717 h 511757"/>
              <a:gd name="connsiteX39" fmla="*/ 5176684 w 5383161"/>
              <a:gd name="connsiteY39" fmla="*/ 339213 h 511757"/>
              <a:gd name="connsiteX40" fmla="*/ 5324168 w 5383161"/>
              <a:gd name="connsiteY40" fmla="*/ 368710 h 511757"/>
              <a:gd name="connsiteX41" fmla="*/ 5383161 w 5383161"/>
              <a:gd name="connsiteY41" fmla="*/ 398207 h 511757"/>
              <a:gd name="connsiteX0" fmla="*/ 0 w 5383161"/>
              <a:gd name="connsiteY0" fmla="*/ 0 h 473335"/>
              <a:gd name="connsiteX1" fmla="*/ 309716 w 5383161"/>
              <a:gd name="connsiteY1" fmla="*/ 14749 h 473335"/>
              <a:gd name="connsiteX2" fmla="*/ 398207 w 5383161"/>
              <a:gd name="connsiteY2" fmla="*/ 58994 h 473335"/>
              <a:gd name="connsiteX3" fmla="*/ 442452 w 5383161"/>
              <a:gd name="connsiteY3" fmla="*/ 103239 h 473335"/>
              <a:gd name="connsiteX4" fmla="*/ 486697 w 5383161"/>
              <a:gd name="connsiteY4" fmla="*/ 132736 h 473335"/>
              <a:gd name="connsiteX5" fmla="*/ 516194 w 5383161"/>
              <a:gd name="connsiteY5" fmla="*/ 265471 h 473335"/>
              <a:gd name="connsiteX6" fmla="*/ 530942 w 5383161"/>
              <a:gd name="connsiteY6" fmla="*/ 339213 h 473335"/>
              <a:gd name="connsiteX7" fmla="*/ 619432 w 5383161"/>
              <a:gd name="connsiteY7" fmla="*/ 412955 h 473335"/>
              <a:gd name="connsiteX8" fmla="*/ 663678 w 5383161"/>
              <a:gd name="connsiteY8" fmla="*/ 442452 h 473335"/>
              <a:gd name="connsiteX9" fmla="*/ 855407 w 5383161"/>
              <a:gd name="connsiteY9" fmla="*/ 471949 h 473335"/>
              <a:gd name="connsiteX10" fmla="*/ 1076632 w 5383161"/>
              <a:gd name="connsiteY10" fmla="*/ 294968 h 473335"/>
              <a:gd name="connsiteX11" fmla="*/ 1474839 w 5383161"/>
              <a:gd name="connsiteY11" fmla="*/ 280220 h 473335"/>
              <a:gd name="connsiteX12" fmla="*/ 1710814 w 5383161"/>
              <a:gd name="connsiteY12" fmla="*/ 368711 h 473335"/>
              <a:gd name="connsiteX13" fmla="*/ 1740310 w 5383161"/>
              <a:gd name="connsiteY13" fmla="*/ 471949 h 473335"/>
              <a:gd name="connsiteX14" fmla="*/ 1932039 w 5383161"/>
              <a:gd name="connsiteY14" fmla="*/ 427704 h 473335"/>
              <a:gd name="connsiteX15" fmla="*/ 2241755 w 5383161"/>
              <a:gd name="connsiteY15" fmla="*/ 398207 h 473335"/>
              <a:gd name="connsiteX16" fmla="*/ 2374490 w 5383161"/>
              <a:gd name="connsiteY16" fmla="*/ 353962 h 473335"/>
              <a:gd name="connsiteX17" fmla="*/ 2418736 w 5383161"/>
              <a:gd name="connsiteY17" fmla="*/ 339213 h 473335"/>
              <a:gd name="connsiteX18" fmla="*/ 2462981 w 5383161"/>
              <a:gd name="connsiteY18" fmla="*/ 324465 h 473335"/>
              <a:gd name="connsiteX19" fmla="*/ 2507226 w 5383161"/>
              <a:gd name="connsiteY19" fmla="*/ 294968 h 473335"/>
              <a:gd name="connsiteX20" fmla="*/ 2639961 w 5383161"/>
              <a:gd name="connsiteY20" fmla="*/ 265471 h 473335"/>
              <a:gd name="connsiteX21" fmla="*/ 2713703 w 5383161"/>
              <a:gd name="connsiteY21" fmla="*/ 250723 h 473335"/>
              <a:gd name="connsiteX22" fmla="*/ 2772697 w 5383161"/>
              <a:gd name="connsiteY22" fmla="*/ 235975 h 473335"/>
              <a:gd name="connsiteX23" fmla="*/ 2905432 w 5383161"/>
              <a:gd name="connsiteY23" fmla="*/ 221226 h 473335"/>
              <a:gd name="connsiteX24" fmla="*/ 2964426 w 5383161"/>
              <a:gd name="connsiteY24" fmla="*/ 206478 h 473335"/>
              <a:gd name="connsiteX25" fmla="*/ 3008671 w 5383161"/>
              <a:gd name="connsiteY25" fmla="*/ 191729 h 473335"/>
              <a:gd name="connsiteX26" fmla="*/ 3082413 w 5383161"/>
              <a:gd name="connsiteY26" fmla="*/ 176981 h 473335"/>
              <a:gd name="connsiteX27" fmla="*/ 3141407 w 5383161"/>
              <a:gd name="connsiteY27" fmla="*/ 162233 h 473335"/>
              <a:gd name="connsiteX28" fmla="*/ 3259394 w 5383161"/>
              <a:gd name="connsiteY28" fmla="*/ 147484 h 473335"/>
              <a:gd name="connsiteX29" fmla="*/ 3937820 w 5383161"/>
              <a:gd name="connsiteY29" fmla="*/ 117988 h 473335"/>
              <a:gd name="connsiteX30" fmla="*/ 4144297 w 5383161"/>
              <a:gd name="connsiteY30" fmla="*/ 103239 h 473335"/>
              <a:gd name="connsiteX31" fmla="*/ 4291781 w 5383161"/>
              <a:gd name="connsiteY31" fmla="*/ 73742 h 473335"/>
              <a:gd name="connsiteX32" fmla="*/ 4498258 w 5383161"/>
              <a:gd name="connsiteY32" fmla="*/ 44246 h 473335"/>
              <a:gd name="connsiteX33" fmla="*/ 4689987 w 5383161"/>
              <a:gd name="connsiteY33" fmla="*/ 73742 h 473335"/>
              <a:gd name="connsiteX34" fmla="*/ 4778478 w 5383161"/>
              <a:gd name="connsiteY34" fmla="*/ 103239 h 473335"/>
              <a:gd name="connsiteX35" fmla="*/ 4866968 w 5383161"/>
              <a:gd name="connsiteY35" fmla="*/ 162233 h 473335"/>
              <a:gd name="connsiteX36" fmla="*/ 4955458 w 5383161"/>
              <a:gd name="connsiteY36" fmla="*/ 221226 h 473335"/>
              <a:gd name="connsiteX37" fmla="*/ 5043949 w 5383161"/>
              <a:gd name="connsiteY37" fmla="*/ 250723 h 473335"/>
              <a:gd name="connsiteX38" fmla="*/ 5132439 w 5383161"/>
              <a:gd name="connsiteY38" fmla="*/ 309717 h 473335"/>
              <a:gd name="connsiteX39" fmla="*/ 5176684 w 5383161"/>
              <a:gd name="connsiteY39" fmla="*/ 339213 h 473335"/>
              <a:gd name="connsiteX40" fmla="*/ 5324168 w 5383161"/>
              <a:gd name="connsiteY40" fmla="*/ 368710 h 473335"/>
              <a:gd name="connsiteX41" fmla="*/ 5383161 w 5383161"/>
              <a:gd name="connsiteY41" fmla="*/ 398207 h 473335"/>
              <a:gd name="connsiteX0" fmla="*/ 0 w 5383161"/>
              <a:gd name="connsiteY0" fmla="*/ 0 h 472067"/>
              <a:gd name="connsiteX1" fmla="*/ 309716 w 5383161"/>
              <a:gd name="connsiteY1" fmla="*/ 14749 h 472067"/>
              <a:gd name="connsiteX2" fmla="*/ 398207 w 5383161"/>
              <a:gd name="connsiteY2" fmla="*/ 58994 h 472067"/>
              <a:gd name="connsiteX3" fmla="*/ 442452 w 5383161"/>
              <a:gd name="connsiteY3" fmla="*/ 103239 h 472067"/>
              <a:gd name="connsiteX4" fmla="*/ 486697 w 5383161"/>
              <a:gd name="connsiteY4" fmla="*/ 132736 h 472067"/>
              <a:gd name="connsiteX5" fmla="*/ 516194 w 5383161"/>
              <a:gd name="connsiteY5" fmla="*/ 265471 h 472067"/>
              <a:gd name="connsiteX6" fmla="*/ 530942 w 5383161"/>
              <a:gd name="connsiteY6" fmla="*/ 339213 h 472067"/>
              <a:gd name="connsiteX7" fmla="*/ 619432 w 5383161"/>
              <a:gd name="connsiteY7" fmla="*/ 412955 h 472067"/>
              <a:gd name="connsiteX8" fmla="*/ 663678 w 5383161"/>
              <a:gd name="connsiteY8" fmla="*/ 442452 h 472067"/>
              <a:gd name="connsiteX9" fmla="*/ 855407 w 5383161"/>
              <a:gd name="connsiteY9" fmla="*/ 471949 h 472067"/>
              <a:gd name="connsiteX10" fmla="*/ 1076632 w 5383161"/>
              <a:gd name="connsiteY10" fmla="*/ 294968 h 472067"/>
              <a:gd name="connsiteX11" fmla="*/ 1474839 w 5383161"/>
              <a:gd name="connsiteY11" fmla="*/ 280220 h 472067"/>
              <a:gd name="connsiteX12" fmla="*/ 1710814 w 5383161"/>
              <a:gd name="connsiteY12" fmla="*/ 368711 h 472067"/>
              <a:gd name="connsiteX13" fmla="*/ 1858298 w 5383161"/>
              <a:gd name="connsiteY13" fmla="*/ 339214 h 472067"/>
              <a:gd name="connsiteX14" fmla="*/ 1932039 w 5383161"/>
              <a:gd name="connsiteY14" fmla="*/ 427704 h 472067"/>
              <a:gd name="connsiteX15" fmla="*/ 2241755 w 5383161"/>
              <a:gd name="connsiteY15" fmla="*/ 398207 h 472067"/>
              <a:gd name="connsiteX16" fmla="*/ 2374490 w 5383161"/>
              <a:gd name="connsiteY16" fmla="*/ 353962 h 472067"/>
              <a:gd name="connsiteX17" fmla="*/ 2418736 w 5383161"/>
              <a:gd name="connsiteY17" fmla="*/ 339213 h 472067"/>
              <a:gd name="connsiteX18" fmla="*/ 2462981 w 5383161"/>
              <a:gd name="connsiteY18" fmla="*/ 324465 h 472067"/>
              <a:gd name="connsiteX19" fmla="*/ 2507226 w 5383161"/>
              <a:gd name="connsiteY19" fmla="*/ 294968 h 472067"/>
              <a:gd name="connsiteX20" fmla="*/ 2639961 w 5383161"/>
              <a:gd name="connsiteY20" fmla="*/ 265471 h 472067"/>
              <a:gd name="connsiteX21" fmla="*/ 2713703 w 5383161"/>
              <a:gd name="connsiteY21" fmla="*/ 250723 h 472067"/>
              <a:gd name="connsiteX22" fmla="*/ 2772697 w 5383161"/>
              <a:gd name="connsiteY22" fmla="*/ 235975 h 472067"/>
              <a:gd name="connsiteX23" fmla="*/ 2905432 w 5383161"/>
              <a:gd name="connsiteY23" fmla="*/ 221226 h 472067"/>
              <a:gd name="connsiteX24" fmla="*/ 2964426 w 5383161"/>
              <a:gd name="connsiteY24" fmla="*/ 206478 h 472067"/>
              <a:gd name="connsiteX25" fmla="*/ 3008671 w 5383161"/>
              <a:gd name="connsiteY25" fmla="*/ 191729 h 472067"/>
              <a:gd name="connsiteX26" fmla="*/ 3082413 w 5383161"/>
              <a:gd name="connsiteY26" fmla="*/ 176981 h 472067"/>
              <a:gd name="connsiteX27" fmla="*/ 3141407 w 5383161"/>
              <a:gd name="connsiteY27" fmla="*/ 162233 h 472067"/>
              <a:gd name="connsiteX28" fmla="*/ 3259394 w 5383161"/>
              <a:gd name="connsiteY28" fmla="*/ 147484 h 472067"/>
              <a:gd name="connsiteX29" fmla="*/ 3937820 w 5383161"/>
              <a:gd name="connsiteY29" fmla="*/ 117988 h 472067"/>
              <a:gd name="connsiteX30" fmla="*/ 4144297 w 5383161"/>
              <a:gd name="connsiteY30" fmla="*/ 103239 h 472067"/>
              <a:gd name="connsiteX31" fmla="*/ 4291781 w 5383161"/>
              <a:gd name="connsiteY31" fmla="*/ 73742 h 472067"/>
              <a:gd name="connsiteX32" fmla="*/ 4498258 w 5383161"/>
              <a:gd name="connsiteY32" fmla="*/ 44246 h 472067"/>
              <a:gd name="connsiteX33" fmla="*/ 4689987 w 5383161"/>
              <a:gd name="connsiteY33" fmla="*/ 73742 h 472067"/>
              <a:gd name="connsiteX34" fmla="*/ 4778478 w 5383161"/>
              <a:gd name="connsiteY34" fmla="*/ 103239 h 472067"/>
              <a:gd name="connsiteX35" fmla="*/ 4866968 w 5383161"/>
              <a:gd name="connsiteY35" fmla="*/ 162233 h 472067"/>
              <a:gd name="connsiteX36" fmla="*/ 4955458 w 5383161"/>
              <a:gd name="connsiteY36" fmla="*/ 221226 h 472067"/>
              <a:gd name="connsiteX37" fmla="*/ 5043949 w 5383161"/>
              <a:gd name="connsiteY37" fmla="*/ 250723 h 472067"/>
              <a:gd name="connsiteX38" fmla="*/ 5132439 w 5383161"/>
              <a:gd name="connsiteY38" fmla="*/ 309717 h 472067"/>
              <a:gd name="connsiteX39" fmla="*/ 5176684 w 5383161"/>
              <a:gd name="connsiteY39" fmla="*/ 339213 h 472067"/>
              <a:gd name="connsiteX40" fmla="*/ 5324168 w 5383161"/>
              <a:gd name="connsiteY40" fmla="*/ 368710 h 472067"/>
              <a:gd name="connsiteX41" fmla="*/ 5383161 w 5383161"/>
              <a:gd name="connsiteY41" fmla="*/ 398207 h 472067"/>
              <a:gd name="connsiteX0" fmla="*/ 0 w 5383161"/>
              <a:gd name="connsiteY0" fmla="*/ 0 h 472067"/>
              <a:gd name="connsiteX1" fmla="*/ 309716 w 5383161"/>
              <a:gd name="connsiteY1" fmla="*/ 14749 h 472067"/>
              <a:gd name="connsiteX2" fmla="*/ 398207 w 5383161"/>
              <a:gd name="connsiteY2" fmla="*/ 58994 h 472067"/>
              <a:gd name="connsiteX3" fmla="*/ 442452 w 5383161"/>
              <a:gd name="connsiteY3" fmla="*/ 103239 h 472067"/>
              <a:gd name="connsiteX4" fmla="*/ 486697 w 5383161"/>
              <a:gd name="connsiteY4" fmla="*/ 132736 h 472067"/>
              <a:gd name="connsiteX5" fmla="*/ 516194 w 5383161"/>
              <a:gd name="connsiteY5" fmla="*/ 265471 h 472067"/>
              <a:gd name="connsiteX6" fmla="*/ 530942 w 5383161"/>
              <a:gd name="connsiteY6" fmla="*/ 339213 h 472067"/>
              <a:gd name="connsiteX7" fmla="*/ 707922 w 5383161"/>
              <a:gd name="connsiteY7" fmla="*/ 383458 h 472067"/>
              <a:gd name="connsiteX8" fmla="*/ 663678 w 5383161"/>
              <a:gd name="connsiteY8" fmla="*/ 442452 h 472067"/>
              <a:gd name="connsiteX9" fmla="*/ 855407 w 5383161"/>
              <a:gd name="connsiteY9" fmla="*/ 471949 h 472067"/>
              <a:gd name="connsiteX10" fmla="*/ 1076632 w 5383161"/>
              <a:gd name="connsiteY10" fmla="*/ 294968 h 472067"/>
              <a:gd name="connsiteX11" fmla="*/ 1474839 w 5383161"/>
              <a:gd name="connsiteY11" fmla="*/ 280220 h 472067"/>
              <a:gd name="connsiteX12" fmla="*/ 1710814 w 5383161"/>
              <a:gd name="connsiteY12" fmla="*/ 368711 h 472067"/>
              <a:gd name="connsiteX13" fmla="*/ 1858298 w 5383161"/>
              <a:gd name="connsiteY13" fmla="*/ 339214 h 472067"/>
              <a:gd name="connsiteX14" fmla="*/ 1932039 w 5383161"/>
              <a:gd name="connsiteY14" fmla="*/ 427704 h 472067"/>
              <a:gd name="connsiteX15" fmla="*/ 2241755 w 5383161"/>
              <a:gd name="connsiteY15" fmla="*/ 398207 h 472067"/>
              <a:gd name="connsiteX16" fmla="*/ 2374490 w 5383161"/>
              <a:gd name="connsiteY16" fmla="*/ 353962 h 472067"/>
              <a:gd name="connsiteX17" fmla="*/ 2418736 w 5383161"/>
              <a:gd name="connsiteY17" fmla="*/ 339213 h 472067"/>
              <a:gd name="connsiteX18" fmla="*/ 2462981 w 5383161"/>
              <a:gd name="connsiteY18" fmla="*/ 324465 h 472067"/>
              <a:gd name="connsiteX19" fmla="*/ 2507226 w 5383161"/>
              <a:gd name="connsiteY19" fmla="*/ 294968 h 472067"/>
              <a:gd name="connsiteX20" fmla="*/ 2639961 w 5383161"/>
              <a:gd name="connsiteY20" fmla="*/ 265471 h 472067"/>
              <a:gd name="connsiteX21" fmla="*/ 2713703 w 5383161"/>
              <a:gd name="connsiteY21" fmla="*/ 250723 h 472067"/>
              <a:gd name="connsiteX22" fmla="*/ 2772697 w 5383161"/>
              <a:gd name="connsiteY22" fmla="*/ 235975 h 472067"/>
              <a:gd name="connsiteX23" fmla="*/ 2905432 w 5383161"/>
              <a:gd name="connsiteY23" fmla="*/ 221226 h 472067"/>
              <a:gd name="connsiteX24" fmla="*/ 2964426 w 5383161"/>
              <a:gd name="connsiteY24" fmla="*/ 206478 h 472067"/>
              <a:gd name="connsiteX25" fmla="*/ 3008671 w 5383161"/>
              <a:gd name="connsiteY25" fmla="*/ 191729 h 472067"/>
              <a:gd name="connsiteX26" fmla="*/ 3082413 w 5383161"/>
              <a:gd name="connsiteY26" fmla="*/ 176981 h 472067"/>
              <a:gd name="connsiteX27" fmla="*/ 3141407 w 5383161"/>
              <a:gd name="connsiteY27" fmla="*/ 162233 h 472067"/>
              <a:gd name="connsiteX28" fmla="*/ 3259394 w 5383161"/>
              <a:gd name="connsiteY28" fmla="*/ 147484 h 472067"/>
              <a:gd name="connsiteX29" fmla="*/ 3937820 w 5383161"/>
              <a:gd name="connsiteY29" fmla="*/ 117988 h 472067"/>
              <a:gd name="connsiteX30" fmla="*/ 4144297 w 5383161"/>
              <a:gd name="connsiteY30" fmla="*/ 103239 h 472067"/>
              <a:gd name="connsiteX31" fmla="*/ 4291781 w 5383161"/>
              <a:gd name="connsiteY31" fmla="*/ 73742 h 472067"/>
              <a:gd name="connsiteX32" fmla="*/ 4498258 w 5383161"/>
              <a:gd name="connsiteY32" fmla="*/ 44246 h 472067"/>
              <a:gd name="connsiteX33" fmla="*/ 4689987 w 5383161"/>
              <a:gd name="connsiteY33" fmla="*/ 73742 h 472067"/>
              <a:gd name="connsiteX34" fmla="*/ 4778478 w 5383161"/>
              <a:gd name="connsiteY34" fmla="*/ 103239 h 472067"/>
              <a:gd name="connsiteX35" fmla="*/ 4866968 w 5383161"/>
              <a:gd name="connsiteY35" fmla="*/ 162233 h 472067"/>
              <a:gd name="connsiteX36" fmla="*/ 4955458 w 5383161"/>
              <a:gd name="connsiteY36" fmla="*/ 221226 h 472067"/>
              <a:gd name="connsiteX37" fmla="*/ 5043949 w 5383161"/>
              <a:gd name="connsiteY37" fmla="*/ 250723 h 472067"/>
              <a:gd name="connsiteX38" fmla="*/ 5132439 w 5383161"/>
              <a:gd name="connsiteY38" fmla="*/ 309717 h 472067"/>
              <a:gd name="connsiteX39" fmla="*/ 5176684 w 5383161"/>
              <a:gd name="connsiteY39" fmla="*/ 339213 h 472067"/>
              <a:gd name="connsiteX40" fmla="*/ 5324168 w 5383161"/>
              <a:gd name="connsiteY40" fmla="*/ 368710 h 472067"/>
              <a:gd name="connsiteX41" fmla="*/ 5383161 w 5383161"/>
              <a:gd name="connsiteY41" fmla="*/ 398207 h 472067"/>
              <a:gd name="connsiteX0" fmla="*/ 0 w 5383161"/>
              <a:gd name="connsiteY0" fmla="*/ 0 h 472067"/>
              <a:gd name="connsiteX1" fmla="*/ 309716 w 5383161"/>
              <a:gd name="connsiteY1" fmla="*/ 14749 h 472067"/>
              <a:gd name="connsiteX2" fmla="*/ 398207 w 5383161"/>
              <a:gd name="connsiteY2" fmla="*/ 58994 h 472067"/>
              <a:gd name="connsiteX3" fmla="*/ 442452 w 5383161"/>
              <a:gd name="connsiteY3" fmla="*/ 103239 h 472067"/>
              <a:gd name="connsiteX4" fmla="*/ 486697 w 5383161"/>
              <a:gd name="connsiteY4" fmla="*/ 132736 h 472067"/>
              <a:gd name="connsiteX5" fmla="*/ 516194 w 5383161"/>
              <a:gd name="connsiteY5" fmla="*/ 265471 h 472067"/>
              <a:gd name="connsiteX6" fmla="*/ 530942 w 5383161"/>
              <a:gd name="connsiteY6" fmla="*/ 339213 h 472067"/>
              <a:gd name="connsiteX7" fmla="*/ 707922 w 5383161"/>
              <a:gd name="connsiteY7" fmla="*/ 383458 h 472067"/>
              <a:gd name="connsiteX8" fmla="*/ 796413 w 5383161"/>
              <a:gd name="connsiteY8" fmla="*/ 368710 h 472067"/>
              <a:gd name="connsiteX9" fmla="*/ 855407 w 5383161"/>
              <a:gd name="connsiteY9" fmla="*/ 471949 h 472067"/>
              <a:gd name="connsiteX10" fmla="*/ 1076632 w 5383161"/>
              <a:gd name="connsiteY10" fmla="*/ 294968 h 472067"/>
              <a:gd name="connsiteX11" fmla="*/ 1474839 w 5383161"/>
              <a:gd name="connsiteY11" fmla="*/ 280220 h 472067"/>
              <a:gd name="connsiteX12" fmla="*/ 1710814 w 5383161"/>
              <a:gd name="connsiteY12" fmla="*/ 368711 h 472067"/>
              <a:gd name="connsiteX13" fmla="*/ 1858298 w 5383161"/>
              <a:gd name="connsiteY13" fmla="*/ 339214 h 472067"/>
              <a:gd name="connsiteX14" fmla="*/ 1932039 w 5383161"/>
              <a:gd name="connsiteY14" fmla="*/ 427704 h 472067"/>
              <a:gd name="connsiteX15" fmla="*/ 2241755 w 5383161"/>
              <a:gd name="connsiteY15" fmla="*/ 398207 h 472067"/>
              <a:gd name="connsiteX16" fmla="*/ 2374490 w 5383161"/>
              <a:gd name="connsiteY16" fmla="*/ 353962 h 472067"/>
              <a:gd name="connsiteX17" fmla="*/ 2418736 w 5383161"/>
              <a:gd name="connsiteY17" fmla="*/ 339213 h 472067"/>
              <a:gd name="connsiteX18" fmla="*/ 2462981 w 5383161"/>
              <a:gd name="connsiteY18" fmla="*/ 324465 h 472067"/>
              <a:gd name="connsiteX19" fmla="*/ 2507226 w 5383161"/>
              <a:gd name="connsiteY19" fmla="*/ 294968 h 472067"/>
              <a:gd name="connsiteX20" fmla="*/ 2639961 w 5383161"/>
              <a:gd name="connsiteY20" fmla="*/ 265471 h 472067"/>
              <a:gd name="connsiteX21" fmla="*/ 2713703 w 5383161"/>
              <a:gd name="connsiteY21" fmla="*/ 250723 h 472067"/>
              <a:gd name="connsiteX22" fmla="*/ 2772697 w 5383161"/>
              <a:gd name="connsiteY22" fmla="*/ 235975 h 472067"/>
              <a:gd name="connsiteX23" fmla="*/ 2905432 w 5383161"/>
              <a:gd name="connsiteY23" fmla="*/ 221226 h 472067"/>
              <a:gd name="connsiteX24" fmla="*/ 2964426 w 5383161"/>
              <a:gd name="connsiteY24" fmla="*/ 206478 h 472067"/>
              <a:gd name="connsiteX25" fmla="*/ 3008671 w 5383161"/>
              <a:gd name="connsiteY25" fmla="*/ 191729 h 472067"/>
              <a:gd name="connsiteX26" fmla="*/ 3082413 w 5383161"/>
              <a:gd name="connsiteY26" fmla="*/ 176981 h 472067"/>
              <a:gd name="connsiteX27" fmla="*/ 3141407 w 5383161"/>
              <a:gd name="connsiteY27" fmla="*/ 162233 h 472067"/>
              <a:gd name="connsiteX28" fmla="*/ 3259394 w 5383161"/>
              <a:gd name="connsiteY28" fmla="*/ 147484 h 472067"/>
              <a:gd name="connsiteX29" fmla="*/ 3937820 w 5383161"/>
              <a:gd name="connsiteY29" fmla="*/ 117988 h 472067"/>
              <a:gd name="connsiteX30" fmla="*/ 4144297 w 5383161"/>
              <a:gd name="connsiteY30" fmla="*/ 103239 h 472067"/>
              <a:gd name="connsiteX31" fmla="*/ 4291781 w 5383161"/>
              <a:gd name="connsiteY31" fmla="*/ 73742 h 472067"/>
              <a:gd name="connsiteX32" fmla="*/ 4498258 w 5383161"/>
              <a:gd name="connsiteY32" fmla="*/ 44246 h 472067"/>
              <a:gd name="connsiteX33" fmla="*/ 4689987 w 5383161"/>
              <a:gd name="connsiteY33" fmla="*/ 73742 h 472067"/>
              <a:gd name="connsiteX34" fmla="*/ 4778478 w 5383161"/>
              <a:gd name="connsiteY34" fmla="*/ 103239 h 472067"/>
              <a:gd name="connsiteX35" fmla="*/ 4866968 w 5383161"/>
              <a:gd name="connsiteY35" fmla="*/ 162233 h 472067"/>
              <a:gd name="connsiteX36" fmla="*/ 4955458 w 5383161"/>
              <a:gd name="connsiteY36" fmla="*/ 221226 h 472067"/>
              <a:gd name="connsiteX37" fmla="*/ 5043949 w 5383161"/>
              <a:gd name="connsiteY37" fmla="*/ 250723 h 472067"/>
              <a:gd name="connsiteX38" fmla="*/ 5132439 w 5383161"/>
              <a:gd name="connsiteY38" fmla="*/ 309717 h 472067"/>
              <a:gd name="connsiteX39" fmla="*/ 5176684 w 5383161"/>
              <a:gd name="connsiteY39" fmla="*/ 339213 h 472067"/>
              <a:gd name="connsiteX40" fmla="*/ 5324168 w 5383161"/>
              <a:gd name="connsiteY40" fmla="*/ 368710 h 472067"/>
              <a:gd name="connsiteX41" fmla="*/ 5383161 w 5383161"/>
              <a:gd name="connsiteY41" fmla="*/ 398207 h 472067"/>
              <a:gd name="connsiteX0" fmla="*/ 0 w 5383161"/>
              <a:gd name="connsiteY0" fmla="*/ 0 h 429682"/>
              <a:gd name="connsiteX1" fmla="*/ 309716 w 5383161"/>
              <a:gd name="connsiteY1" fmla="*/ 14749 h 429682"/>
              <a:gd name="connsiteX2" fmla="*/ 398207 w 5383161"/>
              <a:gd name="connsiteY2" fmla="*/ 58994 h 429682"/>
              <a:gd name="connsiteX3" fmla="*/ 442452 w 5383161"/>
              <a:gd name="connsiteY3" fmla="*/ 103239 h 429682"/>
              <a:gd name="connsiteX4" fmla="*/ 486697 w 5383161"/>
              <a:gd name="connsiteY4" fmla="*/ 132736 h 429682"/>
              <a:gd name="connsiteX5" fmla="*/ 516194 w 5383161"/>
              <a:gd name="connsiteY5" fmla="*/ 265471 h 429682"/>
              <a:gd name="connsiteX6" fmla="*/ 530942 w 5383161"/>
              <a:gd name="connsiteY6" fmla="*/ 339213 h 429682"/>
              <a:gd name="connsiteX7" fmla="*/ 707922 w 5383161"/>
              <a:gd name="connsiteY7" fmla="*/ 383458 h 429682"/>
              <a:gd name="connsiteX8" fmla="*/ 796413 w 5383161"/>
              <a:gd name="connsiteY8" fmla="*/ 368710 h 429682"/>
              <a:gd name="connsiteX9" fmla="*/ 943898 w 5383161"/>
              <a:gd name="connsiteY9" fmla="*/ 309716 h 429682"/>
              <a:gd name="connsiteX10" fmla="*/ 1076632 w 5383161"/>
              <a:gd name="connsiteY10" fmla="*/ 294968 h 429682"/>
              <a:gd name="connsiteX11" fmla="*/ 1474839 w 5383161"/>
              <a:gd name="connsiteY11" fmla="*/ 280220 h 429682"/>
              <a:gd name="connsiteX12" fmla="*/ 1710814 w 5383161"/>
              <a:gd name="connsiteY12" fmla="*/ 368711 h 429682"/>
              <a:gd name="connsiteX13" fmla="*/ 1858298 w 5383161"/>
              <a:gd name="connsiteY13" fmla="*/ 339214 h 429682"/>
              <a:gd name="connsiteX14" fmla="*/ 1932039 w 5383161"/>
              <a:gd name="connsiteY14" fmla="*/ 427704 h 429682"/>
              <a:gd name="connsiteX15" fmla="*/ 2241755 w 5383161"/>
              <a:gd name="connsiteY15" fmla="*/ 398207 h 429682"/>
              <a:gd name="connsiteX16" fmla="*/ 2374490 w 5383161"/>
              <a:gd name="connsiteY16" fmla="*/ 353962 h 429682"/>
              <a:gd name="connsiteX17" fmla="*/ 2418736 w 5383161"/>
              <a:gd name="connsiteY17" fmla="*/ 339213 h 429682"/>
              <a:gd name="connsiteX18" fmla="*/ 2462981 w 5383161"/>
              <a:gd name="connsiteY18" fmla="*/ 324465 h 429682"/>
              <a:gd name="connsiteX19" fmla="*/ 2507226 w 5383161"/>
              <a:gd name="connsiteY19" fmla="*/ 294968 h 429682"/>
              <a:gd name="connsiteX20" fmla="*/ 2639961 w 5383161"/>
              <a:gd name="connsiteY20" fmla="*/ 265471 h 429682"/>
              <a:gd name="connsiteX21" fmla="*/ 2713703 w 5383161"/>
              <a:gd name="connsiteY21" fmla="*/ 250723 h 429682"/>
              <a:gd name="connsiteX22" fmla="*/ 2772697 w 5383161"/>
              <a:gd name="connsiteY22" fmla="*/ 235975 h 429682"/>
              <a:gd name="connsiteX23" fmla="*/ 2905432 w 5383161"/>
              <a:gd name="connsiteY23" fmla="*/ 221226 h 429682"/>
              <a:gd name="connsiteX24" fmla="*/ 2964426 w 5383161"/>
              <a:gd name="connsiteY24" fmla="*/ 206478 h 429682"/>
              <a:gd name="connsiteX25" fmla="*/ 3008671 w 5383161"/>
              <a:gd name="connsiteY25" fmla="*/ 191729 h 429682"/>
              <a:gd name="connsiteX26" fmla="*/ 3082413 w 5383161"/>
              <a:gd name="connsiteY26" fmla="*/ 176981 h 429682"/>
              <a:gd name="connsiteX27" fmla="*/ 3141407 w 5383161"/>
              <a:gd name="connsiteY27" fmla="*/ 162233 h 429682"/>
              <a:gd name="connsiteX28" fmla="*/ 3259394 w 5383161"/>
              <a:gd name="connsiteY28" fmla="*/ 147484 h 429682"/>
              <a:gd name="connsiteX29" fmla="*/ 3937820 w 5383161"/>
              <a:gd name="connsiteY29" fmla="*/ 117988 h 429682"/>
              <a:gd name="connsiteX30" fmla="*/ 4144297 w 5383161"/>
              <a:gd name="connsiteY30" fmla="*/ 103239 h 429682"/>
              <a:gd name="connsiteX31" fmla="*/ 4291781 w 5383161"/>
              <a:gd name="connsiteY31" fmla="*/ 73742 h 429682"/>
              <a:gd name="connsiteX32" fmla="*/ 4498258 w 5383161"/>
              <a:gd name="connsiteY32" fmla="*/ 44246 h 429682"/>
              <a:gd name="connsiteX33" fmla="*/ 4689987 w 5383161"/>
              <a:gd name="connsiteY33" fmla="*/ 73742 h 429682"/>
              <a:gd name="connsiteX34" fmla="*/ 4778478 w 5383161"/>
              <a:gd name="connsiteY34" fmla="*/ 103239 h 429682"/>
              <a:gd name="connsiteX35" fmla="*/ 4866968 w 5383161"/>
              <a:gd name="connsiteY35" fmla="*/ 162233 h 429682"/>
              <a:gd name="connsiteX36" fmla="*/ 4955458 w 5383161"/>
              <a:gd name="connsiteY36" fmla="*/ 221226 h 429682"/>
              <a:gd name="connsiteX37" fmla="*/ 5043949 w 5383161"/>
              <a:gd name="connsiteY37" fmla="*/ 250723 h 429682"/>
              <a:gd name="connsiteX38" fmla="*/ 5132439 w 5383161"/>
              <a:gd name="connsiteY38" fmla="*/ 309717 h 429682"/>
              <a:gd name="connsiteX39" fmla="*/ 5176684 w 5383161"/>
              <a:gd name="connsiteY39" fmla="*/ 339213 h 429682"/>
              <a:gd name="connsiteX40" fmla="*/ 5324168 w 5383161"/>
              <a:gd name="connsiteY40" fmla="*/ 368710 h 429682"/>
              <a:gd name="connsiteX41" fmla="*/ 5383161 w 5383161"/>
              <a:gd name="connsiteY41" fmla="*/ 398207 h 429682"/>
              <a:gd name="connsiteX0" fmla="*/ 0 w 5383161"/>
              <a:gd name="connsiteY0" fmla="*/ 0 h 429682"/>
              <a:gd name="connsiteX1" fmla="*/ 309716 w 5383161"/>
              <a:gd name="connsiteY1" fmla="*/ 14749 h 429682"/>
              <a:gd name="connsiteX2" fmla="*/ 398207 w 5383161"/>
              <a:gd name="connsiteY2" fmla="*/ 58994 h 429682"/>
              <a:gd name="connsiteX3" fmla="*/ 442452 w 5383161"/>
              <a:gd name="connsiteY3" fmla="*/ 103239 h 429682"/>
              <a:gd name="connsiteX4" fmla="*/ 486697 w 5383161"/>
              <a:gd name="connsiteY4" fmla="*/ 132736 h 429682"/>
              <a:gd name="connsiteX5" fmla="*/ 516194 w 5383161"/>
              <a:gd name="connsiteY5" fmla="*/ 265471 h 429682"/>
              <a:gd name="connsiteX6" fmla="*/ 530942 w 5383161"/>
              <a:gd name="connsiteY6" fmla="*/ 339213 h 429682"/>
              <a:gd name="connsiteX7" fmla="*/ 707922 w 5383161"/>
              <a:gd name="connsiteY7" fmla="*/ 383458 h 429682"/>
              <a:gd name="connsiteX8" fmla="*/ 796413 w 5383161"/>
              <a:gd name="connsiteY8" fmla="*/ 368710 h 429682"/>
              <a:gd name="connsiteX9" fmla="*/ 943898 w 5383161"/>
              <a:gd name="connsiteY9" fmla="*/ 309716 h 429682"/>
              <a:gd name="connsiteX10" fmla="*/ 1076632 w 5383161"/>
              <a:gd name="connsiteY10" fmla="*/ 294968 h 429682"/>
              <a:gd name="connsiteX11" fmla="*/ 1474839 w 5383161"/>
              <a:gd name="connsiteY11" fmla="*/ 280220 h 429682"/>
              <a:gd name="connsiteX12" fmla="*/ 1710814 w 5383161"/>
              <a:gd name="connsiteY12" fmla="*/ 368711 h 429682"/>
              <a:gd name="connsiteX13" fmla="*/ 1858298 w 5383161"/>
              <a:gd name="connsiteY13" fmla="*/ 339214 h 429682"/>
              <a:gd name="connsiteX14" fmla="*/ 1932039 w 5383161"/>
              <a:gd name="connsiteY14" fmla="*/ 427704 h 429682"/>
              <a:gd name="connsiteX15" fmla="*/ 2241755 w 5383161"/>
              <a:gd name="connsiteY15" fmla="*/ 398207 h 429682"/>
              <a:gd name="connsiteX16" fmla="*/ 2374490 w 5383161"/>
              <a:gd name="connsiteY16" fmla="*/ 353962 h 429682"/>
              <a:gd name="connsiteX17" fmla="*/ 2418736 w 5383161"/>
              <a:gd name="connsiteY17" fmla="*/ 339213 h 429682"/>
              <a:gd name="connsiteX18" fmla="*/ 2462981 w 5383161"/>
              <a:gd name="connsiteY18" fmla="*/ 324465 h 429682"/>
              <a:gd name="connsiteX19" fmla="*/ 2507226 w 5383161"/>
              <a:gd name="connsiteY19" fmla="*/ 294968 h 429682"/>
              <a:gd name="connsiteX20" fmla="*/ 2639961 w 5383161"/>
              <a:gd name="connsiteY20" fmla="*/ 265471 h 429682"/>
              <a:gd name="connsiteX21" fmla="*/ 2713703 w 5383161"/>
              <a:gd name="connsiteY21" fmla="*/ 250723 h 429682"/>
              <a:gd name="connsiteX22" fmla="*/ 2772697 w 5383161"/>
              <a:gd name="connsiteY22" fmla="*/ 235975 h 429682"/>
              <a:gd name="connsiteX23" fmla="*/ 2905432 w 5383161"/>
              <a:gd name="connsiteY23" fmla="*/ 221226 h 429682"/>
              <a:gd name="connsiteX24" fmla="*/ 2964426 w 5383161"/>
              <a:gd name="connsiteY24" fmla="*/ 206478 h 429682"/>
              <a:gd name="connsiteX25" fmla="*/ 3008671 w 5383161"/>
              <a:gd name="connsiteY25" fmla="*/ 191729 h 429682"/>
              <a:gd name="connsiteX26" fmla="*/ 3082413 w 5383161"/>
              <a:gd name="connsiteY26" fmla="*/ 176981 h 429682"/>
              <a:gd name="connsiteX27" fmla="*/ 3141407 w 5383161"/>
              <a:gd name="connsiteY27" fmla="*/ 162233 h 429682"/>
              <a:gd name="connsiteX28" fmla="*/ 3259394 w 5383161"/>
              <a:gd name="connsiteY28" fmla="*/ 147484 h 429682"/>
              <a:gd name="connsiteX29" fmla="*/ 3967317 w 5383161"/>
              <a:gd name="connsiteY29" fmla="*/ 44246 h 429682"/>
              <a:gd name="connsiteX30" fmla="*/ 4144297 w 5383161"/>
              <a:gd name="connsiteY30" fmla="*/ 103239 h 429682"/>
              <a:gd name="connsiteX31" fmla="*/ 4291781 w 5383161"/>
              <a:gd name="connsiteY31" fmla="*/ 73742 h 429682"/>
              <a:gd name="connsiteX32" fmla="*/ 4498258 w 5383161"/>
              <a:gd name="connsiteY32" fmla="*/ 44246 h 429682"/>
              <a:gd name="connsiteX33" fmla="*/ 4689987 w 5383161"/>
              <a:gd name="connsiteY33" fmla="*/ 73742 h 429682"/>
              <a:gd name="connsiteX34" fmla="*/ 4778478 w 5383161"/>
              <a:gd name="connsiteY34" fmla="*/ 103239 h 429682"/>
              <a:gd name="connsiteX35" fmla="*/ 4866968 w 5383161"/>
              <a:gd name="connsiteY35" fmla="*/ 162233 h 429682"/>
              <a:gd name="connsiteX36" fmla="*/ 4955458 w 5383161"/>
              <a:gd name="connsiteY36" fmla="*/ 221226 h 429682"/>
              <a:gd name="connsiteX37" fmla="*/ 5043949 w 5383161"/>
              <a:gd name="connsiteY37" fmla="*/ 250723 h 429682"/>
              <a:gd name="connsiteX38" fmla="*/ 5132439 w 5383161"/>
              <a:gd name="connsiteY38" fmla="*/ 309717 h 429682"/>
              <a:gd name="connsiteX39" fmla="*/ 5176684 w 5383161"/>
              <a:gd name="connsiteY39" fmla="*/ 339213 h 429682"/>
              <a:gd name="connsiteX40" fmla="*/ 5324168 w 5383161"/>
              <a:gd name="connsiteY40" fmla="*/ 368710 h 429682"/>
              <a:gd name="connsiteX41" fmla="*/ 5383161 w 5383161"/>
              <a:gd name="connsiteY41" fmla="*/ 398207 h 429682"/>
              <a:gd name="connsiteX0" fmla="*/ 0 w 5383161"/>
              <a:gd name="connsiteY0" fmla="*/ 15510 h 445192"/>
              <a:gd name="connsiteX1" fmla="*/ 309716 w 5383161"/>
              <a:gd name="connsiteY1" fmla="*/ 30259 h 445192"/>
              <a:gd name="connsiteX2" fmla="*/ 398207 w 5383161"/>
              <a:gd name="connsiteY2" fmla="*/ 74504 h 445192"/>
              <a:gd name="connsiteX3" fmla="*/ 442452 w 5383161"/>
              <a:gd name="connsiteY3" fmla="*/ 118749 h 445192"/>
              <a:gd name="connsiteX4" fmla="*/ 486697 w 5383161"/>
              <a:gd name="connsiteY4" fmla="*/ 148246 h 445192"/>
              <a:gd name="connsiteX5" fmla="*/ 516194 w 5383161"/>
              <a:gd name="connsiteY5" fmla="*/ 280981 h 445192"/>
              <a:gd name="connsiteX6" fmla="*/ 530942 w 5383161"/>
              <a:gd name="connsiteY6" fmla="*/ 354723 h 445192"/>
              <a:gd name="connsiteX7" fmla="*/ 707922 w 5383161"/>
              <a:gd name="connsiteY7" fmla="*/ 398968 h 445192"/>
              <a:gd name="connsiteX8" fmla="*/ 796413 w 5383161"/>
              <a:gd name="connsiteY8" fmla="*/ 384220 h 445192"/>
              <a:gd name="connsiteX9" fmla="*/ 943898 w 5383161"/>
              <a:gd name="connsiteY9" fmla="*/ 325226 h 445192"/>
              <a:gd name="connsiteX10" fmla="*/ 1076632 w 5383161"/>
              <a:gd name="connsiteY10" fmla="*/ 310478 h 445192"/>
              <a:gd name="connsiteX11" fmla="*/ 1474839 w 5383161"/>
              <a:gd name="connsiteY11" fmla="*/ 295730 h 445192"/>
              <a:gd name="connsiteX12" fmla="*/ 1710814 w 5383161"/>
              <a:gd name="connsiteY12" fmla="*/ 384221 h 445192"/>
              <a:gd name="connsiteX13" fmla="*/ 1858298 w 5383161"/>
              <a:gd name="connsiteY13" fmla="*/ 354724 h 445192"/>
              <a:gd name="connsiteX14" fmla="*/ 1932039 w 5383161"/>
              <a:gd name="connsiteY14" fmla="*/ 443214 h 445192"/>
              <a:gd name="connsiteX15" fmla="*/ 2241755 w 5383161"/>
              <a:gd name="connsiteY15" fmla="*/ 413717 h 445192"/>
              <a:gd name="connsiteX16" fmla="*/ 2374490 w 5383161"/>
              <a:gd name="connsiteY16" fmla="*/ 369472 h 445192"/>
              <a:gd name="connsiteX17" fmla="*/ 2418736 w 5383161"/>
              <a:gd name="connsiteY17" fmla="*/ 354723 h 445192"/>
              <a:gd name="connsiteX18" fmla="*/ 2462981 w 5383161"/>
              <a:gd name="connsiteY18" fmla="*/ 339975 h 445192"/>
              <a:gd name="connsiteX19" fmla="*/ 2507226 w 5383161"/>
              <a:gd name="connsiteY19" fmla="*/ 310478 h 445192"/>
              <a:gd name="connsiteX20" fmla="*/ 2639961 w 5383161"/>
              <a:gd name="connsiteY20" fmla="*/ 280981 h 445192"/>
              <a:gd name="connsiteX21" fmla="*/ 2713703 w 5383161"/>
              <a:gd name="connsiteY21" fmla="*/ 266233 h 445192"/>
              <a:gd name="connsiteX22" fmla="*/ 2772697 w 5383161"/>
              <a:gd name="connsiteY22" fmla="*/ 251485 h 445192"/>
              <a:gd name="connsiteX23" fmla="*/ 2905432 w 5383161"/>
              <a:gd name="connsiteY23" fmla="*/ 236736 h 445192"/>
              <a:gd name="connsiteX24" fmla="*/ 2964426 w 5383161"/>
              <a:gd name="connsiteY24" fmla="*/ 221988 h 445192"/>
              <a:gd name="connsiteX25" fmla="*/ 3008671 w 5383161"/>
              <a:gd name="connsiteY25" fmla="*/ 207239 h 445192"/>
              <a:gd name="connsiteX26" fmla="*/ 3082413 w 5383161"/>
              <a:gd name="connsiteY26" fmla="*/ 192491 h 445192"/>
              <a:gd name="connsiteX27" fmla="*/ 3141407 w 5383161"/>
              <a:gd name="connsiteY27" fmla="*/ 177743 h 445192"/>
              <a:gd name="connsiteX28" fmla="*/ 3259394 w 5383161"/>
              <a:gd name="connsiteY28" fmla="*/ 162994 h 445192"/>
              <a:gd name="connsiteX29" fmla="*/ 3967317 w 5383161"/>
              <a:gd name="connsiteY29" fmla="*/ 59756 h 445192"/>
              <a:gd name="connsiteX30" fmla="*/ 4173793 w 5383161"/>
              <a:gd name="connsiteY30" fmla="*/ 761 h 445192"/>
              <a:gd name="connsiteX31" fmla="*/ 4291781 w 5383161"/>
              <a:gd name="connsiteY31" fmla="*/ 89252 h 445192"/>
              <a:gd name="connsiteX32" fmla="*/ 4498258 w 5383161"/>
              <a:gd name="connsiteY32" fmla="*/ 59756 h 445192"/>
              <a:gd name="connsiteX33" fmla="*/ 4689987 w 5383161"/>
              <a:gd name="connsiteY33" fmla="*/ 89252 h 445192"/>
              <a:gd name="connsiteX34" fmla="*/ 4778478 w 5383161"/>
              <a:gd name="connsiteY34" fmla="*/ 118749 h 445192"/>
              <a:gd name="connsiteX35" fmla="*/ 4866968 w 5383161"/>
              <a:gd name="connsiteY35" fmla="*/ 177743 h 445192"/>
              <a:gd name="connsiteX36" fmla="*/ 4955458 w 5383161"/>
              <a:gd name="connsiteY36" fmla="*/ 236736 h 445192"/>
              <a:gd name="connsiteX37" fmla="*/ 5043949 w 5383161"/>
              <a:gd name="connsiteY37" fmla="*/ 266233 h 445192"/>
              <a:gd name="connsiteX38" fmla="*/ 5132439 w 5383161"/>
              <a:gd name="connsiteY38" fmla="*/ 325227 h 445192"/>
              <a:gd name="connsiteX39" fmla="*/ 5176684 w 5383161"/>
              <a:gd name="connsiteY39" fmla="*/ 354723 h 445192"/>
              <a:gd name="connsiteX40" fmla="*/ 5324168 w 5383161"/>
              <a:gd name="connsiteY40" fmla="*/ 384220 h 445192"/>
              <a:gd name="connsiteX41" fmla="*/ 5383161 w 5383161"/>
              <a:gd name="connsiteY41" fmla="*/ 413717 h 445192"/>
              <a:gd name="connsiteX0" fmla="*/ 0 w 5383161"/>
              <a:gd name="connsiteY0" fmla="*/ 17991 h 447673"/>
              <a:gd name="connsiteX1" fmla="*/ 309716 w 5383161"/>
              <a:gd name="connsiteY1" fmla="*/ 32740 h 447673"/>
              <a:gd name="connsiteX2" fmla="*/ 398207 w 5383161"/>
              <a:gd name="connsiteY2" fmla="*/ 76985 h 447673"/>
              <a:gd name="connsiteX3" fmla="*/ 442452 w 5383161"/>
              <a:gd name="connsiteY3" fmla="*/ 121230 h 447673"/>
              <a:gd name="connsiteX4" fmla="*/ 486697 w 5383161"/>
              <a:gd name="connsiteY4" fmla="*/ 150727 h 447673"/>
              <a:gd name="connsiteX5" fmla="*/ 516194 w 5383161"/>
              <a:gd name="connsiteY5" fmla="*/ 283462 h 447673"/>
              <a:gd name="connsiteX6" fmla="*/ 530942 w 5383161"/>
              <a:gd name="connsiteY6" fmla="*/ 357204 h 447673"/>
              <a:gd name="connsiteX7" fmla="*/ 707922 w 5383161"/>
              <a:gd name="connsiteY7" fmla="*/ 401449 h 447673"/>
              <a:gd name="connsiteX8" fmla="*/ 796413 w 5383161"/>
              <a:gd name="connsiteY8" fmla="*/ 386701 h 447673"/>
              <a:gd name="connsiteX9" fmla="*/ 943898 w 5383161"/>
              <a:gd name="connsiteY9" fmla="*/ 327707 h 447673"/>
              <a:gd name="connsiteX10" fmla="*/ 1076632 w 5383161"/>
              <a:gd name="connsiteY10" fmla="*/ 312959 h 447673"/>
              <a:gd name="connsiteX11" fmla="*/ 1474839 w 5383161"/>
              <a:gd name="connsiteY11" fmla="*/ 298211 h 447673"/>
              <a:gd name="connsiteX12" fmla="*/ 1710814 w 5383161"/>
              <a:gd name="connsiteY12" fmla="*/ 386702 h 447673"/>
              <a:gd name="connsiteX13" fmla="*/ 1858298 w 5383161"/>
              <a:gd name="connsiteY13" fmla="*/ 357205 h 447673"/>
              <a:gd name="connsiteX14" fmla="*/ 1932039 w 5383161"/>
              <a:gd name="connsiteY14" fmla="*/ 445695 h 447673"/>
              <a:gd name="connsiteX15" fmla="*/ 2241755 w 5383161"/>
              <a:gd name="connsiteY15" fmla="*/ 416198 h 447673"/>
              <a:gd name="connsiteX16" fmla="*/ 2374490 w 5383161"/>
              <a:gd name="connsiteY16" fmla="*/ 371953 h 447673"/>
              <a:gd name="connsiteX17" fmla="*/ 2418736 w 5383161"/>
              <a:gd name="connsiteY17" fmla="*/ 357204 h 447673"/>
              <a:gd name="connsiteX18" fmla="*/ 2462981 w 5383161"/>
              <a:gd name="connsiteY18" fmla="*/ 342456 h 447673"/>
              <a:gd name="connsiteX19" fmla="*/ 2507226 w 5383161"/>
              <a:gd name="connsiteY19" fmla="*/ 312959 h 447673"/>
              <a:gd name="connsiteX20" fmla="*/ 2639961 w 5383161"/>
              <a:gd name="connsiteY20" fmla="*/ 283462 h 447673"/>
              <a:gd name="connsiteX21" fmla="*/ 2713703 w 5383161"/>
              <a:gd name="connsiteY21" fmla="*/ 268714 h 447673"/>
              <a:gd name="connsiteX22" fmla="*/ 2772697 w 5383161"/>
              <a:gd name="connsiteY22" fmla="*/ 253966 h 447673"/>
              <a:gd name="connsiteX23" fmla="*/ 2905432 w 5383161"/>
              <a:gd name="connsiteY23" fmla="*/ 239217 h 447673"/>
              <a:gd name="connsiteX24" fmla="*/ 2964426 w 5383161"/>
              <a:gd name="connsiteY24" fmla="*/ 224469 h 447673"/>
              <a:gd name="connsiteX25" fmla="*/ 3008671 w 5383161"/>
              <a:gd name="connsiteY25" fmla="*/ 209720 h 447673"/>
              <a:gd name="connsiteX26" fmla="*/ 3082413 w 5383161"/>
              <a:gd name="connsiteY26" fmla="*/ 194972 h 447673"/>
              <a:gd name="connsiteX27" fmla="*/ 3141407 w 5383161"/>
              <a:gd name="connsiteY27" fmla="*/ 180224 h 447673"/>
              <a:gd name="connsiteX28" fmla="*/ 3259394 w 5383161"/>
              <a:gd name="connsiteY28" fmla="*/ 165475 h 447673"/>
              <a:gd name="connsiteX29" fmla="*/ 3967317 w 5383161"/>
              <a:gd name="connsiteY29" fmla="*/ 62237 h 447673"/>
              <a:gd name="connsiteX30" fmla="*/ 4173793 w 5383161"/>
              <a:gd name="connsiteY30" fmla="*/ 3242 h 447673"/>
              <a:gd name="connsiteX31" fmla="*/ 4336026 w 5383161"/>
              <a:gd name="connsiteY31" fmla="*/ 17991 h 447673"/>
              <a:gd name="connsiteX32" fmla="*/ 4498258 w 5383161"/>
              <a:gd name="connsiteY32" fmla="*/ 62237 h 447673"/>
              <a:gd name="connsiteX33" fmla="*/ 4689987 w 5383161"/>
              <a:gd name="connsiteY33" fmla="*/ 91733 h 447673"/>
              <a:gd name="connsiteX34" fmla="*/ 4778478 w 5383161"/>
              <a:gd name="connsiteY34" fmla="*/ 121230 h 447673"/>
              <a:gd name="connsiteX35" fmla="*/ 4866968 w 5383161"/>
              <a:gd name="connsiteY35" fmla="*/ 180224 h 447673"/>
              <a:gd name="connsiteX36" fmla="*/ 4955458 w 5383161"/>
              <a:gd name="connsiteY36" fmla="*/ 239217 h 447673"/>
              <a:gd name="connsiteX37" fmla="*/ 5043949 w 5383161"/>
              <a:gd name="connsiteY37" fmla="*/ 268714 h 447673"/>
              <a:gd name="connsiteX38" fmla="*/ 5132439 w 5383161"/>
              <a:gd name="connsiteY38" fmla="*/ 327708 h 447673"/>
              <a:gd name="connsiteX39" fmla="*/ 5176684 w 5383161"/>
              <a:gd name="connsiteY39" fmla="*/ 357204 h 447673"/>
              <a:gd name="connsiteX40" fmla="*/ 5324168 w 5383161"/>
              <a:gd name="connsiteY40" fmla="*/ 386701 h 447673"/>
              <a:gd name="connsiteX41" fmla="*/ 5383161 w 5383161"/>
              <a:gd name="connsiteY41" fmla="*/ 416198 h 447673"/>
              <a:gd name="connsiteX0" fmla="*/ 0 w 5383161"/>
              <a:gd name="connsiteY0" fmla="*/ 29496 h 459178"/>
              <a:gd name="connsiteX1" fmla="*/ 309716 w 5383161"/>
              <a:gd name="connsiteY1" fmla="*/ 44245 h 459178"/>
              <a:gd name="connsiteX2" fmla="*/ 398207 w 5383161"/>
              <a:gd name="connsiteY2" fmla="*/ 88490 h 459178"/>
              <a:gd name="connsiteX3" fmla="*/ 442452 w 5383161"/>
              <a:gd name="connsiteY3" fmla="*/ 132735 h 459178"/>
              <a:gd name="connsiteX4" fmla="*/ 486697 w 5383161"/>
              <a:gd name="connsiteY4" fmla="*/ 162232 h 459178"/>
              <a:gd name="connsiteX5" fmla="*/ 516194 w 5383161"/>
              <a:gd name="connsiteY5" fmla="*/ 294967 h 459178"/>
              <a:gd name="connsiteX6" fmla="*/ 530942 w 5383161"/>
              <a:gd name="connsiteY6" fmla="*/ 368709 h 459178"/>
              <a:gd name="connsiteX7" fmla="*/ 707922 w 5383161"/>
              <a:gd name="connsiteY7" fmla="*/ 412954 h 459178"/>
              <a:gd name="connsiteX8" fmla="*/ 796413 w 5383161"/>
              <a:gd name="connsiteY8" fmla="*/ 398206 h 459178"/>
              <a:gd name="connsiteX9" fmla="*/ 943898 w 5383161"/>
              <a:gd name="connsiteY9" fmla="*/ 339212 h 459178"/>
              <a:gd name="connsiteX10" fmla="*/ 1076632 w 5383161"/>
              <a:gd name="connsiteY10" fmla="*/ 324464 h 459178"/>
              <a:gd name="connsiteX11" fmla="*/ 1474839 w 5383161"/>
              <a:gd name="connsiteY11" fmla="*/ 309716 h 459178"/>
              <a:gd name="connsiteX12" fmla="*/ 1710814 w 5383161"/>
              <a:gd name="connsiteY12" fmla="*/ 398207 h 459178"/>
              <a:gd name="connsiteX13" fmla="*/ 1858298 w 5383161"/>
              <a:gd name="connsiteY13" fmla="*/ 368710 h 459178"/>
              <a:gd name="connsiteX14" fmla="*/ 1932039 w 5383161"/>
              <a:gd name="connsiteY14" fmla="*/ 457200 h 459178"/>
              <a:gd name="connsiteX15" fmla="*/ 2241755 w 5383161"/>
              <a:gd name="connsiteY15" fmla="*/ 427703 h 459178"/>
              <a:gd name="connsiteX16" fmla="*/ 2374490 w 5383161"/>
              <a:gd name="connsiteY16" fmla="*/ 383458 h 459178"/>
              <a:gd name="connsiteX17" fmla="*/ 2418736 w 5383161"/>
              <a:gd name="connsiteY17" fmla="*/ 368709 h 459178"/>
              <a:gd name="connsiteX18" fmla="*/ 2462981 w 5383161"/>
              <a:gd name="connsiteY18" fmla="*/ 353961 h 459178"/>
              <a:gd name="connsiteX19" fmla="*/ 2507226 w 5383161"/>
              <a:gd name="connsiteY19" fmla="*/ 324464 h 459178"/>
              <a:gd name="connsiteX20" fmla="*/ 2639961 w 5383161"/>
              <a:gd name="connsiteY20" fmla="*/ 294967 h 459178"/>
              <a:gd name="connsiteX21" fmla="*/ 2713703 w 5383161"/>
              <a:gd name="connsiteY21" fmla="*/ 280219 h 459178"/>
              <a:gd name="connsiteX22" fmla="*/ 2772697 w 5383161"/>
              <a:gd name="connsiteY22" fmla="*/ 265471 h 459178"/>
              <a:gd name="connsiteX23" fmla="*/ 2905432 w 5383161"/>
              <a:gd name="connsiteY23" fmla="*/ 250722 h 459178"/>
              <a:gd name="connsiteX24" fmla="*/ 2964426 w 5383161"/>
              <a:gd name="connsiteY24" fmla="*/ 235974 h 459178"/>
              <a:gd name="connsiteX25" fmla="*/ 3008671 w 5383161"/>
              <a:gd name="connsiteY25" fmla="*/ 221225 h 459178"/>
              <a:gd name="connsiteX26" fmla="*/ 3082413 w 5383161"/>
              <a:gd name="connsiteY26" fmla="*/ 206477 h 459178"/>
              <a:gd name="connsiteX27" fmla="*/ 3141407 w 5383161"/>
              <a:gd name="connsiteY27" fmla="*/ 191729 h 459178"/>
              <a:gd name="connsiteX28" fmla="*/ 3259394 w 5383161"/>
              <a:gd name="connsiteY28" fmla="*/ 176980 h 459178"/>
              <a:gd name="connsiteX29" fmla="*/ 3967317 w 5383161"/>
              <a:gd name="connsiteY29" fmla="*/ 73742 h 459178"/>
              <a:gd name="connsiteX30" fmla="*/ 4173793 w 5383161"/>
              <a:gd name="connsiteY30" fmla="*/ 14747 h 459178"/>
              <a:gd name="connsiteX31" fmla="*/ 4336026 w 5383161"/>
              <a:gd name="connsiteY31" fmla="*/ 29496 h 459178"/>
              <a:gd name="connsiteX32" fmla="*/ 4542504 w 5383161"/>
              <a:gd name="connsiteY32" fmla="*/ 0 h 459178"/>
              <a:gd name="connsiteX33" fmla="*/ 4689987 w 5383161"/>
              <a:gd name="connsiteY33" fmla="*/ 103238 h 459178"/>
              <a:gd name="connsiteX34" fmla="*/ 4778478 w 5383161"/>
              <a:gd name="connsiteY34" fmla="*/ 132735 h 459178"/>
              <a:gd name="connsiteX35" fmla="*/ 4866968 w 5383161"/>
              <a:gd name="connsiteY35" fmla="*/ 191729 h 459178"/>
              <a:gd name="connsiteX36" fmla="*/ 4955458 w 5383161"/>
              <a:gd name="connsiteY36" fmla="*/ 250722 h 459178"/>
              <a:gd name="connsiteX37" fmla="*/ 5043949 w 5383161"/>
              <a:gd name="connsiteY37" fmla="*/ 280219 h 459178"/>
              <a:gd name="connsiteX38" fmla="*/ 5132439 w 5383161"/>
              <a:gd name="connsiteY38" fmla="*/ 339213 h 459178"/>
              <a:gd name="connsiteX39" fmla="*/ 5176684 w 5383161"/>
              <a:gd name="connsiteY39" fmla="*/ 368709 h 459178"/>
              <a:gd name="connsiteX40" fmla="*/ 5324168 w 5383161"/>
              <a:gd name="connsiteY40" fmla="*/ 398206 h 459178"/>
              <a:gd name="connsiteX41" fmla="*/ 5383161 w 5383161"/>
              <a:gd name="connsiteY41" fmla="*/ 427703 h 45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83161" h="459178">
                <a:moveTo>
                  <a:pt x="0" y="29496"/>
                </a:moveTo>
                <a:cubicBezTo>
                  <a:pt x="103239" y="34412"/>
                  <a:pt x="206717" y="35662"/>
                  <a:pt x="309716" y="44245"/>
                </a:cubicBezTo>
                <a:cubicBezTo>
                  <a:pt x="339279" y="46709"/>
                  <a:pt x="376940" y="70767"/>
                  <a:pt x="398207" y="88490"/>
                </a:cubicBezTo>
                <a:cubicBezTo>
                  <a:pt x="414230" y="101842"/>
                  <a:pt x="426429" y="119382"/>
                  <a:pt x="442452" y="132735"/>
                </a:cubicBezTo>
                <a:cubicBezTo>
                  <a:pt x="456069" y="144083"/>
                  <a:pt x="471949" y="152400"/>
                  <a:pt x="486697" y="162232"/>
                </a:cubicBezTo>
                <a:cubicBezTo>
                  <a:pt x="512700" y="240242"/>
                  <a:pt x="495430" y="180763"/>
                  <a:pt x="516194" y="294967"/>
                </a:cubicBezTo>
                <a:cubicBezTo>
                  <a:pt x="520678" y="319630"/>
                  <a:pt x="498987" y="349044"/>
                  <a:pt x="530942" y="368709"/>
                </a:cubicBezTo>
                <a:cubicBezTo>
                  <a:pt x="562897" y="388374"/>
                  <a:pt x="663677" y="408038"/>
                  <a:pt x="707922" y="412954"/>
                </a:cubicBezTo>
                <a:cubicBezTo>
                  <a:pt x="752167" y="417870"/>
                  <a:pt x="757084" y="410496"/>
                  <a:pt x="796413" y="398206"/>
                </a:cubicBezTo>
                <a:cubicBezTo>
                  <a:pt x="835742" y="385916"/>
                  <a:pt x="917256" y="336252"/>
                  <a:pt x="943898" y="339212"/>
                </a:cubicBezTo>
                <a:cubicBezTo>
                  <a:pt x="963562" y="344128"/>
                  <a:pt x="988142" y="329380"/>
                  <a:pt x="1076632" y="324464"/>
                </a:cubicBezTo>
                <a:cubicBezTo>
                  <a:pt x="1165122" y="319548"/>
                  <a:pt x="1351402" y="303838"/>
                  <a:pt x="1474839" y="309716"/>
                </a:cubicBezTo>
                <a:cubicBezTo>
                  <a:pt x="1568246" y="304800"/>
                  <a:pt x="1646904" y="388375"/>
                  <a:pt x="1710814" y="398207"/>
                </a:cubicBezTo>
                <a:cubicBezTo>
                  <a:pt x="1774724" y="408039"/>
                  <a:pt x="1821427" y="358878"/>
                  <a:pt x="1858298" y="368710"/>
                </a:cubicBezTo>
                <a:cubicBezTo>
                  <a:pt x="1895169" y="378542"/>
                  <a:pt x="1868130" y="447368"/>
                  <a:pt x="1932039" y="457200"/>
                </a:cubicBezTo>
                <a:cubicBezTo>
                  <a:pt x="1995949" y="467032"/>
                  <a:pt x="2138516" y="437535"/>
                  <a:pt x="2241755" y="427703"/>
                </a:cubicBezTo>
                <a:lnTo>
                  <a:pt x="2374490" y="383458"/>
                </a:lnTo>
                <a:lnTo>
                  <a:pt x="2418736" y="368709"/>
                </a:lnTo>
                <a:lnTo>
                  <a:pt x="2462981" y="353961"/>
                </a:lnTo>
                <a:cubicBezTo>
                  <a:pt x="2477729" y="344129"/>
                  <a:pt x="2491372" y="332391"/>
                  <a:pt x="2507226" y="324464"/>
                </a:cubicBezTo>
                <a:cubicBezTo>
                  <a:pt x="2544372" y="305891"/>
                  <a:pt x="2604362" y="301440"/>
                  <a:pt x="2639961" y="294967"/>
                </a:cubicBezTo>
                <a:cubicBezTo>
                  <a:pt x="2664624" y="290483"/>
                  <a:pt x="2689232" y="285657"/>
                  <a:pt x="2713703" y="280219"/>
                </a:cubicBezTo>
                <a:cubicBezTo>
                  <a:pt x="2733490" y="275822"/>
                  <a:pt x="2752663" y="268553"/>
                  <a:pt x="2772697" y="265471"/>
                </a:cubicBezTo>
                <a:cubicBezTo>
                  <a:pt x="2816697" y="258702"/>
                  <a:pt x="2861187" y="255638"/>
                  <a:pt x="2905432" y="250722"/>
                </a:cubicBezTo>
                <a:cubicBezTo>
                  <a:pt x="2925097" y="245806"/>
                  <a:pt x="2944936" y="241543"/>
                  <a:pt x="2964426" y="235974"/>
                </a:cubicBezTo>
                <a:cubicBezTo>
                  <a:pt x="2979374" y="231703"/>
                  <a:pt x="2993589" y="224996"/>
                  <a:pt x="3008671" y="221225"/>
                </a:cubicBezTo>
                <a:cubicBezTo>
                  <a:pt x="3032990" y="215145"/>
                  <a:pt x="3057942" y="211915"/>
                  <a:pt x="3082413" y="206477"/>
                </a:cubicBezTo>
                <a:cubicBezTo>
                  <a:pt x="3102200" y="202080"/>
                  <a:pt x="3121413" y="195061"/>
                  <a:pt x="3141407" y="191729"/>
                </a:cubicBezTo>
                <a:cubicBezTo>
                  <a:pt x="3180503" y="185213"/>
                  <a:pt x="3220065" y="181896"/>
                  <a:pt x="3259394" y="176980"/>
                </a:cubicBezTo>
                <a:cubicBezTo>
                  <a:pt x="3506135" y="94735"/>
                  <a:pt x="3814917" y="100781"/>
                  <a:pt x="3967317" y="73742"/>
                </a:cubicBezTo>
                <a:cubicBezTo>
                  <a:pt x="4119717" y="46703"/>
                  <a:pt x="4104967" y="19663"/>
                  <a:pt x="4173793" y="14747"/>
                </a:cubicBezTo>
                <a:cubicBezTo>
                  <a:pt x="4222954" y="4915"/>
                  <a:pt x="4274574" y="31954"/>
                  <a:pt x="4336026" y="29496"/>
                </a:cubicBezTo>
                <a:cubicBezTo>
                  <a:pt x="4397478" y="27038"/>
                  <a:pt x="4425109" y="23478"/>
                  <a:pt x="4542504" y="0"/>
                </a:cubicBezTo>
                <a:cubicBezTo>
                  <a:pt x="4606414" y="9832"/>
                  <a:pt x="4650658" y="81116"/>
                  <a:pt x="4689987" y="103238"/>
                </a:cubicBezTo>
                <a:cubicBezTo>
                  <a:pt x="4729316" y="125360"/>
                  <a:pt x="4778478" y="132735"/>
                  <a:pt x="4778478" y="132735"/>
                </a:cubicBezTo>
                <a:cubicBezTo>
                  <a:pt x="4876667" y="230924"/>
                  <a:pt x="4770922" y="138370"/>
                  <a:pt x="4866968" y="191729"/>
                </a:cubicBezTo>
                <a:cubicBezTo>
                  <a:pt x="4897957" y="208945"/>
                  <a:pt x="4921827" y="239512"/>
                  <a:pt x="4955458" y="250722"/>
                </a:cubicBezTo>
                <a:lnTo>
                  <a:pt x="5043949" y="280219"/>
                </a:lnTo>
                <a:lnTo>
                  <a:pt x="5132439" y="339213"/>
                </a:lnTo>
                <a:cubicBezTo>
                  <a:pt x="5147187" y="349045"/>
                  <a:pt x="5159303" y="365233"/>
                  <a:pt x="5176684" y="368709"/>
                </a:cubicBezTo>
                <a:lnTo>
                  <a:pt x="5324168" y="398206"/>
                </a:lnTo>
                <a:cubicBezTo>
                  <a:pt x="5372503" y="430430"/>
                  <a:pt x="5350688" y="427703"/>
                  <a:pt x="5383161" y="427703"/>
                </a:cubicBezTo>
              </a:path>
            </a:pathLst>
          </a:cu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rot="10800000" flipV="1">
            <a:off x="2667000" y="2372617"/>
            <a:ext cx="3962400" cy="1249099"/>
          </a:xfrm>
          <a:prstGeom prst="curvedConnector3">
            <a:avLst>
              <a:gd name="adj1" fmla="val 9057"/>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a:off x="6019801" y="3326242"/>
            <a:ext cx="1600200" cy="559958"/>
          </a:xfrm>
          <a:prstGeom prst="curvedConnector3">
            <a:avLst>
              <a:gd name="adj1" fmla="val 7304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5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9"/>
                                        </p:tgtEl>
                                      </p:cBhvr>
                                    </p:animEffect>
                                    <p:set>
                                      <p:cBhvr>
                                        <p:cTn id="42" dur="1" fill="hold">
                                          <p:stCondLst>
                                            <p:cond delay="999"/>
                                          </p:stCondLst>
                                        </p:cTn>
                                        <p:tgtEl>
                                          <p:spTgt spid="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53" presetClass="entr" presetSubtype="16"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right)">
                                      <p:cBhvr>
                                        <p:cTn id="55" dur="3000"/>
                                        <p:tgtEl>
                                          <p:spTgt spid="8"/>
                                        </p:tgtEl>
                                      </p:cBhvr>
                                    </p:animEffect>
                                  </p:childTnLst>
                                  <p:subTnLst>
                                    <p:set>
                                      <p:cBhvr override="childStyle">
                                        <p:cTn dur="1" fill="hold" display="0" masterRel="sameClick" afterEffect="1">
                                          <p:stCondLst>
                                            <p:cond evt="end" delay="0">
                                              <p:tn val="53"/>
                                            </p:cond>
                                          </p:stCondLst>
                                        </p:cTn>
                                        <p:tgtEl>
                                          <p:spTgt spid="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3000"/>
                                        <p:tgtEl>
                                          <p:spTgt spid="11"/>
                                        </p:tgtEl>
                                      </p:cBhvr>
                                    </p:animEffect>
                                  </p:childTnLst>
                                  <p:subTnLst>
                                    <p:set>
                                      <p:cBhvr override="childStyle">
                                        <p:cTn dur="1" fill="hold" display="0" masterRel="sameClick" afterEffect="1">
                                          <p:stCondLst>
                                            <p:cond evt="end" delay="0">
                                              <p:tn val="58"/>
                                            </p:cond>
                                          </p:stCondLst>
                                        </p:cTn>
                                        <p:tgtEl>
                                          <p:spTgt spid="11"/>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p:bldP spid="17" grpId="0"/>
      <p:bldP spid="7" grpId="0" animBg="1"/>
      <p:bldP spid="7" grpId="1"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21 </a:t>
            </a:r>
            <a:r>
              <a:rPr lang="en-US" sz="1900" dirty="0">
                <a:solidFill>
                  <a:schemeClr val="tx1"/>
                </a:solidFill>
                <a:latin typeface="Papyrus" panose="03070502060502030205" pitchFamily="66" charset="0"/>
              </a:rPr>
              <a:t>But that you also may know about my circumstances, how I am doing,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the beloved brother and faithful minister in the Lord, will make everything known to you. </a:t>
            </a:r>
            <a:r>
              <a:rPr lang="en-US" sz="1900" b="1" baseline="30000" dirty="0">
                <a:solidFill>
                  <a:schemeClr val="tx1"/>
                </a:solidFill>
                <a:latin typeface="Papyrus" panose="03070502060502030205" pitchFamily="66" charset="0"/>
              </a:rPr>
              <a:t>22 </a:t>
            </a:r>
            <a:r>
              <a:rPr lang="en-US" sz="1900" dirty="0">
                <a:solidFill>
                  <a:schemeClr val="tx1"/>
                </a:solidFill>
                <a:latin typeface="Papyrus" panose="03070502060502030205" pitchFamily="66" charset="0"/>
              </a:rPr>
              <a:t>I have sent him to you for this very purpose, so that you may know about us, and that he may comfort your hearts.</a:t>
            </a:r>
          </a:p>
          <a:p>
            <a:pPr algn="ctr"/>
            <a:endParaRPr lang="en-US" sz="1900" dirty="0">
              <a:solidFill>
                <a:schemeClr val="tx1"/>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our beloved brother and faithful servant and fellow bond-servant in the Lord, will bring you information. </a:t>
            </a:r>
            <a:r>
              <a:rPr lang="en-US" sz="1900" b="1" baseline="30000" dirty="0">
                <a:solidFill>
                  <a:schemeClr val="tx1"/>
                </a:solidFill>
                <a:latin typeface="Papyrus" panose="03070502060502030205" pitchFamily="66" charset="0"/>
              </a:rPr>
              <a:t>8 </a:t>
            </a:r>
            <a:r>
              <a:rPr lang="en-US" sz="1900" dirty="0">
                <a:solidFill>
                  <a:schemeClr val="tx1"/>
                </a:solidFill>
                <a:latin typeface="Papyrus" panose="03070502060502030205" pitchFamily="66" charset="0"/>
              </a:rPr>
              <a:t>For I have sent him to you for this very purpose, that you may know about our circumstances and that he may encourage your hearts</a:t>
            </a: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
        <p:nvSpPr>
          <p:cNvPr id="6" name="Rectangle 5"/>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Tree>
    <p:extLst>
      <p:ext uri="{BB962C8B-B14F-4D97-AF65-F5344CB8AC3E}">
        <p14:creationId xmlns:p14="http://schemas.microsoft.com/office/powerpoint/2010/main" val="7015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21 </a:t>
            </a:r>
            <a:r>
              <a:rPr lang="en-US" sz="1900" dirty="0">
                <a:solidFill>
                  <a:schemeClr val="tx1"/>
                </a:solidFill>
                <a:latin typeface="Papyrus" panose="03070502060502030205" pitchFamily="66" charset="0"/>
              </a:rPr>
              <a:t>But that you also may know about my circumstances, how I am doing,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the beloved brother and faithful minister in the Lord, will make everything known to you. </a:t>
            </a:r>
            <a:r>
              <a:rPr lang="en-US" sz="1900" b="1" baseline="30000" dirty="0">
                <a:solidFill>
                  <a:schemeClr val="tx1"/>
                </a:solidFill>
                <a:latin typeface="Papyrus" panose="03070502060502030205" pitchFamily="66" charset="0"/>
              </a:rPr>
              <a:t>22 </a:t>
            </a:r>
            <a:r>
              <a:rPr lang="en-US" sz="1900" dirty="0">
                <a:solidFill>
                  <a:schemeClr val="tx1"/>
                </a:solidFill>
                <a:latin typeface="Papyrus" panose="03070502060502030205" pitchFamily="66" charset="0"/>
              </a:rPr>
              <a:t>I have sent him to you for this very purpose, so that you may know about us, and that he may comfort your hearts.</a:t>
            </a:r>
          </a:p>
          <a:p>
            <a:pPr algn="ctr"/>
            <a:endParaRPr lang="en-US" sz="1900" dirty="0">
              <a:solidFill>
                <a:schemeClr val="tx1"/>
              </a:solidFill>
              <a:latin typeface="Papyrus" panose="03070502060502030205" pitchFamily="66" charset="0"/>
            </a:endParaRPr>
          </a:p>
        </p:txBody>
      </p:sp>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our beloved brother and faithful servant and fellow bond-servant in the Lord, will bring you information. </a:t>
            </a:r>
            <a:r>
              <a:rPr lang="en-US" sz="1900" b="1" baseline="30000" dirty="0">
                <a:solidFill>
                  <a:schemeClr val="tx1"/>
                </a:solidFill>
                <a:latin typeface="Papyrus" panose="03070502060502030205" pitchFamily="66" charset="0"/>
              </a:rPr>
              <a:t>8 </a:t>
            </a:r>
            <a:r>
              <a:rPr lang="en-US" sz="1900" dirty="0">
                <a:solidFill>
                  <a:schemeClr val="tx1"/>
                </a:solidFill>
                <a:latin typeface="Papyrus" panose="03070502060502030205" pitchFamily="66" charset="0"/>
              </a:rPr>
              <a:t>For I have sent him to you…</a:t>
            </a:r>
            <a:r>
              <a:rPr lang="en-US" sz="2000" dirty="0">
                <a:solidFill>
                  <a:schemeClr val="tx1"/>
                </a:solidFill>
                <a:latin typeface="Papyrus" panose="03070502060502030205" pitchFamily="66" charset="0"/>
              </a:rPr>
              <a:t> </a:t>
            </a:r>
            <a:r>
              <a:rPr lang="en-US" sz="1900" b="1" baseline="30000" dirty="0">
                <a:solidFill>
                  <a:schemeClr val="tx1"/>
                </a:solidFill>
                <a:latin typeface="Papyrus" panose="03070502060502030205" pitchFamily="66" charset="0"/>
              </a:rPr>
              <a:t>9 </a:t>
            </a:r>
            <a:r>
              <a:rPr lang="en-US" sz="1900" u="sng" dirty="0">
                <a:solidFill>
                  <a:srgbClr val="FF0000"/>
                </a:solidFill>
                <a:latin typeface="Papyrus" panose="03070502060502030205" pitchFamily="66" charset="0"/>
              </a:rPr>
              <a:t>and with him </a:t>
            </a:r>
            <a:r>
              <a:rPr lang="en-US" sz="1900" u="sng" dirty="0" err="1">
                <a:solidFill>
                  <a:srgbClr val="FF0000"/>
                </a:solidFill>
                <a:latin typeface="Papyrus" panose="03070502060502030205" pitchFamily="66" charset="0"/>
              </a:rPr>
              <a:t>Onesimus</a:t>
            </a:r>
            <a:r>
              <a:rPr lang="en-US" sz="1900" dirty="0">
                <a:solidFill>
                  <a:schemeClr val="tx1"/>
                </a:solidFill>
                <a:latin typeface="Papyrus" panose="03070502060502030205" pitchFamily="66" charset="0"/>
              </a:rPr>
              <a:t>, our  faithful and beloved brother, who is one of your number.</a:t>
            </a:r>
            <a:endParaRPr lang="en-US" sz="1900" u="sng" dirty="0">
              <a:solidFill>
                <a:schemeClr val="tx1"/>
              </a:solidFill>
              <a:latin typeface="Papyrus" panose="03070502060502030205" pitchFamily="66" charset="0"/>
            </a:endParaRP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
        <p:nvSpPr>
          <p:cNvPr id="9" name="Vertical Scroll 8"/>
          <p:cNvSpPr/>
          <p:nvPr/>
        </p:nvSpPr>
        <p:spPr>
          <a:xfrm rot="16200000">
            <a:off x="500216" y="2056170"/>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2000" b="1" baseline="30000" dirty="0">
                <a:solidFill>
                  <a:schemeClr val="tx1"/>
                </a:solidFill>
                <a:latin typeface="Papyrus" panose="03070502060502030205" pitchFamily="66" charset="0"/>
              </a:rPr>
              <a:t>10 </a:t>
            </a:r>
            <a:r>
              <a:rPr lang="en-US" sz="2000" dirty="0">
                <a:solidFill>
                  <a:schemeClr val="tx1"/>
                </a:solidFill>
                <a:latin typeface="Papyrus" panose="03070502060502030205" pitchFamily="66" charset="0"/>
              </a:rPr>
              <a:t>I appeal to you for my child </a:t>
            </a:r>
            <a:r>
              <a:rPr lang="en-US" sz="2000" u="sng" dirty="0" err="1">
                <a:solidFill>
                  <a:srgbClr val="FF0000"/>
                </a:solidFill>
                <a:latin typeface="Papyrus" panose="03070502060502030205" pitchFamily="66" charset="0"/>
              </a:rPr>
              <a:t>Onesimus</a:t>
            </a:r>
            <a:r>
              <a:rPr lang="en-US" sz="2000" dirty="0">
                <a:solidFill>
                  <a:schemeClr val="tx1"/>
                </a:solidFill>
                <a:latin typeface="Papyrus" panose="03070502060502030205" pitchFamily="66" charset="0"/>
              </a:rPr>
              <a:t>, whom I have begotten in my imprisonment, </a:t>
            </a:r>
            <a:r>
              <a:rPr lang="en-US" sz="2000" b="1" baseline="30000" dirty="0">
                <a:solidFill>
                  <a:schemeClr val="tx1"/>
                </a:solidFill>
                <a:latin typeface="Papyrus" panose="03070502060502030205" pitchFamily="66" charset="0"/>
              </a:rPr>
              <a:t>11 </a:t>
            </a:r>
            <a:r>
              <a:rPr lang="en-US" sz="2000" dirty="0">
                <a:solidFill>
                  <a:schemeClr val="tx1"/>
                </a:solidFill>
                <a:latin typeface="Papyrus" panose="03070502060502030205" pitchFamily="66" charset="0"/>
              </a:rPr>
              <a:t>who formerly was useless to you, but now is useful both to you and to me. </a:t>
            </a:r>
            <a:r>
              <a:rPr lang="en-US" sz="2000" b="1" baseline="30000" dirty="0">
                <a:solidFill>
                  <a:schemeClr val="tx1"/>
                </a:solidFill>
                <a:latin typeface="Papyrus" panose="03070502060502030205" pitchFamily="66" charset="0"/>
              </a:rPr>
              <a:t>12 </a:t>
            </a:r>
            <a:r>
              <a:rPr lang="en-US" sz="2000" dirty="0">
                <a:solidFill>
                  <a:schemeClr val="tx1"/>
                </a:solidFill>
                <a:latin typeface="Papyrus" panose="03070502060502030205" pitchFamily="66" charset="0"/>
              </a:rPr>
              <a:t>I have sent him back to you in person</a:t>
            </a:r>
            <a:endParaRPr lang="en-US" sz="1900" dirty="0">
              <a:solidFill>
                <a:schemeClr val="tx1"/>
              </a:solidFill>
              <a:latin typeface="Papyrus" panose="03070502060502030205" pitchFamily="66" charset="0"/>
            </a:endParaRPr>
          </a:p>
        </p:txBody>
      </p:sp>
      <p:sp>
        <p:nvSpPr>
          <p:cNvPr id="10" name="TextBox 9"/>
          <p:cNvSpPr txBox="1"/>
          <p:nvPr/>
        </p:nvSpPr>
        <p:spPr>
          <a:xfrm>
            <a:off x="1447800" y="2357735"/>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Philemon</a:t>
            </a:r>
          </a:p>
        </p:txBody>
      </p:sp>
      <p:sp>
        <p:nvSpPr>
          <p:cNvPr id="13" name="Rectangle 12"/>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Tree>
    <p:extLst>
      <p:ext uri="{BB962C8B-B14F-4D97-AF65-F5344CB8AC3E}">
        <p14:creationId xmlns:p14="http://schemas.microsoft.com/office/powerpoint/2010/main" val="314959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our beloved brother and faithful servant and fellow bond-servant in the Lord, will bring you information. </a:t>
            </a:r>
            <a:r>
              <a:rPr lang="en-US" sz="1900" b="1" baseline="30000" dirty="0">
                <a:solidFill>
                  <a:schemeClr val="tx1"/>
                </a:solidFill>
                <a:latin typeface="Papyrus" panose="03070502060502030205" pitchFamily="66" charset="0"/>
              </a:rPr>
              <a:t>8 </a:t>
            </a:r>
            <a:r>
              <a:rPr lang="en-US" sz="1900" dirty="0">
                <a:solidFill>
                  <a:schemeClr val="tx1"/>
                </a:solidFill>
                <a:latin typeface="Papyrus" panose="03070502060502030205" pitchFamily="66" charset="0"/>
              </a:rPr>
              <a:t>For I have sent him to you…</a:t>
            </a:r>
            <a:r>
              <a:rPr lang="en-US" sz="2000" dirty="0">
                <a:solidFill>
                  <a:schemeClr val="tx1"/>
                </a:solidFill>
                <a:latin typeface="Papyrus" panose="03070502060502030205" pitchFamily="66" charset="0"/>
              </a:rPr>
              <a:t> </a:t>
            </a:r>
            <a:r>
              <a:rPr lang="en-US" sz="1900" b="1" baseline="30000" dirty="0">
                <a:solidFill>
                  <a:schemeClr val="tx1"/>
                </a:solidFill>
                <a:latin typeface="Papyrus" panose="03070502060502030205" pitchFamily="66" charset="0"/>
              </a:rPr>
              <a:t>9 </a:t>
            </a:r>
            <a:r>
              <a:rPr lang="en-US" sz="1900" u="sng" dirty="0">
                <a:solidFill>
                  <a:srgbClr val="FF0000"/>
                </a:solidFill>
                <a:latin typeface="Papyrus" panose="03070502060502030205" pitchFamily="66" charset="0"/>
              </a:rPr>
              <a:t>and with him </a:t>
            </a:r>
            <a:r>
              <a:rPr lang="en-US" sz="1900" u="sng" dirty="0" err="1">
                <a:solidFill>
                  <a:srgbClr val="FF0000"/>
                </a:solidFill>
                <a:latin typeface="Papyrus" panose="03070502060502030205" pitchFamily="66" charset="0"/>
              </a:rPr>
              <a:t>Onesimus</a:t>
            </a:r>
            <a:r>
              <a:rPr lang="en-US" sz="1900" dirty="0">
                <a:solidFill>
                  <a:schemeClr val="tx1"/>
                </a:solidFill>
                <a:latin typeface="Papyrus" panose="03070502060502030205" pitchFamily="66" charset="0"/>
              </a:rPr>
              <a:t>, our  faithful and beloved brother, who is one of your number.</a:t>
            </a:r>
            <a:endParaRPr lang="en-US" sz="1900" u="sng" dirty="0">
              <a:solidFill>
                <a:schemeClr val="tx1"/>
              </a:solidFill>
              <a:latin typeface="Papyrus" panose="03070502060502030205" pitchFamily="66" charset="0"/>
            </a:endParaRP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
        <p:nvSpPr>
          <p:cNvPr id="9" name="Vertical Scroll 8"/>
          <p:cNvSpPr/>
          <p:nvPr/>
        </p:nvSpPr>
        <p:spPr>
          <a:xfrm rot="16200000">
            <a:off x="500216" y="2056170"/>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2000" b="1" baseline="30000" dirty="0">
                <a:solidFill>
                  <a:schemeClr val="tx1"/>
                </a:solidFill>
                <a:latin typeface="Papyrus" panose="03070502060502030205" pitchFamily="66" charset="0"/>
              </a:rPr>
              <a:t>10 </a:t>
            </a:r>
            <a:r>
              <a:rPr lang="en-US" sz="2000" dirty="0">
                <a:solidFill>
                  <a:schemeClr val="tx1"/>
                </a:solidFill>
                <a:latin typeface="Papyrus" panose="03070502060502030205" pitchFamily="66" charset="0"/>
              </a:rPr>
              <a:t>I appeal to you for my child </a:t>
            </a:r>
            <a:r>
              <a:rPr lang="en-US" sz="2000" u="sng" dirty="0" err="1">
                <a:solidFill>
                  <a:srgbClr val="FF0000"/>
                </a:solidFill>
                <a:latin typeface="Papyrus" panose="03070502060502030205" pitchFamily="66" charset="0"/>
              </a:rPr>
              <a:t>Onesimus</a:t>
            </a:r>
            <a:r>
              <a:rPr lang="en-US" sz="2000" dirty="0">
                <a:solidFill>
                  <a:schemeClr val="tx1"/>
                </a:solidFill>
                <a:latin typeface="Papyrus" panose="03070502060502030205" pitchFamily="66" charset="0"/>
              </a:rPr>
              <a:t>, whom I have begotten in my imprisonment, </a:t>
            </a:r>
            <a:r>
              <a:rPr lang="en-US" sz="2000" b="1" baseline="30000" dirty="0">
                <a:solidFill>
                  <a:schemeClr val="tx1"/>
                </a:solidFill>
                <a:latin typeface="Papyrus" panose="03070502060502030205" pitchFamily="66" charset="0"/>
              </a:rPr>
              <a:t>11 </a:t>
            </a:r>
            <a:r>
              <a:rPr lang="en-US" sz="2000" dirty="0">
                <a:solidFill>
                  <a:schemeClr val="tx1"/>
                </a:solidFill>
                <a:latin typeface="Papyrus" panose="03070502060502030205" pitchFamily="66" charset="0"/>
              </a:rPr>
              <a:t>who formerly was useless to you, but now is useful both to you and to me. </a:t>
            </a:r>
            <a:r>
              <a:rPr lang="en-US" sz="2000" b="1" baseline="30000" dirty="0">
                <a:solidFill>
                  <a:schemeClr val="tx1"/>
                </a:solidFill>
                <a:latin typeface="Papyrus" panose="03070502060502030205" pitchFamily="66" charset="0"/>
              </a:rPr>
              <a:t>12 </a:t>
            </a:r>
            <a:r>
              <a:rPr lang="en-US" sz="2000" u="sng" dirty="0">
                <a:solidFill>
                  <a:srgbClr val="FF0000"/>
                </a:solidFill>
                <a:latin typeface="Papyrus" panose="03070502060502030205" pitchFamily="66" charset="0"/>
              </a:rPr>
              <a:t>I have sent him back to you in person</a:t>
            </a:r>
            <a:endParaRPr lang="en-US" sz="1900" u="sng" dirty="0">
              <a:solidFill>
                <a:srgbClr val="FF0000"/>
              </a:solidFill>
              <a:latin typeface="Papyrus" panose="03070502060502030205" pitchFamily="66" charset="0"/>
            </a:endParaRPr>
          </a:p>
        </p:txBody>
      </p:sp>
      <p:sp>
        <p:nvSpPr>
          <p:cNvPr id="10" name="TextBox 9"/>
          <p:cNvSpPr txBox="1"/>
          <p:nvPr/>
        </p:nvSpPr>
        <p:spPr>
          <a:xfrm>
            <a:off x="1447800" y="2357735"/>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Philemon</a:t>
            </a:r>
          </a:p>
        </p:txBody>
      </p:sp>
      <p:sp>
        <p:nvSpPr>
          <p:cNvPr id="13" name="Rectangle 12"/>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Tree>
    <p:extLst>
      <p:ext uri="{BB962C8B-B14F-4D97-AF65-F5344CB8AC3E}">
        <p14:creationId xmlns:p14="http://schemas.microsoft.com/office/powerpoint/2010/main" val="216514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077218"/>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p:txBody>
      </p:sp>
      <p:sp>
        <p:nvSpPr>
          <p:cNvPr id="6" name="Vertical Scroll 5"/>
          <p:cNvSpPr/>
          <p:nvPr/>
        </p:nvSpPr>
        <p:spPr>
          <a:xfrm rot="16200000">
            <a:off x="485468" y="2429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2000" b="1" baseline="30000" dirty="0">
                <a:solidFill>
                  <a:schemeClr val="tx1"/>
                </a:solidFill>
                <a:latin typeface="Papyrus" panose="03070502060502030205" pitchFamily="66" charset="0"/>
              </a:rPr>
              <a:t>23 </a:t>
            </a:r>
            <a:r>
              <a:rPr lang="en-US" sz="2000" b="1" dirty="0" err="1">
                <a:solidFill>
                  <a:schemeClr val="tx1"/>
                </a:solidFill>
                <a:latin typeface="Papyrus" panose="03070502060502030205" pitchFamily="66" charset="0"/>
              </a:rPr>
              <a:t>Epaphras</a:t>
            </a:r>
            <a:r>
              <a:rPr lang="en-US" sz="2000" dirty="0">
                <a:solidFill>
                  <a:schemeClr val="tx1"/>
                </a:solidFill>
                <a:latin typeface="Papyrus" panose="03070502060502030205" pitchFamily="66" charset="0"/>
              </a:rPr>
              <a:t>, my fellow prisoner in Christ Jesus, greets you, </a:t>
            </a:r>
            <a:r>
              <a:rPr lang="en-US" sz="2000" b="1" baseline="30000" dirty="0">
                <a:solidFill>
                  <a:schemeClr val="tx1"/>
                </a:solidFill>
                <a:latin typeface="Papyrus" panose="03070502060502030205" pitchFamily="66" charset="0"/>
              </a:rPr>
              <a:t>24 </a:t>
            </a:r>
            <a:r>
              <a:rPr lang="en-US" sz="2000" dirty="0">
                <a:solidFill>
                  <a:schemeClr val="tx1"/>
                </a:solidFill>
                <a:latin typeface="Papyrus" panose="03070502060502030205" pitchFamily="66" charset="0"/>
              </a:rPr>
              <a:t>as do </a:t>
            </a:r>
            <a:r>
              <a:rPr lang="en-US" sz="2000" b="1" dirty="0">
                <a:solidFill>
                  <a:schemeClr val="tx1"/>
                </a:solidFill>
                <a:latin typeface="Papyrus" panose="03070502060502030205" pitchFamily="66" charset="0"/>
              </a:rPr>
              <a:t>Mark</a:t>
            </a:r>
            <a:r>
              <a:rPr lang="en-US" sz="2000" dirty="0">
                <a:solidFill>
                  <a:schemeClr val="tx1"/>
                </a:solidFill>
                <a:latin typeface="Papyrus" panose="03070502060502030205" pitchFamily="66" charset="0"/>
              </a:rPr>
              <a:t>, </a:t>
            </a:r>
            <a:r>
              <a:rPr lang="en-US" sz="2000" b="1" dirty="0">
                <a:solidFill>
                  <a:schemeClr val="tx1"/>
                </a:solidFill>
                <a:latin typeface="Papyrus" panose="03070502060502030205" pitchFamily="66" charset="0"/>
              </a:rPr>
              <a:t>Aristarchus</a:t>
            </a:r>
            <a:r>
              <a:rPr lang="en-US" sz="2000" dirty="0">
                <a:solidFill>
                  <a:schemeClr val="tx1"/>
                </a:solidFill>
                <a:latin typeface="Papyrus" panose="03070502060502030205" pitchFamily="66" charset="0"/>
              </a:rPr>
              <a:t>, </a:t>
            </a:r>
            <a:r>
              <a:rPr lang="en-US" sz="2000" b="1" dirty="0">
                <a:solidFill>
                  <a:schemeClr val="tx1"/>
                </a:solidFill>
                <a:latin typeface="Papyrus" panose="03070502060502030205" pitchFamily="66" charset="0"/>
              </a:rPr>
              <a:t>Demas</a:t>
            </a:r>
            <a:r>
              <a:rPr lang="en-US" sz="2000" dirty="0">
                <a:solidFill>
                  <a:schemeClr val="tx1"/>
                </a:solidFill>
                <a:latin typeface="Papyrus" panose="03070502060502030205" pitchFamily="66" charset="0"/>
              </a:rPr>
              <a:t>, </a:t>
            </a:r>
            <a:r>
              <a:rPr lang="en-US" sz="2000" b="1" dirty="0">
                <a:solidFill>
                  <a:schemeClr val="tx1"/>
                </a:solidFill>
                <a:latin typeface="Papyrus" panose="03070502060502030205" pitchFamily="66" charset="0"/>
              </a:rPr>
              <a:t>Luke</a:t>
            </a:r>
            <a:r>
              <a:rPr lang="en-US" sz="2000" dirty="0">
                <a:solidFill>
                  <a:schemeClr val="tx1"/>
                </a:solidFill>
                <a:latin typeface="Papyrus" panose="03070502060502030205" pitchFamily="66" charset="0"/>
              </a:rPr>
              <a:t>, my fellow workers.</a:t>
            </a:r>
            <a:endParaRPr lang="en-US" sz="1900" dirty="0">
              <a:solidFill>
                <a:schemeClr val="tx1"/>
              </a:solidFill>
              <a:latin typeface="Papyrus" panose="03070502060502030205" pitchFamily="66" charset="0"/>
            </a:endParaRPr>
          </a:p>
        </p:txBody>
      </p:sp>
      <p:sp>
        <p:nvSpPr>
          <p:cNvPr id="7" name="Vertical Scroll 6"/>
          <p:cNvSpPr/>
          <p:nvPr/>
        </p:nvSpPr>
        <p:spPr>
          <a:xfrm rot="16200000">
            <a:off x="5025513" y="2434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2000" b="1" baseline="30000" dirty="0">
                <a:solidFill>
                  <a:schemeClr val="tx1"/>
                </a:solidFill>
                <a:latin typeface="Papyrus" panose="03070502060502030205" pitchFamily="66" charset="0"/>
              </a:rPr>
              <a:t>10 </a:t>
            </a:r>
            <a:r>
              <a:rPr lang="en-US" sz="2000" b="1" dirty="0">
                <a:solidFill>
                  <a:schemeClr val="tx1"/>
                </a:solidFill>
                <a:latin typeface="Papyrus" panose="03070502060502030205" pitchFamily="66" charset="0"/>
              </a:rPr>
              <a:t>Aristarchus</a:t>
            </a:r>
            <a:r>
              <a:rPr lang="en-US" sz="2000" dirty="0">
                <a:solidFill>
                  <a:schemeClr val="tx1"/>
                </a:solidFill>
                <a:latin typeface="Papyrus" panose="03070502060502030205" pitchFamily="66" charset="0"/>
              </a:rPr>
              <a:t>, my fellow</a:t>
            </a:r>
          </a:p>
          <a:p>
            <a:r>
              <a:rPr lang="en-US" sz="2000" dirty="0">
                <a:solidFill>
                  <a:schemeClr val="tx1"/>
                </a:solidFill>
                <a:latin typeface="Papyrus" panose="03070502060502030205" pitchFamily="66" charset="0"/>
              </a:rPr>
              <a:t>prisoner...</a:t>
            </a:r>
          </a:p>
          <a:p>
            <a:r>
              <a:rPr lang="en-US" sz="2000" dirty="0">
                <a:solidFill>
                  <a:schemeClr val="tx1"/>
                </a:solidFill>
                <a:latin typeface="Papyrus" panose="03070502060502030205" pitchFamily="66" charset="0"/>
              </a:rPr>
              <a:t>Barnabas’s cousin </a:t>
            </a:r>
            <a:r>
              <a:rPr lang="en-US" sz="2000" b="1" dirty="0">
                <a:solidFill>
                  <a:schemeClr val="tx1"/>
                </a:solidFill>
                <a:latin typeface="Papyrus" panose="03070502060502030205" pitchFamily="66" charset="0"/>
              </a:rPr>
              <a:t>Mark</a:t>
            </a:r>
            <a:r>
              <a:rPr lang="en-US" sz="2000" dirty="0">
                <a:solidFill>
                  <a:schemeClr val="tx1"/>
                </a:solidFill>
                <a:latin typeface="Papyrus" panose="03070502060502030205" pitchFamily="66" charset="0"/>
              </a:rPr>
              <a:t>…</a:t>
            </a:r>
          </a:p>
          <a:p>
            <a:r>
              <a:rPr lang="en-US" sz="2000" b="1" baseline="30000" dirty="0">
                <a:solidFill>
                  <a:schemeClr val="tx1"/>
                </a:solidFill>
                <a:latin typeface="Papyrus" panose="03070502060502030205" pitchFamily="66" charset="0"/>
              </a:rPr>
              <a:t>11 </a:t>
            </a:r>
            <a:r>
              <a:rPr lang="en-US" sz="2000" dirty="0">
                <a:solidFill>
                  <a:schemeClr val="tx1"/>
                </a:solidFill>
                <a:latin typeface="Papyrus" panose="03070502060502030205" pitchFamily="66" charset="0"/>
              </a:rPr>
              <a:t>…Jesus who is called Justus… </a:t>
            </a:r>
            <a:r>
              <a:rPr lang="en-US" sz="2000" b="1" baseline="30000" dirty="0">
                <a:solidFill>
                  <a:schemeClr val="tx1"/>
                </a:solidFill>
                <a:latin typeface="Papyrus" panose="03070502060502030205" pitchFamily="66" charset="0"/>
              </a:rPr>
              <a:t>12 </a:t>
            </a:r>
            <a:r>
              <a:rPr lang="en-US" sz="2000" b="1" dirty="0" err="1">
                <a:solidFill>
                  <a:schemeClr val="tx1"/>
                </a:solidFill>
                <a:latin typeface="Papyrus" panose="03070502060502030205" pitchFamily="66" charset="0"/>
              </a:rPr>
              <a:t>Epaphras</a:t>
            </a:r>
            <a:r>
              <a:rPr lang="en-US" sz="2000" dirty="0">
                <a:solidFill>
                  <a:schemeClr val="tx1"/>
                </a:solidFill>
                <a:latin typeface="Papyrus" panose="03070502060502030205" pitchFamily="66" charset="0"/>
              </a:rPr>
              <a:t>, who is one of your number…</a:t>
            </a:r>
          </a:p>
          <a:p>
            <a:r>
              <a:rPr lang="en-US" sz="2000" b="1" baseline="30000" dirty="0">
                <a:solidFill>
                  <a:schemeClr val="tx1"/>
                </a:solidFill>
                <a:latin typeface="Papyrus" panose="03070502060502030205" pitchFamily="66" charset="0"/>
              </a:rPr>
              <a:t>14 </a:t>
            </a:r>
            <a:r>
              <a:rPr lang="en-US" sz="2000" b="1" dirty="0">
                <a:solidFill>
                  <a:schemeClr val="tx1"/>
                </a:solidFill>
                <a:latin typeface="Papyrus" panose="03070502060502030205" pitchFamily="66" charset="0"/>
              </a:rPr>
              <a:t>Luke</a:t>
            </a:r>
            <a:r>
              <a:rPr lang="en-US" sz="2000" dirty="0">
                <a:solidFill>
                  <a:schemeClr val="tx1"/>
                </a:solidFill>
                <a:latin typeface="Papyrus" panose="03070502060502030205" pitchFamily="66" charset="0"/>
              </a:rPr>
              <a:t>, the beloved physician…and also </a:t>
            </a:r>
            <a:r>
              <a:rPr lang="en-US" sz="2000" b="1" dirty="0">
                <a:solidFill>
                  <a:schemeClr val="tx1"/>
                </a:solidFill>
                <a:latin typeface="Papyrus" panose="03070502060502030205" pitchFamily="66" charset="0"/>
              </a:rPr>
              <a:t>Demas</a:t>
            </a:r>
            <a:r>
              <a:rPr lang="en-US" sz="2000" dirty="0">
                <a:solidFill>
                  <a:schemeClr val="tx1"/>
                </a:solidFill>
                <a:latin typeface="Papyrus" panose="03070502060502030205" pitchFamily="66" charset="0"/>
              </a:rPr>
              <a:t>.</a:t>
            </a:r>
          </a:p>
        </p:txBody>
      </p:sp>
      <p:sp>
        <p:nvSpPr>
          <p:cNvPr id="8" name="TextBox 7"/>
          <p:cNvSpPr txBox="1"/>
          <p:nvPr/>
        </p:nvSpPr>
        <p:spPr>
          <a:xfrm>
            <a:off x="1447800" y="2738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Philemon</a:t>
            </a:r>
          </a:p>
        </p:txBody>
      </p:sp>
      <p:sp>
        <p:nvSpPr>
          <p:cNvPr id="9" name="TextBox 8"/>
          <p:cNvSpPr txBox="1"/>
          <p:nvPr/>
        </p:nvSpPr>
        <p:spPr>
          <a:xfrm>
            <a:off x="5943600" y="2738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
        <p:nvSpPr>
          <p:cNvPr id="3" name="Rounded Rectangle 2"/>
          <p:cNvSpPr/>
          <p:nvPr/>
        </p:nvSpPr>
        <p:spPr>
          <a:xfrm>
            <a:off x="990600" y="4114800"/>
            <a:ext cx="1219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503608" y="4572000"/>
            <a:ext cx="1219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28451" y="4709652"/>
            <a:ext cx="757028"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2632" y="3962400"/>
            <a:ext cx="757028"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42072" y="4709652"/>
            <a:ext cx="134112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529168" y="3352800"/>
            <a:ext cx="134112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4709652"/>
            <a:ext cx="916004"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60300" y="5486400"/>
            <a:ext cx="916004"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15296" y="5014452"/>
            <a:ext cx="688207"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0" y="5181600"/>
            <a:ext cx="688207"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Tree>
    <p:extLst>
      <p:ext uri="{BB962C8B-B14F-4D97-AF65-F5344CB8AC3E}">
        <p14:creationId xmlns:p14="http://schemas.microsoft.com/office/powerpoint/2010/main" val="42339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3"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077218"/>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p:txBody>
      </p:sp>
      <p:sp>
        <p:nvSpPr>
          <p:cNvPr id="6" name="Vertical Scroll 5"/>
          <p:cNvSpPr/>
          <p:nvPr/>
        </p:nvSpPr>
        <p:spPr>
          <a:xfrm rot="16200000">
            <a:off x="485468" y="2429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1 </a:t>
            </a:r>
            <a:r>
              <a:rPr lang="en-US" sz="1900" dirty="0">
                <a:solidFill>
                  <a:schemeClr val="tx1"/>
                </a:solidFill>
                <a:latin typeface="Papyrus" panose="03070502060502030205" pitchFamily="66" charset="0"/>
              </a:rPr>
              <a:t>Paul, a prisoner of Christ Jesus, and Timothy our brother,</a:t>
            </a:r>
          </a:p>
          <a:p>
            <a:r>
              <a:rPr lang="en-US" sz="1900" dirty="0">
                <a:solidFill>
                  <a:schemeClr val="tx1"/>
                </a:solidFill>
                <a:latin typeface="Papyrus" panose="03070502060502030205" pitchFamily="66" charset="0"/>
              </a:rPr>
              <a:t>To Philemon our beloved brother and fellow worker, </a:t>
            </a:r>
            <a:r>
              <a:rPr lang="en-US" sz="1900" b="1" baseline="30000" dirty="0">
                <a:solidFill>
                  <a:schemeClr val="tx1"/>
                </a:solidFill>
                <a:latin typeface="Papyrus" panose="03070502060502030205" pitchFamily="66" charset="0"/>
              </a:rPr>
              <a:t>2 </a:t>
            </a:r>
            <a:r>
              <a:rPr lang="en-US" sz="1900" dirty="0">
                <a:solidFill>
                  <a:schemeClr val="tx1"/>
                </a:solidFill>
                <a:latin typeface="Papyrus" panose="03070502060502030205" pitchFamily="66" charset="0"/>
              </a:rPr>
              <a:t>and to </a:t>
            </a:r>
            <a:r>
              <a:rPr lang="en-US" sz="1900" dirty="0" err="1">
                <a:solidFill>
                  <a:schemeClr val="tx1"/>
                </a:solidFill>
                <a:latin typeface="Papyrus" panose="03070502060502030205" pitchFamily="66" charset="0"/>
              </a:rPr>
              <a:t>Apphia</a:t>
            </a:r>
            <a:r>
              <a:rPr lang="en-US" sz="1900" dirty="0">
                <a:solidFill>
                  <a:schemeClr val="tx1"/>
                </a:solidFill>
                <a:latin typeface="Papyrus" panose="03070502060502030205" pitchFamily="66" charset="0"/>
              </a:rPr>
              <a:t> our sister, </a:t>
            </a:r>
            <a:r>
              <a:rPr lang="en-US" sz="1900" b="1" u="sng" dirty="0">
                <a:solidFill>
                  <a:srgbClr val="FF0000"/>
                </a:solidFill>
                <a:latin typeface="Papyrus" panose="03070502060502030205" pitchFamily="66" charset="0"/>
              </a:rPr>
              <a:t>and to </a:t>
            </a:r>
            <a:r>
              <a:rPr lang="en-US" sz="1900" b="1" u="sng" dirty="0" err="1">
                <a:solidFill>
                  <a:srgbClr val="FF0000"/>
                </a:solidFill>
                <a:latin typeface="Papyrus" panose="03070502060502030205" pitchFamily="66" charset="0"/>
              </a:rPr>
              <a:t>Archippus</a:t>
            </a:r>
            <a:r>
              <a:rPr lang="en-US" sz="1900" b="1" u="sng" dirty="0">
                <a:solidFill>
                  <a:srgbClr val="FF0000"/>
                </a:solidFill>
                <a:latin typeface="Papyrus" panose="03070502060502030205" pitchFamily="66" charset="0"/>
              </a:rPr>
              <a:t> our fellow soldier</a:t>
            </a:r>
            <a:r>
              <a:rPr lang="en-US" sz="1900" dirty="0">
                <a:solidFill>
                  <a:schemeClr val="tx1"/>
                </a:solidFill>
                <a:latin typeface="Papyrus" panose="03070502060502030205" pitchFamily="66" charset="0"/>
              </a:rPr>
              <a:t>, and to the church in your house…</a:t>
            </a:r>
          </a:p>
        </p:txBody>
      </p:sp>
      <p:sp>
        <p:nvSpPr>
          <p:cNvPr id="7" name="Vertical Scroll 6"/>
          <p:cNvSpPr/>
          <p:nvPr/>
        </p:nvSpPr>
        <p:spPr>
          <a:xfrm rot="16200000">
            <a:off x="5025513" y="2434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17 </a:t>
            </a:r>
            <a:r>
              <a:rPr lang="en-US" sz="1900" dirty="0">
                <a:solidFill>
                  <a:schemeClr val="tx1"/>
                </a:solidFill>
                <a:latin typeface="Papyrus" panose="03070502060502030205" pitchFamily="66" charset="0"/>
              </a:rPr>
              <a:t>Say to </a:t>
            </a:r>
            <a:r>
              <a:rPr lang="en-US" sz="1900" b="1" u="sng" dirty="0" err="1">
                <a:solidFill>
                  <a:srgbClr val="FF0000"/>
                </a:solidFill>
                <a:latin typeface="Papyrus" panose="03070502060502030205" pitchFamily="66" charset="0"/>
              </a:rPr>
              <a:t>Archippus</a:t>
            </a:r>
            <a:r>
              <a:rPr lang="en-US" sz="1900" dirty="0">
                <a:solidFill>
                  <a:schemeClr val="tx1"/>
                </a:solidFill>
                <a:latin typeface="Papyrus" panose="03070502060502030205" pitchFamily="66" charset="0"/>
              </a:rPr>
              <a:t>, “Take heed to the ministry which you have received in the Lord, that you may fulfill it.”</a:t>
            </a:r>
          </a:p>
        </p:txBody>
      </p:sp>
      <p:sp>
        <p:nvSpPr>
          <p:cNvPr id="8" name="TextBox 7"/>
          <p:cNvSpPr txBox="1"/>
          <p:nvPr/>
        </p:nvSpPr>
        <p:spPr>
          <a:xfrm>
            <a:off x="1447800" y="2738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Philemon</a:t>
            </a:r>
          </a:p>
        </p:txBody>
      </p:sp>
      <p:sp>
        <p:nvSpPr>
          <p:cNvPr id="9" name="TextBox 8"/>
          <p:cNvSpPr txBox="1"/>
          <p:nvPr/>
        </p:nvSpPr>
        <p:spPr>
          <a:xfrm>
            <a:off x="5943600" y="2738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
        <p:nvSpPr>
          <p:cNvPr id="10" name="Rectangle 9"/>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
        <p:nvSpPr>
          <p:cNvPr id="11" name="Rectangle 10"/>
          <p:cNvSpPr/>
          <p:nvPr/>
        </p:nvSpPr>
        <p:spPr>
          <a:xfrm>
            <a:off x="2453148" y="1992868"/>
            <a:ext cx="3032240" cy="369332"/>
          </a:xfrm>
          <a:prstGeom prst="rect">
            <a:avLst/>
          </a:prstGeom>
        </p:spPr>
        <p:txBody>
          <a:bodyPr wrap="none">
            <a:spAutoFit/>
          </a:bodyPr>
          <a:lstStyle/>
          <a:p>
            <a:r>
              <a:rPr lang="en-US" dirty="0"/>
              <a:t>&amp; Paul’s message to </a:t>
            </a:r>
            <a:r>
              <a:rPr lang="en-US" dirty="0" err="1"/>
              <a:t>Archippus</a:t>
            </a:r>
            <a:endParaRPr lang="en-US" dirty="0"/>
          </a:p>
        </p:txBody>
      </p:sp>
    </p:spTree>
    <p:extLst>
      <p:ext uri="{BB962C8B-B14F-4D97-AF65-F5344CB8AC3E}">
        <p14:creationId xmlns:p14="http://schemas.microsoft.com/office/powerpoint/2010/main" val="25114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53148" y="1992868"/>
            <a:ext cx="3032240" cy="369332"/>
          </a:xfrm>
          <a:prstGeom prst="rect">
            <a:avLst/>
          </a:prstGeom>
        </p:spPr>
        <p:txBody>
          <a:bodyPr wrap="none">
            <a:spAutoFit/>
          </a:bodyPr>
          <a:lstStyle/>
          <a:p>
            <a:r>
              <a:rPr lang="en-US" dirty="0"/>
              <a:t>&amp; Paul’s message to </a:t>
            </a:r>
            <a:r>
              <a:rPr lang="en-US" dirty="0" err="1"/>
              <a:t>Archippus</a:t>
            </a:r>
            <a:endParaRPr lang="en-US" dirty="0"/>
          </a:p>
        </p:txBody>
      </p:sp>
      <p:sp>
        <p:nvSpPr>
          <p:cNvPr id="23" name="Rectangle 22"/>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
        <p:nvSpPr>
          <p:cNvPr id="11" name="Oval 10"/>
          <p:cNvSpPr/>
          <p:nvPr/>
        </p:nvSpPr>
        <p:spPr>
          <a:xfrm>
            <a:off x="7391399" y="2286000"/>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1"/>
          <p:cNvSpPr/>
          <p:nvPr/>
        </p:nvSpPr>
        <p:spPr>
          <a:xfrm rot="16200000">
            <a:off x="7258048" y="2647950"/>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96199" y="23240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rot="16200000">
            <a:off x="7562848" y="26860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43799" y="24764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7410448" y="28384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24800" y="2438400"/>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6200000">
            <a:off x="7791449" y="2800350"/>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72399" y="25526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rot="16200000">
            <a:off x="7639048" y="29146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39000" y="2476499"/>
            <a:ext cx="228600" cy="228600"/>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6200000">
            <a:off x="7105649" y="2838449"/>
            <a:ext cx="495301" cy="228600"/>
          </a:xfrm>
          <a:prstGeom prst="flowChartDelay">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514600"/>
            <a:ext cx="1947862" cy="70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077218"/>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p:txBody>
      </p:sp>
      <p:sp>
        <p:nvSpPr>
          <p:cNvPr id="6" name="Vertical Scroll 5"/>
          <p:cNvSpPr/>
          <p:nvPr/>
        </p:nvSpPr>
        <p:spPr>
          <a:xfrm rot="16200000">
            <a:off x="485468" y="2429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1 </a:t>
            </a:r>
            <a:r>
              <a:rPr lang="en-US" sz="1900" dirty="0">
                <a:solidFill>
                  <a:schemeClr val="tx1"/>
                </a:solidFill>
                <a:latin typeface="Papyrus" panose="03070502060502030205" pitchFamily="66" charset="0"/>
              </a:rPr>
              <a:t>Paul, a prisoner of Christ Jesus, and Timothy our brother,</a:t>
            </a:r>
          </a:p>
          <a:p>
            <a:r>
              <a:rPr lang="en-US" sz="1900" dirty="0">
                <a:solidFill>
                  <a:schemeClr val="tx1"/>
                </a:solidFill>
                <a:latin typeface="Papyrus" panose="03070502060502030205" pitchFamily="66" charset="0"/>
              </a:rPr>
              <a:t>To Philemon our beloved brother and fellow worker, </a:t>
            </a:r>
            <a:r>
              <a:rPr lang="en-US" sz="1900" b="1" baseline="30000" dirty="0">
                <a:solidFill>
                  <a:schemeClr val="tx1"/>
                </a:solidFill>
                <a:latin typeface="Papyrus" panose="03070502060502030205" pitchFamily="66" charset="0"/>
              </a:rPr>
              <a:t>2 </a:t>
            </a:r>
            <a:r>
              <a:rPr lang="en-US" sz="1900" dirty="0">
                <a:solidFill>
                  <a:schemeClr val="tx1"/>
                </a:solidFill>
                <a:latin typeface="Papyrus" panose="03070502060502030205" pitchFamily="66" charset="0"/>
              </a:rPr>
              <a:t>and to </a:t>
            </a:r>
            <a:r>
              <a:rPr lang="en-US" sz="1900" dirty="0" err="1">
                <a:solidFill>
                  <a:schemeClr val="tx1"/>
                </a:solidFill>
                <a:latin typeface="Papyrus" panose="03070502060502030205" pitchFamily="66" charset="0"/>
              </a:rPr>
              <a:t>Apphia</a:t>
            </a:r>
            <a:r>
              <a:rPr lang="en-US" sz="1900" dirty="0">
                <a:solidFill>
                  <a:schemeClr val="tx1"/>
                </a:solidFill>
                <a:latin typeface="Papyrus" panose="03070502060502030205" pitchFamily="66" charset="0"/>
              </a:rPr>
              <a:t> our sister, and to </a:t>
            </a:r>
            <a:r>
              <a:rPr lang="en-US" sz="1900" dirty="0" err="1">
                <a:solidFill>
                  <a:schemeClr val="tx1"/>
                </a:solidFill>
                <a:latin typeface="Papyrus" panose="03070502060502030205" pitchFamily="66" charset="0"/>
              </a:rPr>
              <a:t>Archippus</a:t>
            </a:r>
            <a:r>
              <a:rPr lang="en-US" sz="1900" dirty="0">
                <a:solidFill>
                  <a:schemeClr val="tx1"/>
                </a:solidFill>
                <a:latin typeface="Papyrus" panose="03070502060502030205" pitchFamily="66" charset="0"/>
              </a:rPr>
              <a:t> our fellow soldier, and </a:t>
            </a:r>
            <a:r>
              <a:rPr lang="en-US" sz="1900" b="1" u="sng" dirty="0">
                <a:solidFill>
                  <a:srgbClr val="FF0000"/>
                </a:solidFill>
                <a:latin typeface="Papyrus" panose="03070502060502030205" pitchFamily="66" charset="0"/>
              </a:rPr>
              <a:t>to the church in your house</a:t>
            </a:r>
            <a:r>
              <a:rPr lang="en-US" sz="1900" dirty="0">
                <a:solidFill>
                  <a:schemeClr val="tx1"/>
                </a:solidFill>
                <a:latin typeface="Papyrus" panose="03070502060502030205" pitchFamily="66" charset="0"/>
              </a:rPr>
              <a:t>…</a:t>
            </a:r>
          </a:p>
        </p:txBody>
      </p:sp>
      <p:sp>
        <p:nvSpPr>
          <p:cNvPr id="7" name="Vertical Scroll 6"/>
          <p:cNvSpPr/>
          <p:nvPr/>
        </p:nvSpPr>
        <p:spPr>
          <a:xfrm rot="16200000">
            <a:off x="5025513" y="2434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17 </a:t>
            </a:r>
            <a:r>
              <a:rPr lang="en-US" sz="1900" dirty="0">
                <a:solidFill>
                  <a:schemeClr val="tx1"/>
                </a:solidFill>
                <a:latin typeface="Papyrus" panose="03070502060502030205" pitchFamily="66" charset="0"/>
              </a:rPr>
              <a:t>Say to </a:t>
            </a:r>
            <a:r>
              <a:rPr lang="en-US" sz="1900" dirty="0" err="1">
                <a:solidFill>
                  <a:schemeClr val="tx1"/>
                </a:solidFill>
                <a:latin typeface="Papyrus" panose="03070502060502030205" pitchFamily="66" charset="0"/>
              </a:rPr>
              <a:t>Archippus</a:t>
            </a:r>
            <a:r>
              <a:rPr lang="en-US" sz="1900" dirty="0">
                <a:solidFill>
                  <a:schemeClr val="tx1"/>
                </a:solidFill>
                <a:latin typeface="Papyrus" panose="03070502060502030205" pitchFamily="66" charset="0"/>
              </a:rPr>
              <a:t>, “Take heed to the ministry which you have received in the Lord, that you may fulfill it.”</a:t>
            </a:r>
          </a:p>
        </p:txBody>
      </p:sp>
      <p:sp>
        <p:nvSpPr>
          <p:cNvPr id="8" name="TextBox 7"/>
          <p:cNvSpPr txBox="1"/>
          <p:nvPr/>
        </p:nvSpPr>
        <p:spPr>
          <a:xfrm>
            <a:off x="1447800" y="2738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Philemon</a:t>
            </a:r>
          </a:p>
        </p:txBody>
      </p:sp>
      <p:sp>
        <p:nvSpPr>
          <p:cNvPr id="9" name="TextBox 8"/>
          <p:cNvSpPr txBox="1"/>
          <p:nvPr/>
        </p:nvSpPr>
        <p:spPr>
          <a:xfrm>
            <a:off x="5943600" y="2738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
        <p:nvSpPr>
          <p:cNvPr id="3" name="Curved Down Arrow 2"/>
          <p:cNvSpPr/>
          <p:nvPr/>
        </p:nvSpPr>
        <p:spPr>
          <a:xfrm flipH="1">
            <a:off x="3352800" y="1232656"/>
            <a:ext cx="4038600" cy="15867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53148" y="1992868"/>
            <a:ext cx="3032240" cy="369332"/>
          </a:xfrm>
          <a:prstGeom prst="rect">
            <a:avLst/>
          </a:prstGeom>
        </p:spPr>
        <p:txBody>
          <a:bodyPr wrap="none">
            <a:spAutoFit/>
          </a:bodyPr>
          <a:lstStyle/>
          <a:p>
            <a:r>
              <a:rPr lang="en-US" dirty="0"/>
              <a:t>&amp; Paul’s message to </a:t>
            </a:r>
            <a:r>
              <a:rPr lang="en-US" dirty="0" err="1"/>
              <a:t>Archippus</a:t>
            </a:r>
            <a:endParaRPr lang="en-US" dirty="0"/>
          </a:p>
        </p:txBody>
      </p:sp>
      <p:sp>
        <p:nvSpPr>
          <p:cNvPr id="7" name="Rectangle 6"/>
          <p:cNvSpPr/>
          <p:nvPr/>
        </p:nvSpPr>
        <p:spPr>
          <a:xfrm>
            <a:off x="3325402" y="1676400"/>
            <a:ext cx="1582484" cy="369332"/>
          </a:xfrm>
          <a:prstGeom prst="rect">
            <a:avLst/>
          </a:prstGeom>
        </p:spPr>
        <p:txBody>
          <a:bodyPr wrap="none">
            <a:spAutoFit/>
          </a:bodyPr>
          <a:lstStyle/>
          <a:p>
            <a:r>
              <a:rPr lang="en-US" dirty="0"/>
              <a:t>with </a:t>
            </a:r>
            <a:r>
              <a:rPr lang="en-US" dirty="0" err="1"/>
              <a:t>Onesimus</a:t>
            </a:r>
            <a:endParaRPr lang="en-US" dirty="0"/>
          </a:p>
        </p:txBody>
      </p:sp>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graphicFrame>
        <p:nvGraphicFramePr>
          <p:cNvPr id="6" name="Table 5"/>
          <p:cNvGraphicFramePr>
            <a:graphicFrameLocks noGrp="1"/>
          </p:cNvGraphicFramePr>
          <p:nvPr>
            <p:extLst>
              <p:ext uri="{D42A27DB-BD31-4B8C-83A1-F6EECF244321}">
                <p14:modId xmlns:p14="http://schemas.microsoft.com/office/powerpoint/2010/main" val="1088078469"/>
              </p:ext>
            </p:extLst>
          </p:nvPr>
        </p:nvGraphicFramePr>
        <p:xfrm>
          <a:off x="914400" y="304800"/>
          <a:ext cx="7086600" cy="5415280"/>
        </p:xfrm>
        <a:graphic>
          <a:graphicData uri="http://schemas.openxmlformats.org/drawingml/2006/table">
            <a:tbl>
              <a:tblPr firstRow="1" bandRow="1">
                <a:effectLst>
                  <a:outerShdw blurRad="76200" dist="152400" dir="13500000" algn="br" rotWithShape="0">
                    <a:prstClr val="black">
                      <a:alpha val="40000"/>
                    </a:prstClr>
                  </a:outerShdw>
                </a:effectLst>
                <a:tableStyleId>{5C22544A-7EE6-4342-B048-85BDC9FD1C3A}</a:tableStyleId>
              </a:tblPr>
              <a:tblGrid>
                <a:gridCol w="2057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370840">
                <a:tc gridSpan="2">
                  <a:txBody>
                    <a:bodyPr/>
                    <a:lstStyle/>
                    <a:p>
                      <a:endParaRPr lang="en-US" dirty="0"/>
                    </a:p>
                  </a:txBody>
                  <a:tcPr>
                    <a:solidFill>
                      <a:srgbClr val="C00000"/>
                    </a:solidFill>
                  </a:tcPr>
                </a:tc>
                <a:tc hMerge="1">
                  <a:txBody>
                    <a:bodyPr/>
                    <a:lstStyle/>
                    <a:p>
                      <a:endParaRPr lang="en-US"/>
                    </a:p>
                  </a:txBody>
                  <a:tcPr/>
                </a:tc>
                <a:tc gridSpan="2">
                  <a:txBody>
                    <a:bodyPr/>
                    <a:lstStyle/>
                    <a:p>
                      <a:r>
                        <a:rPr lang="en-US" dirty="0">
                          <a:solidFill>
                            <a:schemeClr val="bg1"/>
                          </a:solidFill>
                          <a:latin typeface="Papyrus" pitchFamily="66" charset="0"/>
                        </a:rPr>
                        <a:t>Ephesians</a:t>
                      </a:r>
                    </a:p>
                  </a:txBody>
                  <a:tcPr>
                    <a:solidFill>
                      <a:srgbClr val="C80000"/>
                    </a:solidFill>
                  </a:tcPr>
                </a:tc>
                <a:tc hMerge="1">
                  <a:txBody>
                    <a:bodyPr/>
                    <a:lstStyle/>
                    <a:p>
                      <a:endParaRPr lang="en-US" dirty="0"/>
                    </a:p>
                  </a:txBody>
                  <a:tcPr>
                    <a:solidFill>
                      <a:srgbClr val="FFFF00"/>
                    </a:solidFill>
                  </a:tcPr>
                </a:tc>
                <a:tc gridSpan="2">
                  <a:txBody>
                    <a:bodyPr/>
                    <a:lstStyle/>
                    <a:p>
                      <a:r>
                        <a:rPr lang="en-US" dirty="0">
                          <a:solidFill>
                            <a:schemeClr val="bg1"/>
                          </a:solidFill>
                          <a:latin typeface="Papyrus" pitchFamily="66" charset="0"/>
                        </a:rPr>
                        <a:t>Colossians</a:t>
                      </a:r>
                    </a:p>
                  </a:txBody>
                  <a:tcPr>
                    <a:solidFill>
                      <a:srgbClr val="C80000"/>
                    </a:solidFill>
                  </a:tcPr>
                </a:tc>
                <a:tc hMerge="1">
                  <a:txBody>
                    <a:bodyPr/>
                    <a:lstStyle/>
                    <a:p>
                      <a:endParaRPr lang="en-US" dirty="0"/>
                    </a:p>
                  </a:txBody>
                  <a:tcPr>
                    <a:solidFill>
                      <a:srgbClr val="FFFF00"/>
                    </a:solidFill>
                  </a:tcPr>
                </a:tc>
                <a:extLst>
                  <a:ext uri="{0D108BD9-81ED-4DB2-BD59-A6C34878D82A}">
                    <a16:rowId xmlns:a16="http://schemas.microsoft.com/office/drawing/2014/main" val="10000"/>
                  </a:ext>
                </a:extLst>
              </a:tr>
              <a:tr h="370840">
                <a:tc gridSpan="2">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latin typeface="Calibri" pitchFamily="34" charset="0"/>
                          <a:ea typeface="Times New Roman"/>
                          <a:cs typeface="Times New Roman"/>
                        </a:rPr>
                        <a:t>All things are in Christ, who is the head of the body</a:t>
                      </a:r>
                    </a:p>
                  </a:txBody>
                  <a:tcPr marL="76200" marR="76200" marT="0" marB="0">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1:3-3:21</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1:9-2:5</a:t>
                      </a:r>
                      <a:endParaRPr lang="en-US" sz="1400" dirty="0">
                        <a:solidFill>
                          <a:srgbClr val="002060"/>
                        </a:solidFill>
                        <a:latin typeface="+mn-lt"/>
                        <a:ea typeface="Times New Roman"/>
                        <a:cs typeface="Times New Roman"/>
                      </a:endParaRPr>
                    </a:p>
                    <a:p>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1"/>
                  </a:ext>
                </a:extLst>
              </a:tr>
              <a:tr h="370840">
                <a:tc gridSpan="2">
                  <a:txBody>
                    <a:bodyPr/>
                    <a:lstStyle/>
                    <a:p>
                      <a:r>
                        <a:rPr lang="en-US" sz="1600" b="0" kern="1200" dirty="0">
                          <a:solidFill>
                            <a:schemeClr val="dk1"/>
                          </a:solidFill>
                          <a:latin typeface="Calibri" pitchFamily="34" charset="0"/>
                          <a:ea typeface="+mn-ea"/>
                          <a:cs typeface="+mn-cs"/>
                        </a:rPr>
                        <a:t>The body is to be built up, free from error and doctrines of men</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4:1-16</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2:6-2:23</a:t>
                      </a:r>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2"/>
                  </a:ext>
                </a:extLst>
              </a:tr>
              <a:tr h="370840">
                <a:tc gridSpan="2">
                  <a:txBody>
                    <a:bodyPr/>
                    <a:lstStyle/>
                    <a:p>
                      <a:r>
                        <a:rPr lang="en-US" sz="1600" b="0" kern="1200" dirty="0">
                          <a:solidFill>
                            <a:schemeClr val="dk1"/>
                          </a:solidFill>
                          <a:latin typeface="Calibri" pitchFamily="34" charset="0"/>
                          <a:ea typeface="+mn-ea"/>
                          <a:cs typeface="+mn-cs"/>
                        </a:rPr>
                        <a:t>Put away sin; put on righteousness</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4:17-5:21</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3:1-17</a:t>
                      </a:r>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3"/>
                  </a:ext>
                </a:extLst>
              </a:tr>
              <a:tr h="370840">
                <a:tc gridSpan="2">
                  <a:txBody>
                    <a:bodyPr/>
                    <a:lstStyle/>
                    <a:p>
                      <a:r>
                        <a:rPr lang="en-US" sz="1600" b="0" kern="1200" dirty="0">
                          <a:solidFill>
                            <a:schemeClr val="dk1"/>
                          </a:solidFill>
                          <a:latin typeface="Calibri" pitchFamily="34" charset="0"/>
                          <a:ea typeface="+mn-ea"/>
                          <a:cs typeface="+mn-cs"/>
                        </a:rPr>
                        <a:t>Instructions to household members…</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r>
                        <a:rPr lang="en-US" sz="1400" kern="1200" dirty="0">
                          <a:solidFill>
                            <a:srgbClr val="002060"/>
                          </a:solidFill>
                          <a:latin typeface="Arial Unicode MS" pitchFamily="34" charset="-128"/>
                          <a:ea typeface="Arial Unicode MS" pitchFamily="34" charset="-128"/>
                          <a:cs typeface="Arial Unicode MS" pitchFamily="34" charset="-128"/>
                        </a:rPr>
                        <a:t>5:22-6:9</a:t>
                      </a:r>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kern="1200" dirty="0">
                          <a:solidFill>
                            <a:srgbClr val="002060"/>
                          </a:solidFill>
                          <a:latin typeface="Arial Unicode MS" pitchFamily="34" charset="-128"/>
                          <a:ea typeface="Arial Unicode MS" pitchFamily="34" charset="-128"/>
                          <a:cs typeface="Arial Unicode MS" pitchFamily="34" charset="-128"/>
                        </a:rPr>
                        <a:t>3:18-4:1</a:t>
                      </a:r>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4"/>
                  </a:ext>
                </a:extLst>
              </a:tr>
              <a:tr h="370840">
                <a:tc rowSpan="6">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wives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rowSpan="6">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5:22-24</a:t>
                      </a:r>
                    </a:p>
                  </a:txBody>
                  <a:tcPr>
                    <a:gradFill>
                      <a:gsLst>
                        <a:gs pos="0">
                          <a:srgbClr val="FFEFD1"/>
                        </a:gs>
                        <a:gs pos="64999">
                          <a:srgbClr val="F0EBD5"/>
                        </a:gs>
                        <a:gs pos="100000">
                          <a:srgbClr val="D1C39F"/>
                        </a:gs>
                      </a:gsLst>
                      <a:lin ang="5400000" scaled="0"/>
                    </a:gradFill>
                  </a:tcPr>
                </a:tc>
                <a:tc rowSpan="6">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3:18</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5"/>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husbands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5:25-33</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3:19</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6"/>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children</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6:1-3</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3:20</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7"/>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fathers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6:4</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3:21</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8"/>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servants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6:5-8</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3:22-25</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9"/>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masters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6:9</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4:1</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10"/>
                  </a:ext>
                </a:extLst>
              </a:tr>
              <a:tr h="370840">
                <a:tc gridSpan="2">
                  <a:txBody>
                    <a:bodyPr/>
                    <a:lstStyle/>
                    <a:p>
                      <a:pPr marL="0" marR="0">
                        <a:lnSpc>
                          <a:spcPts val="600"/>
                        </a:lnSpc>
                        <a:spcBef>
                          <a:spcPts val="0"/>
                        </a:spcBef>
                        <a:spcAft>
                          <a:spcPts val="0"/>
                        </a:spcAft>
                      </a:pPr>
                      <a:endParaRPr lang="en-US" sz="1600" dirty="0">
                        <a:solidFill>
                          <a:srgbClr val="000000"/>
                        </a:solidFill>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Final exhortation, especially to pray, particularly on Paul</a:t>
                      </a:r>
                      <a:r>
                        <a:rPr lang="en-US" sz="1600" b="0" dirty="0">
                          <a:solidFill>
                            <a:srgbClr val="000000"/>
                          </a:solidFill>
                          <a:latin typeface="Calibri" pitchFamily="34" charset="0"/>
                          <a:ea typeface="Arial Unicode MS"/>
                          <a:cs typeface="Times New Roman"/>
                        </a:rPr>
                        <a:t>’</a:t>
                      </a:r>
                      <a:r>
                        <a:rPr lang="en-US" sz="1600" b="0" dirty="0">
                          <a:solidFill>
                            <a:srgbClr val="000000"/>
                          </a:solidFill>
                          <a:latin typeface="Calibri" pitchFamily="34" charset="0"/>
                          <a:ea typeface="Times New Roman"/>
                          <a:cs typeface="Times New Roman"/>
                        </a:rPr>
                        <a:t>s behalf that he might preach the gospel</a:t>
                      </a:r>
                      <a:endParaRPr lang="en-US" sz="32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6:10-20</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4:2-6</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11"/>
                  </a:ext>
                </a:extLst>
              </a:tr>
              <a:tr h="370840">
                <a:tc gridSpan="2">
                  <a:txBody>
                    <a:bodyPr/>
                    <a:lstStyle/>
                    <a:p>
                      <a:pPr marL="0" marR="0">
                        <a:lnSpc>
                          <a:spcPts val="600"/>
                        </a:lnSpc>
                        <a:spcBef>
                          <a:spcPts val="0"/>
                        </a:spcBef>
                        <a:spcAft>
                          <a:spcPts val="0"/>
                        </a:spcAft>
                      </a:pPr>
                      <a:endParaRPr lang="en-US" sz="1600" b="0" dirty="0">
                        <a:solidFill>
                          <a:srgbClr val="000000"/>
                        </a:solidFill>
                        <a:latin typeface="Calibri" pitchFamily="34" charset="0"/>
                        <a:ea typeface="Times New Roman"/>
                        <a:cs typeface="Times New Roman"/>
                      </a:endParaRPr>
                    </a:p>
                    <a:p>
                      <a:pPr marL="0" marR="0">
                        <a:spcBef>
                          <a:spcPts val="0"/>
                        </a:spcBef>
                        <a:spcAft>
                          <a:spcPts val="290"/>
                        </a:spcAft>
                      </a:pPr>
                      <a:r>
                        <a:rPr lang="en-US" sz="1600" b="0" dirty="0" err="1">
                          <a:solidFill>
                            <a:srgbClr val="000000"/>
                          </a:solidFill>
                          <a:latin typeface="Calibri" pitchFamily="34" charset="0"/>
                          <a:ea typeface="Times New Roman"/>
                          <a:cs typeface="Times New Roman"/>
                        </a:rPr>
                        <a:t>Tychicus</a:t>
                      </a:r>
                      <a:r>
                        <a:rPr lang="en-US" sz="1600" b="0" dirty="0">
                          <a:solidFill>
                            <a:srgbClr val="000000"/>
                          </a:solidFill>
                          <a:latin typeface="Calibri" pitchFamily="34" charset="0"/>
                          <a:ea typeface="Times New Roman"/>
                          <a:cs typeface="Times New Roman"/>
                        </a:rPr>
                        <a:t> to make known Paul</a:t>
                      </a:r>
                      <a:r>
                        <a:rPr lang="en-US" sz="1600" b="0" dirty="0">
                          <a:solidFill>
                            <a:srgbClr val="000000"/>
                          </a:solidFill>
                          <a:latin typeface="Calibri" pitchFamily="34" charset="0"/>
                          <a:ea typeface="Arial Unicode MS"/>
                          <a:cs typeface="Times New Roman"/>
                        </a:rPr>
                        <a:t>’</a:t>
                      </a:r>
                      <a:r>
                        <a:rPr lang="en-US" sz="1600" b="0" dirty="0">
                          <a:solidFill>
                            <a:srgbClr val="000000"/>
                          </a:solidFill>
                          <a:latin typeface="Calibri" pitchFamily="34" charset="0"/>
                          <a:ea typeface="Times New Roman"/>
                          <a:cs typeface="Times New Roman"/>
                        </a:rPr>
                        <a:t>s affairs to them</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1200" dirty="0">
                        <a:latin typeface="Times New Roman"/>
                        <a:ea typeface="Times New Roman"/>
                        <a:cs typeface="Times New Roman"/>
                      </a:endParaRPr>
                    </a:p>
                  </a:txBody>
                  <a:tcPr marL="76200" marR="76200" marT="0" marB="0"/>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6:21</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4:7-8</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608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sp>
        <p:nvSpPr>
          <p:cNvPr id="12" name="Rectangle 11"/>
          <p:cNvSpPr/>
          <p:nvPr/>
        </p:nvSpPr>
        <p:spPr bwMode="auto">
          <a:xfrm>
            <a:off x="2256504" y="609600"/>
            <a:ext cx="6248400" cy="5410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889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Text Box 5"/>
          <p:cNvSpPr txBox="1">
            <a:spLocks noChangeArrowheads="1"/>
          </p:cNvSpPr>
          <p:nvPr/>
        </p:nvSpPr>
        <p:spPr bwMode="auto">
          <a:xfrm>
            <a:off x="2743200" y="1600200"/>
            <a:ext cx="2590800" cy="3387725"/>
          </a:xfrm>
          <a:prstGeom prst="rect">
            <a:avLst/>
          </a:prstGeom>
          <a:noFill/>
          <a:ln w="9525">
            <a:noFill/>
            <a:miter lim="800000"/>
            <a:headEnd/>
            <a:tailEnd/>
          </a:ln>
          <a:effectLst/>
        </p:spPr>
        <p:txBody>
          <a:bodyPr>
            <a:spAutoFit/>
          </a:bodyPr>
          <a:lstStyle/>
          <a:p>
            <a:pPr>
              <a:spcBef>
                <a:spcPct val="50000"/>
              </a:spcBef>
            </a:pPr>
            <a:r>
              <a:rPr lang="en-US" sz="1800" b="1" dirty="0">
                <a:latin typeface="Arial Unicode MS" pitchFamily="34" charset="0"/>
                <a:cs typeface="Arial Unicode MS" pitchFamily="34" charset="0"/>
              </a:rPr>
              <a:t>Be filled with the Spirit; speaking one to another in psalms and hymns and spiritual songs, singing and making melody with your heart to the Lord; giving thanks always for all things in the name of our Lord Jesus Christ to God, even the Father</a:t>
            </a:r>
          </a:p>
        </p:txBody>
      </p:sp>
      <p:sp>
        <p:nvSpPr>
          <p:cNvPr id="14" name="Text Box 6"/>
          <p:cNvSpPr txBox="1">
            <a:spLocks noChangeArrowheads="1"/>
          </p:cNvSpPr>
          <p:nvPr/>
        </p:nvSpPr>
        <p:spPr bwMode="auto">
          <a:xfrm>
            <a:off x="5715000" y="1600200"/>
            <a:ext cx="2514600" cy="4211638"/>
          </a:xfrm>
          <a:prstGeom prst="rect">
            <a:avLst/>
          </a:prstGeom>
          <a:noFill/>
          <a:ln w="9525">
            <a:noFill/>
            <a:miter lim="800000"/>
            <a:headEnd/>
            <a:tailEnd/>
          </a:ln>
          <a:effectLst/>
        </p:spPr>
        <p:txBody>
          <a:bodyPr>
            <a:spAutoFit/>
          </a:bodyPr>
          <a:lstStyle/>
          <a:p>
            <a:pPr>
              <a:spcBef>
                <a:spcPct val="50000"/>
              </a:spcBef>
            </a:pPr>
            <a:r>
              <a:rPr lang="en-US" sz="1800" b="1" dirty="0">
                <a:latin typeface="Arial Unicode MS" pitchFamily="34" charset="0"/>
                <a:cs typeface="Arial Unicode MS" pitchFamily="34" charset="0"/>
              </a:rPr>
              <a:t>Let the word of Christ dwell in you richly; in all wisdom teaching and admonishing one another with psalms and hymns and spiritual songs, singing with grace in your hearts unto God and whatsoever ye do, in word or in deed, do all in the name of the Lord Jesus, giving thanks to God the Father through him.</a:t>
            </a:r>
            <a:endParaRPr lang="en-US" sz="1800" b="1" dirty="0">
              <a:solidFill>
                <a:srgbClr val="000080"/>
              </a:solidFill>
              <a:latin typeface="Arial Unicode MS" pitchFamily="34" charset="0"/>
              <a:cs typeface="Arial Unicode MS" pitchFamily="34" charset="0"/>
            </a:endParaRPr>
          </a:p>
        </p:txBody>
      </p:sp>
      <p:sp>
        <p:nvSpPr>
          <p:cNvPr id="15" name="Text Box 7"/>
          <p:cNvSpPr txBox="1">
            <a:spLocks noChangeArrowheads="1"/>
          </p:cNvSpPr>
          <p:nvPr/>
        </p:nvSpPr>
        <p:spPr bwMode="auto">
          <a:xfrm>
            <a:off x="2819400" y="838200"/>
            <a:ext cx="2362200" cy="457200"/>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latin typeface="Papyrus" pitchFamily="66" charset="0"/>
              </a:rPr>
              <a:t>Ephesians</a:t>
            </a:r>
          </a:p>
        </p:txBody>
      </p:sp>
      <p:sp>
        <p:nvSpPr>
          <p:cNvPr id="16" name="Text Box 8"/>
          <p:cNvSpPr txBox="1">
            <a:spLocks noChangeArrowheads="1"/>
          </p:cNvSpPr>
          <p:nvPr/>
        </p:nvSpPr>
        <p:spPr bwMode="auto">
          <a:xfrm>
            <a:off x="5791200" y="838200"/>
            <a:ext cx="2209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latin typeface="Papyrus" pitchFamily="66" charset="0"/>
              </a:rPr>
              <a:t>Colossians</a:t>
            </a:r>
          </a:p>
        </p:txBody>
      </p:sp>
    </p:spTree>
    <p:extLst>
      <p:ext uri="{BB962C8B-B14F-4D97-AF65-F5344CB8AC3E}">
        <p14:creationId xmlns:p14="http://schemas.microsoft.com/office/powerpoint/2010/main" val="139216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4306529" y="2875935"/>
            <a:ext cx="1504336" cy="191730"/>
          </a:xfrm>
          <a:custGeom>
            <a:avLst/>
            <a:gdLst>
              <a:gd name="connsiteX0" fmla="*/ 0 w 1504336"/>
              <a:gd name="connsiteY0" fmla="*/ 0 h 191730"/>
              <a:gd name="connsiteX1" fmla="*/ 73742 w 1504336"/>
              <a:gd name="connsiteY1" fmla="*/ 29497 h 191730"/>
              <a:gd name="connsiteX2" fmla="*/ 147484 w 1504336"/>
              <a:gd name="connsiteY2" fmla="*/ 103239 h 191730"/>
              <a:gd name="connsiteX3" fmla="*/ 294968 w 1504336"/>
              <a:gd name="connsiteY3" fmla="*/ 147484 h 191730"/>
              <a:gd name="connsiteX4" fmla="*/ 383458 w 1504336"/>
              <a:gd name="connsiteY4" fmla="*/ 162233 h 191730"/>
              <a:gd name="connsiteX5" fmla="*/ 471948 w 1504336"/>
              <a:gd name="connsiteY5" fmla="*/ 191730 h 191730"/>
              <a:gd name="connsiteX6" fmla="*/ 825910 w 1504336"/>
              <a:gd name="connsiteY6" fmla="*/ 176981 h 191730"/>
              <a:gd name="connsiteX7" fmla="*/ 914400 w 1504336"/>
              <a:gd name="connsiteY7" fmla="*/ 147484 h 191730"/>
              <a:gd name="connsiteX8" fmla="*/ 958645 w 1504336"/>
              <a:gd name="connsiteY8" fmla="*/ 103239 h 191730"/>
              <a:gd name="connsiteX9" fmla="*/ 1504336 w 1504336"/>
              <a:gd name="connsiteY9" fmla="*/ 73742 h 1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336" h="191730">
                <a:moveTo>
                  <a:pt x="0" y="0"/>
                </a:moveTo>
                <a:cubicBezTo>
                  <a:pt x="24581" y="9832"/>
                  <a:pt x="52199" y="14109"/>
                  <a:pt x="73742" y="29497"/>
                </a:cubicBezTo>
                <a:cubicBezTo>
                  <a:pt x="179005" y="104685"/>
                  <a:pt x="22557" y="47715"/>
                  <a:pt x="147484" y="103239"/>
                </a:cubicBezTo>
                <a:cubicBezTo>
                  <a:pt x="178272" y="116923"/>
                  <a:pt x="255963" y="139683"/>
                  <a:pt x="294968" y="147484"/>
                </a:cubicBezTo>
                <a:cubicBezTo>
                  <a:pt x="324291" y="153349"/>
                  <a:pt x="354447" y="154980"/>
                  <a:pt x="383458" y="162233"/>
                </a:cubicBezTo>
                <a:cubicBezTo>
                  <a:pt x="413622" y="169774"/>
                  <a:pt x="471948" y="191730"/>
                  <a:pt x="471948" y="191730"/>
                </a:cubicBezTo>
                <a:cubicBezTo>
                  <a:pt x="589935" y="186814"/>
                  <a:pt x="708406" y="188732"/>
                  <a:pt x="825910" y="176981"/>
                </a:cubicBezTo>
                <a:cubicBezTo>
                  <a:pt x="856848" y="173887"/>
                  <a:pt x="914400" y="147484"/>
                  <a:pt x="914400" y="147484"/>
                </a:cubicBezTo>
                <a:cubicBezTo>
                  <a:pt x="929148" y="132736"/>
                  <a:pt x="940412" y="113368"/>
                  <a:pt x="958645" y="103239"/>
                </a:cubicBezTo>
                <a:cubicBezTo>
                  <a:pt x="1098488" y="25549"/>
                  <a:pt x="1472998" y="73742"/>
                  <a:pt x="1504336" y="737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613621" y="2993923"/>
            <a:ext cx="2896198" cy="1858296"/>
          </a:xfrm>
          <a:custGeom>
            <a:avLst/>
            <a:gdLst>
              <a:gd name="connsiteX0" fmla="*/ 182495 w 2896198"/>
              <a:gd name="connsiteY0" fmla="*/ 0 h 1858296"/>
              <a:gd name="connsiteX1" fmla="*/ 64508 w 2896198"/>
              <a:gd name="connsiteY1" fmla="*/ 88490 h 1858296"/>
              <a:gd name="connsiteX2" fmla="*/ 49760 w 2896198"/>
              <a:gd name="connsiteY2" fmla="*/ 132735 h 1858296"/>
              <a:gd name="connsiteX3" fmla="*/ 20263 w 2896198"/>
              <a:gd name="connsiteY3" fmla="*/ 176980 h 1858296"/>
              <a:gd name="connsiteX4" fmla="*/ 20263 w 2896198"/>
              <a:gd name="connsiteY4" fmla="*/ 412954 h 1858296"/>
              <a:gd name="connsiteX5" fmla="*/ 49760 w 2896198"/>
              <a:gd name="connsiteY5" fmla="*/ 457200 h 1858296"/>
              <a:gd name="connsiteX6" fmla="*/ 94005 w 2896198"/>
              <a:gd name="connsiteY6" fmla="*/ 471948 h 1858296"/>
              <a:gd name="connsiteX7" fmla="*/ 256237 w 2896198"/>
              <a:gd name="connsiteY7" fmla="*/ 486696 h 1858296"/>
              <a:gd name="connsiteX8" fmla="*/ 344727 w 2896198"/>
              <a:gd name="connsiteY8" fmla="*/ 427703 h 1858296"/>
              <a:gd name="connsiteX9" fmla="*/ 654444 w 2896198"/>
              <a:gd name="connsiteY9" fmla="*/ 442451 h 1858296"/>
              <a:gd name="connsiteX10" fmla="*/ 698689 w 2896198"/>
              <a:gd name="connsiteY10" fmla="*/ 457200 h 1858296"/>
              <a:gd name="connsiteX11" fmla="*/ 831424 w 2896198"/>
              <a:gd name="connsiteY11" fmla="*/ 560438 h 1858296"/>
              <a:gd name="connsiteX12" fmla="*/ 860921 w 2896198"/>
              <a:gd name="connsiteY12" fmla="*/ 604683 h 1858296"/>
              <a:gd name="connsiteX13" fmla="*/ 978908 w 2896198"/>
              <a:gd name="connsiteY13" fmla="*/ 634180 h 1858296"/>
              <a:gd name="connsiteX14" fmla="*/ 1067398 w 2896198"/>
              <a:gd name="connsiteY14" fmla="*/ 678425 h 1858296"/>
              <a:gd name="connsiteX15" fmla="*/ 1111644 w 2896198"/>
              <a:gd name="connsiteY15" fmla="*/ 707922 h 1858296"/>
              <a:gd name="connsiteX16" fmla="*/ 1200134 w 2896198"/>
              <a:gd name="connsiteY16" fmla="*/ 752167 h 1858296"/>
              <a:gd name="connsiteX17" fmla="*/ 1318121 w 2896198"/>
              <a:gd name="connsiteY17" fmla="*/ 884903 h 1858296"/>
              <a:gd name="connsiteX18" fmla="*/ 1362366 w 2896198"/>
              <a:gd name="connsiteY18" fmla="*/ 929148 h 1858296"/>
              <a:gd name="connsiteX19" fmla="*/ 1450856 w 2896198"/>
              <a:gd name="connsiteY19" fmla="*/ 1002890 h 1858296"/>
              <a:gd name="connsiteX20" fmla="*/ 1495102 w 2896198"/>
              <a:gd name="connsiteY20" fmla="*/ 1017638 h 1858296"/>
              <a:gd name="connsiteX21" fmla="*/ 1627837 w 2896198"/>
              <a:gd name="connsiteY21" fmla="*/ 1061883 h 1858296"/>
              <a:gd name="connsiteX22" fmla="*/ 1672082 w 2896198"/>
              <a:gd name="connsiteY22" fmla="*/ 1076632 h 1858296"/>
              <a:gd name="connsiteX23" fmla="*/ 1760573 w 2896198"/>
              <a:gd name="connsiteY23" fmla="*/ 1091380 h 1858296"/>
              <a:gd name="connsiteX24" fmla="*/ 1804818 w 2896198"/>
              <a:gd name="connsiteY24" fmla="*/ 1120877 h 1858296"/>
              <a:gd name="connsiteX25" fmla="*/ 1893308 w 2896198"/>
              <a:gd name="connsiteY25" fmla="*/ 1150374 h 1858296"/>
              <a:gd name="connsiteX26" fmla="*/ 1937553 w 2896198"/>
              <a:gd name="connsiteY26" fmla="*/ 1179871 h 1858296"/>
              <a:gd name="connsiteX27" fmla="*/ 1981798 w 2896198"/>
              <a:gd name="connsiteY27" fmla="*/ 1224116 h 1858296"/>
              <a:gd name="connsiteX28" fmla="*/ 2026044 w 2896198"/>
              <a:gd name="connsiteY28" fmla="*/ 1238864 h 1858296"/>
              <a:gd name="connsiteX29" fmla="*/ 2114534 w 2896198"/>
              <a:gd name="connsiteY29" fmla="*/ 1297858 h 1858296"/>
              <a:gd name="connsiteX30" fmla="*/ 2158779 w 2896198"/>
              <a:gd name="connsiteY30" fmla="*/ 1327354 h 1858296"/>
              <a:gd name="connsiteX31" fmla="*/ 2203024 w 2896198"/>
              <a:gd name="connsiteY31" fmla="*/ 1371600 h 1858296"/>
              <a:gd name="connsiteX32" fmla="*/ 2291514 w 2896198"/>
              <a:gd name="connsiteY32" fmla="*/ 1401096 h 1858296"/>
              <a:gd name="connsiteX33" fmla="*/ 2380005 w 2896198"/>
              <a:gd name="connsiteY33" fmla="*/ 1460090 h 1858296"/>
              <a:gd name="connsiteX34" fmla="*/ 2424250 w 2896198"/>
              <a:gd name="connsiteY34" fmla="*/ 1489587 h 1858296"/>
              <a:gd name="connsiteX35" fmla="*/ 2556985 w 2896198"/>
              <a:gd name="connsiteY35" fmla="*/ 1592825 h 1858296"/>
              <a:gd name="connsiteX36" fmla="*/ 2601231 w 2896198"/>
              <a:gd name="connsiteY36" fmla="*/ 1622322 h 1858296"/>
              <a:gd name="connsiteX37" fmla="*/ 2645476 w 2896198"/>
              <a:gd name="connsiteY37" fmla="*/ 1651819 h 1858296"/>
              <a:gd name="connsiteX38" fmla="*/ 2689721 w 2896198"/>
              <a:gd name="connsiteY38" fmla="*/ 1666567 h 1858296"/>
              <a:gd name="connsiteX39" fmla="*/ 2822456 w 2896198"/>
              <a:gd name="connsiteY39" fmla="*/ 1769806 h 1858296"/>
              <a:gd name="connsiteX40" fmla="*/ 2866702 w 2896198"/>
              <a:gd name="connsiteY40" fmla="*/ 1799303 h 1858296"/>
              <a:gd name="connsiteX41" fmla="*/ 2896198 w 2896198"/>
              <a:gd name="connsiteY41" fmla="*/ 1858296 h 18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96198" h="1858296">
                <a:moveTo>
                  <a:pt x="182495" y="0"/>
                </a:moveTo>
                <a:cubicBezTo>
                  <a:pt x="140128" y="25420"/>
                  <a:pt x="93181" y="45480"/>
                  <a:pt x="64508" y="88490"/>
                </a:cubicBezTo>
                <a:cubicBezTo>
                  <a:pt x="55885" y="101425"/>
                  <a:pt x="56712" y="118830"/>
                  <a:pt x="49760" y="132735"/>
                </a:cubicBezTo>
                <a:cubicBezTo>
                  <a:pt x="41833" y="148589"/>
                  <a:pt x="30095" y="162232"/>
                  <a:pt x="20263" y="176980"/>
                </a:cubicBezTo>
                <a:cubicBezTo>
                  <a:pt x="-4468" y="275900"/>
                  <a:pt x="-8950" y="266893"/>
                  <a:pt x="20263" y="412954"/>
                </a:cubicBezTo>
                <a:cubicBezTo>
                  <a:pt x="23739" y="430335"/>
                  <a:pt x="35919" y="446127"/>
                  <a:pt x="49760" y="457200"/>
                </a:cubicBezTo>
                <a:cubicBezTo>
                  <a:pt x="61899" y="466912"/>
                  <a:pt x="79257" y="467032"/>
                  <a:pt x="94005" y="471948"/>
                </a:cubicBezTo>
                <a:cubicBezTo>
                  <a:pt x="157481" y="514266"/>
                  <a:pt x="151402" y="524137"/>
                  <a:pt x="256237" y="486696"/>
                </a:cubicBezTo>
                <a:cubicBezTo>
                  <a:pt x="289622" y="474773"/>
                  <a:pt x="344727" y="427703"/>
                  <a:pt x="344727" y="427703"/>
                </a:cubicBezTo>
                <a:cubicBezTo>
                  <a:pt x="447966" y="432619"/>
                  <a:pt x="551445" y="433868"/>
                  <a:pt x="654444" y="442451"/>
                </a:cubicBezTo>
                <a:cubicBezTo>
                  <a:pt x="669936" y="443742"/>
                  <a:pt x="686418" y="447656"/>
                  <a:pt x="698689" y="457200"/>
                </a:cubicBezTo>
                <a:cubicBezTo>
                  <a:pt x="847911" y="573262"/>
                  <a:pt x="729068" y="526320"/>
                  <a:pt x="831424" y="560438"/>
                </a:cubicBezTo>
                <a:cubicBezTo>
                  <a:pt x="841256" y="575186"/>
                  <a:pt x="845067" y="596756"/>
                  <a:pt x="860921" y="604683"/>
                </a:cubicBezTo>
                <a:cubicBezTo>
                  <a:pt x="897181" y="622813"/>
                  <a:pt x="978908" y="634180"/>
                  <a:pt x="978908" y="634180"/>
                </a:cubicBezTo>
                <a:cubicBezTo>
                  <a:pt x="1105704" y="718711"/>
                  <a:pt x="945281" y="617367"/>
                  <a:pt x="1067398" y="678425"/>
                </a:cubicBezTo>
                <a:cubicBezTo>
                  <a:pt x="1083252" y="686352"/>
                  <a:pt x="1095790" y="699995"/>
                  <a:pt x="1111644" y="707922"/>
                </a:cubicBezTo>
                <a:cubicBezTo>
                  <a:pt x="1233769" y="768985"/>
                  <a:pt x="1073330" y="667633"/>
                  <a:pt x="1200134" y="752167"/>
                </a:cubicBezTo>
                <a:cubicBezTo>
                  <a:pt x="1252770" y="831120"/>
                  <a:pt x="1217098" y="783879"/>
                  <a:pt x="1318121" y="884903"/>
                </a:cubicBezTo>
                <a:lnTo>
                  <a:pt x="1362366" y="929148"/>
                </a:lnTo>
                <a:cubicBezTo>
                  <a:pt x="1394982" y="961764"/>
                  <a:pt x="1409791" y="982358"/>
                  <a:pt x="1450856" y="1002890"/>
                </a:cubicBezTo>
                <a:cubicBezTo>
                  <a:pt x="1464761" y="1009842"/>
                  <a:pt x="1480353" y="1012722"/>
                  <a:pt x="1495102" y="1017638"/>
                </a:cubicBezTo>
                <a:cubicBezTo>
                  <a:pt x="1572081" y="1068958"/>
                  <a:pt x="1508615" y="1035389"/>
                  <a:pt x="1627837" y="1061883"/>
                </a:cubicBezTo>
                <a:cubicBezTo>
                  <a:pt x="1643013" y="1065255"/>
                  <a:pt x="1656906" y="1073260"/>
                  <a:pt x="1672082" y="1076632"/>
                </a:cubicBezTo>
                <a:cubicBezTo>
                  <a:pt x="1701274" y="1083119"/>
                  <a:pt x="1731076" y="1086464"/>
                  <a:pt x="1760573" y="1091380"/>
                </a:cubicBezTo>
                <a:cubicBezTo>
                  <a:pt x="1775321" y="1101212"/>
                  <a:pt x="1788620" y="1113678"/>
                  <a:pt x="1804818" y="1120877"/>
                </a:cubicBezTo>
                <a:cubicBezTo>
                  <a:pt x="1833230" y="1133505"/>
                  <a:pt x="1867438" y="1133127"/>
                  <a:pt x="1893308" y="1150374"/>
                </a:cubicBezTo>
                <a:cubicBezTo>
                  <a:pt x="1908056" y="1160206"/>
                  <a:pt x="1923936" y="1168523"/>
                  <a:pt x="1937553" y="1179871"/>
                </a:cubicBezTo>
                <a:cubicBezTo>
                  <a:pt x="1953576" y="1193224"/>
                  <a:pt x="1964444" y="1212547"/>
                  <a:pt x="1981798" y="1224116"/>
                </a:cubicBezTo>
                <a:cubicBezTo>
                  <a:pt x="1994733" y="1232739"/>
                  <a:pt x="2011295" y="1233948"/>
                  <a:pt x="2026044" y="1238864"/>
                </a:cubicBezTo>
                <a:lnTo>
                  <a:pt x="2114534" y="1297858"/>
                </a:lnTo>
                <a:cubicBezTo>
                  <a:pt x="2129282" y="1307690"/>
                  <a:pt x="2146246" y="1314820"/>
                  <a:pt x="2158779" y="1327354"/>
                </a:cubicBezTo>
                <a:cubicBezTo>
                  <a:pt x="2173527" y="1342103"/>
                  <a:pt x="2184791" y="1361471"/>
                  <a:pt x="2203024" y="1371600"/>
                </a:cubicBezTo>
                <a:cubicBezTo>
                  <a:pt x="2230203" y="1386700"/>
                  <a:pt x="2291514" y="1401096"/>
                  <a:pt x="2291514" y="1401096"/>
                </a:cubicBezTo>
                <a:lnTo>
                  <a:pt x="2380005" y="1460090"/>
                </a:lnTo>
                <a:cubicBezTo>
                  <a:pt x="2394753" y="1469922"/>
                  <a:pt x="2411716" y="1477053"/>
                  <a:pt x="2424250" y="1489587"/>
                </a:cubicBezTo>
                <a:cubicBezTo>
                  <a:pt x="2493562" y="1558899"/>
                  <a:pt x="2451141" y="1522263"/>
                  <a:pt x="2556985" y="1592825"/>
                </a:cubicBezTo>
                <a:lnTo>
                  <a:pt x="2601231" y="1622322"/>
                </a:lnTo>
                <a:cubicBezTo>
                  <a:pt x="2615979" y="1632154"/>
                  <a:pt x="2628660" y="1646214"/>
                  <a:pt x="2645476" y="1651819"/>
                </a:cubicBezTo>
                <a:lnTo>
                  <a:pt x="2689721" y="1666567"/>
                </a:lnTo>
                <a:cubicBezTo>
                  <a:pt x="2759032" y="1735878"/>
                  <a:pt x="2716613" y="1699244"/>
                  <a:pt x="2822456" y="1769806"/>
                </a:cubicBezTo>
                <a:lnTo>
                  <a:pt x="2866702" y="1799303"/>
                </a:lnTo>
                <a:cubicBezTo>
                  <a:pt x="2883648" y="1850144"/>
                  <a:pt x="2870457" y="1832555"/>
                  <a:pt x="2896198" y="18582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509819" y="3510116"/>
            <a:ext cx="501995" cy="1548581"/>
          </a:xfrm>
          <a:custGeom>
            <a:avLst/>
            <a:gdLst>
              <a:gd name="connsiteX0" fmla="*/ 0 w 501995"/>
              <a:gd name="connsiteY0" fmla="*/ 1297858 h 1548581"/>
              <a:gd name="connsiteX1" fmla="*/ 58994 w 501995"/>
              <a:gd name="connsiteY1" fmla="*/ 1371600 h 1548581"/>
              <a:gd name="connsiteX2" fmla="*/ 103239 w 501995"/>
              <a:gd name="connsiteY2" fmla="*/ 1415845 h 1548581"/>
              <a:gd name="connsiteX3" fmla="*/ 132736 w 501995"/>
              <a:gd name="connsiteY3" fmla="*/ 1504336 h 1548581"/>
              <a:gd name="connsiteX4" fmla="*/ 147484 w 501995"/>
              <a:gd name="connsiteY4" fmla="*/ 1548581 h 1548581"/>
              <a:gd name="connsiteX5" fmla="*/ 176981 w 501995"/>
              <a:gd name="connsiteY5" fmla="*/ 1504336 h 1548581"/>
              <a:gd name="connsiteX6" fmla="*/ 206478 w 501995"/>
              <a:gd name="connsiteY6" fmla="*/ 1415845 h 1548581"/>
              <a:gd name="connsiteX7" fmla="*/ 235975 w 501995"/>
              <a:gd name="connsiteY7" fmla="*/ 1327355 h 1548581"/>
              <a:gd name="connsiteX8" fmla="*/ 280220 w 501995"/>
              <a:gd name="connsiteY8" fmla="*/ 1194619 h 1548581"/>
              <a:gd name="connsiteX9" fmla="*/ 294968 w 501995"/>
              <a:gd name="connsiteY9" fmla="*/ 1150374 h 1548581"/>
              <a:gd name="connsiteX10" fmla="*/ 309716 w 501995"/>
              <a:gd name="connsiteY10" fmla="*/ 1091381 h 1548581"/>
              <a:gd name="connsiteX11" fmla="*/ 324465 w 501995"/>
              <a:gd name="connsiteY11" fmla="*/ 973394 h 1548581"/>
              <a:gd name="connsiteX12" fmla="*/ 368710 w 501995"/>
              <a:gd name="connsiteY12" fmla="*/ 840658 h 1548581"/>
              <a:gd name="connsiteX13" fmla="*/ 398207 w 501995"/>
              <a:gd name="connsiteY13" fmla="*/ 737419 h 1548581"/>
              <a:gd name="connsiteX14" fmla="*/ 412955 w 501995"/>
              <a:gd name="connsiteY14" fmla="*/ 619432 h 1548581"/>
              <a:gd name="connsiteX15" fmla="*/ 427704 w 501995"/>
              <a:gd name="connsiteY15" fmla="*/ 560439 h 1548581"/>
              <a:gd name="connsiteX16" fmla="*/ 442452 w 501995"/>
              <a:gd name="connsiteY16" fmla="*/ 383458 h 1548581"/>
              <a:gd name="connsiteX17" fmla="*/ 457200 w 501995"/>
              <a:gd name="connsiteY17" fmla="*/ 324465 h 1548581"/>
              <a:gd name="connsiteX18" fmla="*/ 486697 w 501995"/>
              <a:gd name="connsiteY18" fmla="*/ 235974 h 1548581"/>
              <a:gd name="connsiteX19" fmla="*/ 486697 w 501995"/>
              <a:gd name="connsiteY19" fmla="*/ 29497 h 1548581"/>
              <a:gd name="connsiteX20" fmla="*/ 457200 w 501995"/>
              <a:gd name="connsiteY20" fmla="*/ 0 h 154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1995" h="1548581">
                <a:moveTo>
                  <a:pt x="0" y="1297858"/>
                </a:moveTo>
                <a:cubicBezTo>
                  <a:pt x="19665" y="1322439"/>
                  <a:pt x="38265" y="1347910"/>
                  <a:pt x="58994" y="1371600"/>
                </a:cubicBezTo>
                <a:cubicBezTo>
                  <a:pt x="72729" y="1387297"/>
                  <a:pt x="93110" y="1397612"/>
                  <a:pt x="103239" y="1415845"/>
                </a:cubicBezTo>
                <a:cubicBezTo>
                  <a:pt x="118339" y="1443025"/>
                  <a:pt x="122904" y="1474839"/>
                  <a:pt x="132736" y="1504336"/>
                </a:cubicBezTo>
                <a:lnTo>
                  <a:pt x="147484" y="1548581"/>
                </a:lnTo>
                <a:cubicBezTo>
                  <a:pt x="157316" y="1533833"/>
                  <a:pt x="169782" y="1520534"/>
                  <a:pt x="176981" y="1504336"/>
                </a:cubicBezTo>
                <a:cubicBezTo>
                  <a:pt x="189609" y="1475923"/>
                  <a:pt x="196646" y="1445342"/>
                  <a:pt x="206478" y="1415845"/>
                </a:cubicBezTo>
                <a:lnTo>
                  <a:pt x="235975" y="1327355"/>
                </a:lnTo>
                <a:lnTo>
                  <a:pt x="280220" y="1194619"/>
                </a:lnTo>
                <a:cubicBezTo>
                  <a:pt x="285136" y="1179871"/>
                  <a:pt x="291198" y="1165456"/>
                  <a:pt x="294968" y="1150374"/>
                </a:cubicBezTo>
                <a:cubicBezTo>
                  <a:pt x="299884" y="1130710"/>
                  <a:pt x="306384" y="1111375"/>
                  <a:pt x="309716" y="1091381"/>
                </a:cubicBezTo>
                <a:cubicBezTo>
                  <a:pt x="316232" y="1052285"/>
                  <a:pt x="316160" y="1012149"/>
                  <a:pt x="324465" y="973394"/>
                </a:cubicBezTo>
                <a:cubicBezTo>
                  <a:pt x="346588" y="870155"/>
                  <a:pt x="350275" y="914400"/>
                  <a:pt x="368710" y="840658"/>
                </a:cubicBezTo>
                <a:cubicBezTo>
                  <a:pt x="387229" y="766583"/>
                  <a:pt x="377048" y="800894"/>
                  <a:pt x="398207" y="737419"/>
                </a:cubicBezTo>
                <a:cubicBezTo>
                  <a:pt x="403123" y="698090"/>
                  <a:pt x="406439" y="658528"/>
                  <a:pt x="412955" y="619432"/>
                </a:cubicBezTo>
                <a:cubicBezTo>
                  <a:pt x="416287" y="599438"/>
                  <a:pt x="425190" y="580552"/>
                  <a:pt x="427704" y="560439"/>
                </a:cubicBezTo>
                <a:cubicBezTo>
                  <a:pt x="435047" y="501698"/>
                  <a:pt x="435110" y="442199"/>
                  <a:pt x="442452" y="383458"/>
                </a:cubicBezTo>
                <a:cubicBezTo>
                  <a:pt x="444966" y="363345"/>
                  <a:pt x="451376" y="343880"/>
                  <a:pt x="457200" y="324465"/>
                </a:cubicBezTo>
                <a:cubicBezTo>
                  <a:pt x="466134" y="294684"/>
                  <a:pt x="486697" y="235974"/>
                  <a:pt x="486697" y="235974"/>
                </a:cubicBezTo>
                <a:cubicBezTo>
                  <a:pt x="498496" y="153382"/>
                  <a:pt x="514228" y="112090"/>
                  <a:pt x="486697" y="29497"/>
                </a:cubicBezTo>
                <a:cubicBezTo>
                  <a:pt x="482300" y="16306"/>
                  <a:pt x="467032" y="9832"/>
                  <a:pt x="4572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810865" y="2536723"/>
            <a:ext cx="3231348" cy="929148"/>
          </a:xfrm>
          <a:custGeom>
            <a:avLst/>
            <a:gdLst>
              <a:gd name="connsiteX0" fmla="*/ 3185651 w 3231348"/>
              <a:gd name="connsiteY0" fmla="*/ 929148 h 929148"/>
              <a:gd name="connsiteX1" fmla="*/ 3229896 w 3231348"/>
              <a:gd name="connsiteY1" fmla="*/ 855406 h 929148"/>
              <a:gd name="connsiteX2" fmla="*/ 3215148 w 3231348"/>
              <a:gd name="connsiteY2" fmla="*/ 737419 h 929148"/>
              <a:gd name="connsiteX3" fmla="*/ 3200400 w 3231348"/>
              <a:gd name="connsiteY3" fmla="*/ 678425 h 929148"/>
              <a:gd name="connsiteX4" fmla="*/ 3156154 w 3231348"/>
              <a:gd name="connsiteY4" fmla="*/ 589935 h 929148"/>
              <a:gd name="connsiteX5" fmla="*/ 3067664 w 3231348"/>
              <a:gd name="connsiteY5" fmla="*/ 545690 h 929148"/>
              <a:gd name="connsiteX6" fmla="*/ 2979174 w 3231348"/>
              <a:gd name="connsiteY6" fmla="*/ 560438 h 929148"/>
              <a:gd name="connsiteX7" fmla="*/ 2890683 w 3231348"/>
              <a:gd name="connsiteY7" fmla="*/ 589935 h 929148"/>
              <a:gd name="connsiteX8" fmla="*/ 2610464 w 3231348"/>
              <a:gd name="connsiteY8" fmla="*/ 575187 h 929148"/>
              <a:gd name="connsiteX9" fmla="*/ 2551470 w 3231348"/>
              <a:gd name="connsiteY9" fmla="*/ 545690 h 929148"/>
              <a:gd name="connsiteX10" fmla="*/ 2492477 w 3231348"/>
              <a:gd name="connsiteY10" fmla="*/ 530942 h 929148"/>
              <a:gd name="connsiteX11" fmla="*/ 2433483 w 3231348"/>
              <a:gd name="connsiteY11" fmla="*/ 501445 h 929148"/>
              <a:gd name="connsiteX12" fmla="*/ 2359741 w 3231348"/>
              <a:gd name="connsiteY12" fmla="*/ 486696 h 929148"/>
              <a:gd name="connsiteX13" fmla="*/ 2271251 w 3231348"/>
              <a:gd name="connsiteY13" fmla="*/ 457200 h 929148"/>
              <a:gd name="connsiteX14" fmla="*/ 2227006 w 3231348"/>
              <a:gd name="connsiteY14" fmla="*/ 442451 h 929148"/>
              <a:gd name="connsiteX15" fmla="*/ 2182761 w 3231348"/>
              <a:gd name="connsiteY15" fmla="*/ 412954 h 929148"/>
              <a:gd name="connsiteX16" fmla="*/ 2094270 w 3231348"/>
              <a:gd name="connsiteY16" fmla="*/ 383458 h 929148"/>
              <a:gd name="connsiteX17" fmla="*/ 1976283 w 3231348"/>
              <a:gd name="connsiteY17" fmla="*/ 324464 h 929148"/>
              <a:gd name="connsiteX18" fmla="*/ 1887793 w 3231348"/>
              <a:gd name="connsiteY18" fmla="*/ 265471 h 929148"/>
              <a:gd name="connsiteX19" fmla="*/ 1843548 w 3231348"/>
              <a:gd name="connsiteY19" fmla="*/ 221225 h 929148"/>
              <a:gd name="connsiteX20" fmla="*/ 1755058 w 3231348"/>
              <a:gd name="connsiteY20" fmla="*/ 191729 h 929148"/>
              <a:gd name="connsiteX21" fmla="*/ 1696064 w 3231348"/>
              <a:gd name="connsiteY21" fmla="*/ 147483 h 929148"/>
              <a:gd name="connsiteX22" fmla="*/ 1651819 w 3231348"/>
              <a:gd name="connsiteY22" fmla="*/ 132735 h 929148"/>
              <a:gd name="connsiteX23" fmla="*/ 1533832 w 3231348"/>
              <a:gd name="connsiteY23" fmla="*/ 88490 h 929148"/>
              <a:gd name="connsiteX24" fmla="*/ 1445341 w 3231348"/>
              <a:gd name="connsiteY24" fmla="*/ 29496 h 929148"/>
              <a:gd name="connsiteX25" fmla="*/ 1401096 w 3231348"/>
              <a:gd name="connsiteY25" fmla="*/ 0 h 929148"/>
              <a:gd name="connsiteX26" fmla="*/ 1253612 w 3231348"/>
              <a:gd name="connsiteY26" fmla="*/ 29496 h 929148"/>
              <a:gd name="connsiteX27" fmla="*/ 1209367 w 3231348"/>
              <a:gd name="connsiteY27" fmla="*/ 58993 h 929148"/>
              <a:gd name="connsiteX28" fmla="*/ 1047135 w 3231348"/>
              <a:gd name="connsiteY28" fmla="*/ 88490 h 929148"/>
              <a:gd name="connsiteX29" fmla="*/ 929148 w 3231348"/>
              <a:gd name="connsiteY29" fmla="*/ 117987 h 929148"/>
              <a:gd name="connsiteX30" fmla="*/ 840658 w 3231348"/>
              <a:gd name="connsiteY30" fmla="*/ 147483 h 929148"/>
              <a:gd name="connsiteX31" fmla="*/ 707922 w 3231348"/>
              <a:gd name="connsiteY31" fmla="*/ 235974 h 929148"/>
              <a:gd name="connsiteX32" fmla="*/ 663677 w 3231348"/>
              <a:gd name="connsiteY32" fmla="*/ 265471 h 929148"/>
              <a:gd name="connsiteX33" fmla="*/ 575187 w 3231348"/>
              <a:gd name="connsiteY33" fmla="*/ 294967 h 929148"/>
              <a:gd name="connsiteX34" fmla="*/ 530941 w 3231348"/>
              <a:gd name="connsiteY34" fmla="*/ 309716 h 929148"/>
              <a:gd name="connsiteX35" fmla="*/ 191729 w 3231348"/>
              <a:gd name="connsiteY35" fmla="*/ 324464 h 929148"/>
              <a:gd name="connsiteX36" fmla="*/ 44245 w 3231348"/>
              <a:gd name="connsiteY36" fmla="*/ 368709 h 929148"/>
              <a:gd name="connsiteX37" fmla="*/ 0 w 3231348"/>
              <a:gd name="connsiteY37" fmla="*/ 383458 h 92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31348" h="929148">
                <a:moveTo>
                  <a:pt x="3185651" y="929148"/>
                </a:moveTo>
                <a:cubicBezTo>
                  <a:pt x="3200399" y="904567"/>
                  <a:pt x="3225537" y="883738"/>
                  <a:pt x="3229896" y="855406"/>
                </a:cubicBezTo>
                <a:cubicBezTo>
                  <a:pt x="3235923" y="816232"/>
                  <a:pt x="3221664" y="776515"/>
                  <a:pt x="3215148" y="737419"/>
                </a:cubicBezTo>
                <a:cubicBezTo>
                  <a:pt x="3211816" y="717425"/>
                  <a:pt x="3205969" y="697915"/>
                  <a:pt x="3200400" y="678425"/>
                </a:cubicBezTo>
                <a:cubicBezTo>
                  <a:pt x="3190804" y="644839"/>
                  <a:pt x="3182008" y="615789"/>
                  <a:pt x="3156154" y="589935"/>
                </a:cubicBezTo>
                <a:cubicBezTo>
                  <a:pt x="3127563" y="561344"/>
                  <a:pt x="3103651" y="557685"/>
                  <a:pt x="3067664" y="545690"/>
                </a:cubicBezTo>
                <a:cubicBezTo>
                  <a:pt x="3038167" y="550606"/>
                  <a:pt x="3008185" y="553185"/>
                  <a:pt x="2979174" y="560438"/>
                </a:cubicBezTo>
                <a:cubicBezTo>
                  <a:pt x="2949010" y="567979"/>
                  <a:pt x="2890683" y="589935"/>
                  <a:pt x="2890683" y="589935"/>
                </a:cubicBezTo>
                <a:cubicBezTo>
                  <a:pt x="2797277" y="585019"/>
                  <a:pt x="2703214" y="587285"/>
                  <a:pt x="2610464" y="575187"/>
                </a:cubicBezTo>
                <a:cubicBezTo>
                  <a:pt x="2588663" y="572343"/>
                  <a:pt x="2572056" y="553410"/>
                  <a:pt x="2551470" y="545690"/>
                </a:cubicBezTo>
                <a:cubicBezTo>
                  <a:pt x="2532491" y="538573"/>
                  <a:pt x="2512141" y="535858"/>
                  <a:pt x="2492477" y="530942"/>
                </a:cubicBezTo>
                <a:cubicBezTo>
                  <a:pt x="2472812" y="521110"/>
                  <a:pt x="2454340" y="508398"/>
                  <a:pt x="2433483" y="501445"/>
                </a:cubicBezTo>
                <a:cubicBezTo>
                  <a:pt x="2409702" y="493518"/>
                  <a:pt x="2383925" y="493292"/>
                  <a:pt x="2359741" y="486696"/>
                </a:cubicBezTo>
                <a:cubicBezTo>
                  <a:pt x="2329744" y="478515"/>
                  <a:pt x="2300748" y="467032"/>
                  <a:pt x="2271251" y="457200"/>
                </a:cubicBezTo>
                <a:cubicBezTo>
                  <a:pt x="2256503" y="452284"/>
                  <a:pt x="2239941" y="451075"/>
                  <a:pt x="2227006" y="442451"/>
                </a:cubicBezTo>
                <a:cubicBezTo>
                  <a:pt x="2212258" y="432619"/>
                  <a:pt x="2198959" y="420153"/>
                  <a:pt x="2182761" y="412954"/>
                </a:cubicBezTo>
                <a:cubicBezTo>
                  <a:pt x="2154348" y="400326"/>
                  <a:pt x="2094270" y="383458"/>
                  <a:pt x="2094270" y="383458"/>
                </a:cubicBezTo>
                <a:cubicBezTo>
                  <a:pt x="1955534" y="290967"/>
                  <a:pt x="2174711" y="432697"/>
                  <a:pt x="1976283" y="324464"/>
                </a:cubicBezTo>
                <a:cubicBezTo>
                  <a:pt x="1945161" y="307488"/>
                  <a:pt x="1912860" y="290539"/>
                  <a:pt x="1887793" y="265471"/>
                </a:cubicBezTo>
                <a:cubicBezTo>
                  <a:pt x="1873045" y="250722"/>
                  <a:pt x="1861781" y="231354"/>
                  <a:pt x="1843548" y="221225"/>
                </a:cubicBezTo>
                <a:cubicBezTo>
                  <a:pt x="1816369" y="206125"/>
                  <a:pt x="1755058" y="191729"/>
                  <a:pt x="1755058" y="191729"/>
                </a:cubicBezTo>
                <a:cubicBezTo>
                  <a:pt x="1735393" y="176980"/>
                  <a:pt x="1717406" y="159679"/>
                  <a:pt x="1696064" y="147483"/>
                </a:cubicBezTo>
                <a:cubicBezTo>
                  <a:pt x="1682566" y="139770"/>
                  <a:pt x="1666108" y="138859"/>
                  <a:pt x="1651819" y="132735"/>
                </a:cubicBezTo>
                <a:cubicBezTo>
                  <a:pt x="1543845" y="86461"/>
                  <a:pt x="1642596" y="115681"/>
                  <a:pt x="1533832" y="88490"/>
                </a:cubicBezTo>
                <a:lnTo>
                  <a:pt x="1445341" y="29496"/>
                </a:lnTo>
                <a:lnTo>
                  <a:pt x="1401096" y="0"/>
                </a:lnTo>
                <a:cubicBezTo>
                  <a:pt x="1363055" y="5434"/>
                  <a:pt x="1294796" y="8904"/>
                  <a:pt x="1253612" y="29496"/>
                </a:cubicBezTo>
                <a:cubicBezTo>
                  <a:pt x="1237758" y="37423"/>
                  <a:pt x="1225659" y="52010"/>
                  <a:pt x="1209367" y="58993"/>
                </a:cubicBezTo>
                <a:cubicBezTo>
                  <a:pt x="1174594" y="73896"/>
                  <a:pt x="1071065" y="85072"/>
                  <a:pt x="1047135" y="88490"/>
                </a:cubicBezTo>
                <a:cubicBezTo>
                  <a:pt x="912885" y="133239"/>
                  <a:pt x="1124917" y="64596"/>
                  <a:pt x="929148" y="117987"/>
                </a:cubicBezTo>
                <a:cubicBezTo>
                  <a:pt x="899151" y="126168"/>
                  <a:pt x="840658" y="147483"/>
                  <a:pt x="840658" y="147483"/>
                </a:cubicBezTo>
                <a:lnTo>
                  <a:pt x="707922" y="235974"/>
                </a:lnTo>
                <a:cubicBezTo>
                  <a:pt x="693174" y="245806"/>
                  <a:pt x="680493" y="259866"/>
                  <a:pt x="663677" y="265471"/>
                </a:cubicBezTo>
                <a:lnTo>
                  <a:pt x="575187" y="294967"/>
                </a:lnTo>
                <a:cubicBezTo>
                  <a:pt x="560438" y="299883"/>
                  <a:pt x="546473" y="309041"/>
                  <a:pt x="530941" y="309716"/>
                </a:cubicBezTo>
                <a:lnTo>
                  <a:pt x="191729" y="324464"/>
                </a:lnTo>
                <a:cubicBezTo>
                  <a:pt x="102574" y="346752"/>
                  <a:pt x="151960" y="332803"/>
                  <a:pt x="44245" y="368709"/>
                </a:cubicBezTo>
                <a:lnTo>
                  <a:pt x="0" y="3834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36" t="8736" r="18194" b="9559"/>
          <a:stretch/>
        </p:blipFill>
        <p:spPr bwMode="auto">
          <a:xfrm>
            <a:off x="76200" y="533400"/>
            <a:ext cx="8991600" cy="5498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121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sp>
        <p:nvSpPr>
          <p:cNvPr id="11" name="Rectangle 10"/>
          <p:cNvSpPr/>
          <p:nvPr/>
        </p:nvSpPr>
        <p:spPr bwMode="auto">
          <a:xfrm>
            <a:off x="2256504" y="609600"/>
            <a:ext cx="6248400" cy="5410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889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 Box 5"/>
          <p:cNvSpPr txBox="1">
            <a:spLocks noChangeArrowheads="1"/>
          </p:cNvSpPr>
          <p:nvPr/>
        </p:nvSpPr>
        <p:spPr bwMode="auto">
          <a:xfrm>
            <a:off x="2743200" y="1600200"/>
            <a:ext cx="2590800" cy="3387725"/>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Be filled with the Spirit; </a:t>
            </a:r>
            <a:r>
              <a:rPr lang="en-US" sz="1800" b="1">
                <a:solidFill>
                  <a:srgbClr val="0000C8"/>
                </a:solidFill>
                <a:latin typeface="Arial Unicode MS" pitchFamily="34" charset="0"/>
                <a:cs typeface="Arial Unicode MS" pitchFamily="34" charset="0"/>
              </a:rPr>
              <a:t>speaking one to another</a:t>
            </a:r>
            <a:r>
              <a:rPr lang="en-US" sz="1800" b="1">
                <a:latin typeface="Arial Unicode MS" pitchFamily="34" charset="0"/>
                <a:cs typeface="Arial Unicode MS" pitchFamily="34" charset="0"/>
              </a:rPr>
              <a:t> in psalms and hymns and spiritual songs, singing and making melody with your heart to the Lord; giving thanks always for all things in the name of our Lord Jesus Christ to God, even the Father</a:t>
            </a:r>
          </a:p>
        </p:txBody>
      </p:sp>
      <p:sp>
        <p:nvSpPr>
          <p:cNvPr id="13" name="Text Box 6"/>
          <p:cNvSpPr txBox="1">
            <a:spLocks noChangeArrowheads="1"/>
          </p:cNvSpPr>
          <p:nvPr/>
        </p:nvSpPr>
        <p:spPr bwMode="auto">
          <a:xfrm>
            <a:off x="5715000" y="1600200"/>
            <a:ext cx="2514600" cy="4211638"/>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Let the word of Christ dwell in you richly; in all wisdom </a:t>
            </a:r>
            <a:r>
              <a:rPr lang="en-US" sz="1800" b="1">
                <a:solidFill>
                  <a:srgbClr val="0000C8"/>
                </a:solidFill>
                <a:latin typeface="Arial Unicode MS" pitchFamily="34" charset="0"/>
                <a:cs typeface="Arial Unicode MS" pitchFamily="34" charset="0"/>
              </a:rPr>
              <a:t>teaching and admonishing one another</a:t>
            </a:r>
            <a:r>
              <a:rPr lang="en-US" sz="1800" b="1">
                <a:latin typeface="Arial Unicode MS" pitchFamily="34" charset="0"/>
                <a:cs typeface="Arial Unicode MS" pitchFamily="34" charset="0"/>
              </a:rPr>
              <a:t> with psalms and hymns and spiritual songs, singing with grace in your hearts unto God and whatsoever ye do, in word or in deed, do all in the name of the Lord Jesus, giving thanks to God the Father through him.</a:t>
            </a:r>
            <a:endParaRPr lang="en-US" sz="1800" b="1">
              <a:solidFill>
                <a:srgbClr val="000080"/>
              </a:solidFill>
              <a:latin typeface="Arial Unicode MS" pitchFamily="34" charset="0"/>
              <a:cs typeface="Arial Unicode MS" pitchFamily="34" charset="0"/>
            </a:endParaRPr>
          </a:p>
        </p:txBody>
      </p:sp>
      <p:sp>
        <p:nvSpPr>
          <p:cNvPr id="14" name="Text Box 7"/>
          <p:cNvSpPr txBox="1">
            <a:spLocks noChangeArrowheads="1"/>
          </p:cNvSpPr>
          <p:nvPr/>
        </p:nvSpPr>
        <p:spPr bwMode="auto">
          <a:xfrm>
            <a:off x="2819400" y="838200"/>
            <a:ext cx="2362200" cy="457200"/>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latin typeface="Papyrus" pitchFamily="66" charset="0"/>
              </a:rPr>
              <a:t>Ephesians</a:t>
            </a:r>
          </a:p>
        </p:txBody>
      </p:sp>
      <p:sp>
        <p:nvSpPr>
          <p:cNvPr id="15" name="Text Box 8"/>
          <p:cNvSpPr txBox="1">
            <a:spLocks noChangeArrowheads="1"/>
          </p:cNvSpPr>
          <p:nvPr/>
        </p:nvSpPr>
        <p:spPr bwMode="auto">
          <a:xfrm>
            <a:off x="5791200" y="838200"/>
            <a:ext cx="2209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latin typeface="Papyrus" pitchFamily="66" charset="0"/>
              </a:rPr>
              <a:t>Colossians</a:t>
            </a:r>
          </a:p>
        </p:txBody>
      </p:sp>
    </p:spTree>
    <p:extLst>
      <p:ext uri="{BB962C8B-B14F-4D97-AF65-F5344CB8AC3E}">
        <p14:creationId xmlns:p14="http://schemas.microsoft.com/office/powerpoint/2010/main" val="20579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sp>
        <p:nvSpPr>
          <p:cNvPr id="11" name="Rectangle 10"/>
          <p:cNvSpPr/>
          <p:nvPr/>
        </p:nvSpPr>
        <p:spPr bwMode="auto">
          <a:xfrm>
            <a:off x="2256504" y="609600"/>
            <a:ext cx="6248400" cy="5410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889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 Box 7"/>
          <p:cNvSpPr txBox="1">
            <a:spLocks noChangeArrowheads="1"/>
          </p:cNvSpPr>
          <p:nvPr/>
        </p:nvSpPr>
        <p:spPr bwMode="auto">
          <a:xfrm>
            <a:off x="2819400" y="838200"/>
            <a:ext cx="2362200" cy="457200"/>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latin typeface="Papyrus" pitchFamily="66" charset="0"/>
              </a:rPr>
              <a:t>Ephesians</a:t>
            </a:r>
          </a:p>
        </p:txBody>
      </p:sp>
      <p:sp>
        <p:nvSpPr>
          <p:cNvPr id="15" name="Text Box 8"/>
          <p:cNvSpPr txBox="1">
            <a:spLocks noChangeArrowheads="1"/>
          </p:cNvSpPr>
          <p:nvPr/>
        </p:nvSpPr>
        <p:spPr bwMode="auto">
          <a:xfrm>
            <a:off x="5791200" y="838200"/>
            <a:ext cx="2209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latin typeface="Papyrus" pitchFamily="66" charset="0"/>
              </a:rPr>
              <a:t>Colossians</a:t>
            </a:r>
          </a:p>
        </p:txBody>
      </p:sp>
      <p:sp>
        <p:nvSpPr>
          <p:cNvPr id="10" name="Text Box 5"/>
          <p:cNvSpPr txBox="1">
            <a:spLocks noChangeArrowheads="1"/>
          </p:cNvSpPr>
          <p:nvPr/>
        </p:nvSpPr>
        <p:spPr bwMode="auto">
          <a:xfrm>
            <a:off x="2743200" y="1600200"/>
            <a:ext cx="2590800" cy="3387725"/>
          </a:xfrm>
          <a:prstGeom prst="rect">
            <a:avLst/>
          </a:prstGeom>
          <a:noFill/>
          <a:ln w="9525">
            <a:noFill/>
            <a:miter lim="800000"/>
            <a:headEnd/>
            <a:tailEnd/>
          </a:ln>
          <a:effectLst/>
        </p:spPr>
        <p:txBody>
          <a:bodyPr>
            <a:spAutoFit/>
          </a:bodyPr>
          <a:lstStyle/>
          <a:p>
            <a:pPr>
              <a:spcBef>
                <a:spcPct val="50000"/>
              </a:spcBef>
            </a:pPr>
            <a:r>
              <a:rPr lang="en-US" sz="1800" b="1" dirty="0">
                <a:latin typeface="Arial Unicode MS" pitchFamily="34" charset="0"/>
                <a:cs typeface="Arial Unicode MS" pitchFamily="34" charset="0"/>
              </a:rPr>
              <a:t>Be filled with the Spirit; speaking one to another </a:t>
            </a:r>
            <a:r>
              <a:rPr lang="en-US" sz="1800" b="1" dirty="0">
                <a:solidFill>
                  <a:srgbClr val="0000C8"/>
                </a:solidFill>
                <a:latin typeface="Arial Unicode MS" pitchFamily="34" charset="0"/>
                <a:cs typeface="Arial Unicode MS" pitchFamily="34" charset="0"/>
              </a:rPr>
              <a:t>in psalms and hymns and spiritual songs</a:t>
            </a:r>
            <a:r>
              <a:rPr lang="en-US" sz="1800" b="1" dirty="0">
                <a:latin typeface="Arial Unicode MS" pitchFamily="34" charset="0"/>
                <a:cs typeface="Arial Unicode MS" pitchFamily="34" charset="0"/>
              </a:rPr>
              <a:t>, singing and making melody with your heart to the Lord; giving thanks always for all things in the name of our Lord Jesus Christ to God, even the Father</a:t>
            </a:r>
          </a:p>
        </p:txBody>
      </p:sp>
      <p:sp>
        <p:nvSpPr>
          <p:cNvPr id="16" name="Text Box 6"/>
          <p:cNvSpPr txBox="1">
            <a:spLocks noChangeArrowheads="1"/>
          </p:cNvSpPr>
          <p:nvPr/>
        </p:nvSpPr>
        <p:spPr bwMode="auto">
          <a:xfrm>
            <a:off x="5715000" y="1600200"/>
            <a:ext cx="2514600" cy="4211638"/>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Let the word of Christ dwell in you richly; in all wisdom teaching and admonishing one another </a:t>
            </a:r>
            <a:r>
              <a:rPr lang="en-US" sz="1800" b="1">
                <a:solidFill>
                  <a:srgbClr val="0000C8"/>
                </a:solidFill>
                <a:latin typeface="Arial Unicode MS" pitchFamily="34" charset="0"/>
                <a:cs typeface="Arial Unicode MS" pitchFamily="34" charset="0"/>
              </a:rPr>
              <a:t>with psalms and hymns and spiritual songs</a:t>
            </a:r>
            <a:r>
              <a:rPr lang="en-US" sz="1800" b="1">
                <a:latin typeface="Arial Unicode MS" pitchFamily="34" charset="0"/>
                <a:cs typeface="Arial Unicode MS" pitchFamily="34" charset="0"/>
              </a:rPr>
              <a:t>, singing with grace in your hearts unto God and whatsoever ye do, in word or in deed, do all in the name of the Lord Jesus, giving thanks to God the Father through him.</a:t>
            </a:r>
            <a:endParaRPr lang="en-US" sz="1800" b="1">
              <a:solidFill>
                <a:srgbClr val="000080"/>
              </a:solidFill>
              <a:latin typeface="Arial Unicode MS" pitchFamily="34" charset="0"/>
              <a:cs typeface="Arial Unicode MS" pitchFamily="34" charset="0"/>
            </a:endParaRPr>
          </a:p>
        </p:txBody>
      </p:sp>
    </p:spTree>
    <p:extLst>
      <p:ext uri="{BB962C8B-B14F-4D97-AF65-F5344CB8AC3E}">
        <p14:creationId xmlns:p14="http://schemas.microsoft.com/office/powerpoint/2010/main" val="1819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sp>
        <p:nvSpPr>
          <p:cNvPr id="11" name="Rectangle 10"/>
          <p:cNvSpPr/>
          <p:nvPr/>
        </p:nvSpPr>
        <p:spPr bwMode="auto">
          <a:xfrm>
            <a:off x="2256504" y="609600"/>
            <a:ext cx="6248400" cy="5410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889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 Box 7"/>
          <p:cNvSpPr txBox="1">
            <a:spLocks noChangeArrowheads="1"/>
          </p:cNvSpPr>
          <p:nvPr/>
        </p:nvSpPr>
        <p:spPr bwMode="auto">
          <a:xfrm>
            <a:off x="2819400" y="838200"/>
            <a:ext cx="2362200" cy="457200"/>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latin typeface="Papyrus" pitchFamily="66" charset="0"/>
              </a:rPr>
              <a:t>Ephesians</a:t>
            </a:r>
          </a:p>
        </p:txBody>
      </p:sp>
      <p:sp>
        <p:nvSpPr>
          <p:cNvPr id="15" name="Text Box 8"/>
          <p:cNvSpPr txBox="1">
            <a:spLocks noChangeArrowheads="1"/>
          </p:cNvSpPr>
          <p:nvPr/>
        </p:nvSpPr>
        <p:spPr bwMode="auto">
          <a:xfrm>
            <a:off x="5791200" y="838200"/>
            <a:ext cx="2209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latin typeface="Papyrus" pitchFamily="66" charset="0"/>
              </a:rPr>
              <a:t>Colossians</a:t>
            </a:r>
          </a:p>
        </p:txBody>
      </p:sp>
      <p:sp>
        <p:nvSpPr>
          <p:cNvPr id="12" name="Text Box 5"/>
          <p:cNvSpPr txBox="1">
            <a:spLocks noChangeArrowheads="1"/>
          </p:cNvSpPr>
          <p:nvPr/>
        </p:nvSpPr>
        <p:spPr bwMode="auto">
          <a:xfrm>
            <a:off x="2743200" y="1600200"/>
            <a:ext cx="2590800" cy="3387725"/>
          </a:xfrm>
          <a:prstGeom prst="rect">
            <a:avLst/>
          </a:prstGeom>
          <a:noFill/>
          <a:ln w="9525">
            <a:noFill/>
            <a:miter lim="800000"/>
            <a:headEnd/>
            <a:tailEnd/>
          </a:ln>
          <a:effectLst/>
        </p:spPr>
        <p:txBody>
          <a:bodyPr>
            <a:spAutoFit/>
          </a:bodyPr>
          <a:lstStyle/>
          <a:p>
            <a:pPr>
              <a:spcBef>
                <a:spcPct val="50000"/>
              </a:spcBef>
            </a:pPr>
            <a:r>
              <a:rPr lang="en-US" sz="1800" b="1" dirty="0">
                <a:latin typeface="Arial Unicode MS" pitchFamily="34" charset="0"/>
                <a:cs typeface="Arial Unicode MS" pitchFamily="34" charset="0"/>
              </a:rPr>
              <a:t>Be filled with the Spirit; speaking one to another in psalms and hymns and spiritual songs, </a:t>
            </a:r>
            <a:r>
              <a:rPr lang="en-US" sz="1800" b="1" dirty="0">
                <a:solidFill>
                  <a:srgbClr val="0000C8"/>
                </a:solidFill>
                <a:latin typeface="Arial Unicode MS" pitchFamily="34" charset="0"/>
                <a:cs typeface="Arial Unicode MS" pitchFamily="34" charset="0"/>
              </a:rPr>
              <a:t>singing and</a:t>
            </a:r>
            <a:r>
              <a:rPr lang="en-US" sz="1800" b="1" dirty="0">
                <a:latin typeface="Arial Unicode MS" pitchFamily="34" charset="0"/>
                <a:cs typeface="Arial Unicode MS" pitchFamily="34" charset="0"/>
              </a:rPr>
              <a:t> </a:t>
            </a:r>
            <a:r>
              <a:rPr lang="en-US" sz="1800" b="1" dirty="0">
                <a:solidFill>
                  <a:srgbClr val="0000C8"/>
                </a:solidFill>
                <a:latin typeface="Arial Unicode MS" pitchFamily="34" charset="0"/>
                <a:cs typeface="Arial Unicode MS" pitchFamily="34" charset="0"/>
              </a:rPr>
              <a:t>making melody with your heart to the Lord</a:t>
            </a:r>
            <a:r>
              <a:rPr lang="en-US" sz="1800" b="1" dirty="0">
                <a:latin typeface="Arial Unicode MS" pitchFamily="34" charset="0"/>
                <a:cs typeface="Arial Unicode MS" pitchFamily="34" charset="0"/>
              </a:rPr>
              <a:t>; giving thanks always for all things in the name of our Lord Jesus Christ to God, even the Father</a:t>
            </a:r>
          </a:p>
        </p:txBody>
      </p:sp>
      <p:sp>
        <p:nvSpPr>
          <p:cNvPr id="13" name="Text Box 6"/>
          <p:cNvSpPr txBox="1">
            <a:spLocks noChangeArrowheads="1"/>
          </p:cNvSpPr>
          <p:nvPr/>
        </p:nvSpPr>
        <p:spPr bwMode="auto">
          <a:xfrm>
            <a:off x="5715000" y="1600200"/>
            <a:ext cx="2514600" cy="4211638"/>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Let the word of Christ dwell in you richly; in all wisdom teaching and admonishing one another with psalms and hymns and spiritual songs, </a:t>
            </a:r>
            <a:r>
              <a:rPr lang="en-US" sz="1800" b="1">
                <a:solidFill>
                  <a:srgbClr val="0000C8"/>
                </a:solidFill>
                <a:latin typeface="Arial Unicode MS" pitchFamily="34" charset="0"/>
                <a:cs typeface="Arial Unicode MS" pitchFamily="34" charset="0"/>
              </a:rPr>
              <a:t>singing with grace in your hearts unto God</a:t>
            </a:r>
            <a:r>
              <a:rPr lang="en-US" sz="1800" b="1">
                <a:latin typeface="Arial Unicode MS" pitchFamily="34" charset="0"/>
                <a:cs typeface="Arial Unicode MS" pitchFamily="34" charset="0"/>
              </a:rPr>
              <a:t> and whatsoever ye do, in word or in deed, do all in the name of the Lord Jesus, giving thanks to God the Father through him.</a:t>
            </a:r>
            <a:endParaRPr lang="en-US" sz="1800" b="1">
              <a:solidFill>
                <a:srgbClr val="000080"/>
              </a:solidFill>
              <a:latin typeface="Arial Unicode MS" pitchFamily="34" charset="0"/>
              <a:cs typeface="Arial Unicode MS" pitchFamily="34" charset="0"/>
            </a:endParaRPr>
          </a:p>
        </p:txBody>
      </p:sp>
    </p:spTree>
    <p:extLst>
      <p:ext uri="{BB962C8B-B14F-4D97-AF65-F5344CB8AC3E}">
        <p14:creationId xmlns:p14="http://schemas.microsoft.com/office/powerpoint/2010/main" val="346488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sp>
        <p:nvSpPr>
          <p:cNvPr id="11" name="Rectangle 10"/>
          <p:cNvSpPr/>
          <p:nvPr/>
        </p:nvSpPr>
        <p:spPr bwMode="auto">
          <a:xfrm>
            <a:off x="2256504" y="609600"/>
            <a:ext cx="6248400" cy="5410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889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 Box 7"/>
          <p:cNvSpPr txBox="1">
            <a:spLocks noChangeArrowheads="1"/>
          </p:cNvSpPr>
          <p:nvPr/>
        </p:nvSpPr>
        <p:spPr bwMode="auto">
          <a:xfrm>
            <a:off x="2819400" y="838200"/>
            <a:ext cx="2362200" cy="457200"/>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latin typeface="Papyrus" pitchFamily="66" charset="0"/>
              </a:rPr>
              <a:t>Ephesians</a:t>
            </a:r>
          </a:p>
        </p:txBody>
      </p:sp>
      <p:sp>
        <p:nvSpPr>
          <p:cNvPr id="15" name="Text Box 8"/>
          <p:cNvSpPr txBox="1">
            <a:spLocks noChangeArrowheads="1"/>
          </p:cNvSpPr>
          <p:nvPr/>
        </p:nvSpPr>
        <p:spPr bwMode="auto">
          <a:xfrm>
            <a:off x="5791200" y="838200"/>
            <a:ext cx="2209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latin typeface="Papyrus" pitchFamily="66" charset="0"/>
              </a:rPr>
              <a:t>Colossians</a:t>
            </a:r>
          </a:p>
        </p:txBody>
      </p:sp>
      <p:sp>
        <p:nvSpPr>
          <p:cNvPr id="10" name="Text Box 5"/>
          <p:cNvSpPr txBox="1">
            <a:spLocks noChangeArrowheads="1"/>
          </p:cNvSpPr>
          <p:nvPr/>
        </p:nvSpPr>
        <p:spPr bwMode="auto">
          <a:xfrm>
            <a:off x="2743200" y="1600200"/>
            <a:ext cx="2590800" cy="3387725"/>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Be filled with the Spirit; speaking one to another in psalms and hymns and spiritual songs, singing and making melody with your heart to the Lord; </a:t>
            </a:r>
            <a:r>
              <a:rPr lang="en-US" sz="1800" b="1">
                <a:solidFill>
                  <a:srgbClr val="0000C8"/>
                </a:solidFill>
                <a:latin typeface="Arial Unicode MS" pitchFamily="34" charset="0"/>
                <a:cs typeface="Arial Unicode MS" pitchFamily="34" charset="0"/>
              </a:rPr>
              <a:t>giving thanks</a:t>
            </a:r>
            <a:r>
              <a:rPr lang="en-US" sz="1800" b="1">
                <a:latin typeface="Arial Unicode MS" pitchFamily="34" charset="0"/>
                <a:cs typeface="Arial Unicode MS" pitchFamily="34" charset="0"/>
              </a:rPr>
              <a:t> always for all things in the name of our Lord Jesus Christ </a:t>
            </a:r>
            <a:r>
              <a:rPr lang="en-US" sz="1800" b="1">
                <a:solidFill>
                  <a:srgbClr val="0000C8"/>
                </a:solidFill>
                <a:latin typeface="Arial Unicode MS" pitchFamily="34" charset="0"/>
                <a:cs typeface="Arial Unicode MS" pitchFamily="34" charset="0"/>
              </a:rPr>
              <a:t>to God, even the Father</a:t>
            </a:r>
            <a:endParaRPr lang="en-US" sz="1800" b="1">
              <a:latin typeface="Arial Unicode MS" pitchFamily="34" charset="0"/>
              <a:cs typeface="Arial Unicode MS" pitchFamily="34" charset="0"/>
            </a:endParaRPr>
          </a:p>
        </p:txBody>
      </p:sp>
      <p:sp>
        <p:nvSpPr>
          <p:cNvPr id="16" name="Text Box 6"/>
          <p:cNvSpPr txBox="1">
            <a:spLocks noChangeArrowheads="1"/>
          </p:cNvSpPr>
          <p:nvPr/>
        </p:nvSpPr>
        <p:spPr bwMode="auto">
          <a:xfrm>
            <a:off x="5715000" y="1600200"/>
            <a:ext cx="2514600" cy="4211638"/>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Let the word of Christ dwell in you richly; in all wisdom teaching and admonishing one another with psalms and hymns and spiritual songs, singing with grace in your hearts unto God and whatsoever ye do, in word or in deed, do all in the name of the Lord Jesus, </a:t>
            </a:r>
            <a:r>
              <a:rPr lang="en-US" sz="1800" b="1">
                <a:solidFill>
                  <a:srgbClr val="0000C8"/>
                </a:solidFill>
                <a:latin typeface="Arial Unicode MS" pitchFamily="34" charset="0"/>
                <a:cs typeface="Arial Unicode MS" pitchFamily="34" charset="0"/>
              </a:rPr>
              <a:t>giving thanks to God the Father</a:t>
            </a:r>
            <a:r>
              <a:rPr lang="en-US" sz="1800" b="1">
                <a:latin typeface="Arial Unicode MS" pitchFamily="34" charset="0"/>
                <a:cs typeface="Arial Unicode MS" pitchFamily="34" charset="0"/>
              </a:rPr>
              <a:t> through him.</a:t>
            </a:r>
            <a:endParaRPr lang="en-US" sz="1800" b="1">
              <a:solidFill>
                <a:srgbClr val="000080"/>
              </a:solidFill>
              <a:latin typeface="Arial Unicode MS" pitchFamily="34" charset="0"/>
              <a:cs typeface="Arial Unicode MS" pitchFamily="34" charset="0"/>
            </a:endParaRPr>
          </a:p>
        </p:txBody>
      </p:sp>
    </p:spTree>
    <p:extLst>
      <p:ext uri="{BB962C8B-B14F-4D97-AF65-F5344CB8AC3E}">
        <p14:creationId xmlns:p14="http://schemas.microsoft.com/office/powerpoint/2010/main" val="390846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sp>
        <p:nvSpPr>
          <p:cNvPr id="11" name="Rectangle 10"/>
          <p:cNvSpPr/>
          <p:nvPr/>
        </p:nvSpPr>
        <p:spPr bwMode="auto">
          <a:xfrm>
            <a:off x="2256504" y="609600"/>
            <a:ext cx="6248400" cy="5410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889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 Box 7"/>
          <p:cNvSpPr txBox="1">
            <a:spLocks noChangeArrowheads="1"/>
          </p:cNvSpPr>
          <p:nvPr/>
        </p:nvSpPr>
        <p:spPr bwMode="auto">
          <a:xfrm>
            <a:off x="2819400" y="838200"/>
            <a:ext cx="2362200" cy="457200"/>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latin typeface="Papyrus" pitchFamily="66" charset="0"/>
              </a:rPr>
              <a:t>Ephesians</a:t>
            </a:r>
          </a:p>
        </p:txBody>
      </p:sp>
      <p:sp>
        <p:nvSpPr>
          <p:cNvPr id="15" name="Text Box 8"/>
          <p:cNvSpPr txBox="1">
            <a:spLocks noChangeArrowheads="1"/>
          </p:cNvSpPr>
          <p:nvPr/>
        </p:nvSpPr>
        <p:spPr bwMode="auto">
          <a:xfrm>
            <a:off x="5791200" y="838200"/>
            <a:ext cx="2209800" cy="457200"/>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latin typeface="Papyrus" pitchFamily="66" charset="0"/>
              </a:rPr>
              <a:t>Colossians</a:t>
            </a:r>
          </a:p>
        </p:txBody>
      </p:sp>
      <p:sp>
        <p:nvSpPr>
          <p:cNvPr id="12" name="Text Box 5"/>
          <p:cNvSpPr txBox="1">
            <a:spLocks noChangeArrowheads="1"/>
          </p:cNvSpPr>
          <p:nvPr/>
        </p:nvSpPr>
        <p:spPr bwMode="auto">
          <a:xfrm>
            <a:off x="2743200" y="1600200"/>
            <a:ext cx="2590800" cy="3387725"/>
          </a:xfrm>
          <a:prstGeom prst="rect">
            <a:avLst/>
          </a:prstGeom>
          <a:noFill/>
          <a:ln w="9525">
            <a:noFill/>
            <a:miter lim="800000"/>
            <a:headEnd/>
            <a:tailEnd/>
          </a:ln>
          <a:effectLst/>
        </p:spPr>
        <p:txBody>
          <a:bodyPr>
            <a:spAutoFit/>
          </a:bodyPr>
          <a:lstStyle/>
          <a:p>
            <a:pPr>
              <a:spcBef>
                <a:spcPct val="50000"/>
              </a:spcBef>
            </a:pPr>
            <a:r>
              <a:rPr lang="en-US" sz="1800" b="1" dirty="0">
                <a:latin typeface="Arial Unicode MS" pitchFamily="34" charset="0"/>
                <a:cs typeface="Arial Unicode MS" pitchFamily="34" charset="0"/>
              </a:rPr>
              <a:t>Be filled with the Spirit; speaking one to another in psalms and hymns and spiritual songs, singing and making melody with your heart to the Lord; giving thanks always for all things </a:t>
            </a:r>
            <a:r>
              <a:rPr lang="en-US" sz="1800" b="1" dirty="0">
                <a:solidFill>
                  <a:srgbClr val="0000C8"/>
                </a:solidFill>
                <a:latin typeface="Arial Unicode MS" pitchFamily="34" charset="0"/>
                <a:cs typeface="Arial Unicode MS" pitchFamily="34" charset="0"/>
              </a:rPr>
              <a:t>in the name of our Lord Jesus Christ</a:t>
            </a:r>
            <a:r>
              <a:rPr lang="en-US" sz="1800" b="1" dirty="0">
                <a:latin typeface="Arial Unicode MS" pitchFamily="34" charset="0"/>
                <a:cs typeface="Arial Unicode MS" pitchFamily="34" charset="0"/>
              </a:rPr>
              <a:t> to God, even the Father</a:t>
            </a:r>
          </a:p>
        </p:txBody>
      </p:sp>
      <p:sp>
        <p:nvSpPr>
          <p:cNvPr id="13" name="Text Box 6"/>
          <p:cNvSpPr txBox="1">
            <a:spLocks noChangeArrowheads="1"/>
          </p:cNvSpPr>
          <p:nvPr/>
        </p:nvSpPr>
        <p:spPr bwMode="auto">
          <a:xfrm>
            <a:off x="5715000" y="1600200"/>
            <a:ext cx="2514600" cy="4211638"/>
          </a:xfrm>
          <a:prstGeom prst="rect">
            <a:avLst/>
          </a:prstGeom>
          <a:noFill/>
          <a:ln w="9525">
            <a:noFill/>
            <a:miter lim="800000"/>
            <a:headEnd/>
            <a:tailEnd/>
          </a:ln>
          <a:effectLst/>
        </p:spPr>
        <p:txBody>
          <a:bodyPr>
            <a:spAutoFit/>
          </a:bodyPr>
          <a:lstStyle/>
          <a:p>
            <a:pPr>
              <a:spcBef>
                <a:spcPct val="50000"/>
              </a:spcBef>
            </a:pPr>
            <a:r>
              <a:rPr lang="en-US" sz="1800" b="1">
                <a:latin typeface="Arial Unicode MS" pitchFamily="34" charset="0"/>
                <a:cs typeface="Arial Unicode MS" pitchFamily="34" charset="0"/>
              </a:rPr>
              <a:t>Let the word of Christ dwell in you richly; in all wisdom teaching and admonishing one another with psalms and hymns and spiritual songs, singing with grace in your hearts unto God and whatsoever ye do, in word or in deed, do all </a:t>
            </a:r>
            <a:r>
              <a:rPr lang="en-US" sz="1800" b="1">
                <a:solidFill>
                  <a:srgbClr val="0000C8"/>
                </a:solidFill>
                <a:latin typeface="Arial Unicode MS" pitchFamily="34" charset="0"/>
                <a:cs typeface="Arial Unicode MS" pitchFamily="34" charset="0"/>
              </a:rPr>
              <a:t>in the name of the Lord Jesus</a:t>
            </a:r>
            <a:r>
              <a:rPr lang="en-US" sz="1800" b="1">
                <a:latin typeface="Arial Unicode MS" pitchFamily="34" charset="0"/>
                <a:cs typeface="Arial Unicode MS" pitchFamily="34" charset="0"/>
              </a:rPr>
              <a:t>, giving thanks to God the Father through him.</a:t>
            </a:r>
            <a:endParaRPr lang="en-US" sz="1800" b="1">
              <a:solidFill>
                <a:srgbClr val="000080"/>
              </a:solidFill>
              <a:latin typeface="Arial Unicode MS" pitchFamily="34" charset="0"/>
              <a:cs typeface="Arial Unicode MS" pitchFamily="34" charset="0"/>
            </a:endParaRPr>
          </a:p>
        </p:txBody>
      </p:sp>
    </p:spTree>
    <p:extLst>
      <p:ext uri="{BB962C8B-B14F-4D97-AF65-F5344CB8AC3E}">
        <p14:creationId xmlns:p14="http://schemas.microsoft.com/office/powerpoint/2010/main" val="1060499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384995"/>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p:txBody>
      </p:sp>
      <p:graphicFrame>
        <p:nvGraphicFramePr>
          <p:cNvPr id="3" name="Table 2"/>
          <p:cNvGraphicFramePr>
            <a:graphicFrameLocks noGrp="1"/>
          </p:cNvGraphicFramePr>
          <p:nvPr>
            <p:extLst>
              <p:ext uri="{D42A27DB-BD31-4B8C-83A1-F6EECF244321}">
                <p14:modId xmlns:p14="http://schemas.microsoft.com/office/powerpoint/2010/main" val="372645582"/>
              </p:ext>
            </p:extLst>
          </p:nvPr>
        </p:nvGraphicFramePr>
        <p:xfrm>
          <a:off x="2286000" y="1295414"/>
          <a:ext cx="5867400" cy="33442275"/>
        </p:xfrm>
        <a:graphic>
          <a:graphicData uri="http://schemas.openxmlformats.org/drawingml/2006/table">
            <a:tbl>
              <a:tblPr firstRow="1" firstCol="1" bandRow="1">
                <a:tableStyleId>{5C22544A-7EE6-4342-B048-85BDC9FD1C3A}</a:tableStyleId>
              </a:tblPr>
              <a:tblGrid>
                <a:gridCol w="538288">
                  <a:extLst>
                    <a:ext uri="{9D8B030D-6E8A-4147-A177-3AD203B41FA5}">
                      <a16:colId xmlns:a16="http://schemas.microsoft.com/office/drawing/2014/main" val="20000"/>
                    </a:ext>
                  </a:extLst>
                </a:gridCol>
                <a:gridCol w="2375498">
                  <a:extLst>
                    <a:ext uri="{9D8B030D-6E8A-4147-A177-3AD203B41FA5}">
                      <a16:colId xmlns:a16="http://schemas.microsoft.com/office/drawing/2014/main" val="20001"/>
                    </a:ext>
                  </a:extLst>
                </a:gridCol>
                <a:gridCol w="493815">
                  <a:extLst>
                    <a:ext uri="{9D8B030D-6E8A-4147-A177-3AD203B41FA5}">
                      <a16:colId xmlns:a16="http://schemas.microsoft.com/office/drawing/2014/main" val="20002"/>
                    </a:ext>
                  </a:extLst>
                </a:gridCol>
                <a:gridCol w="2459799">
                  <a:extLst>
                    <a:ext uri="{9D8B030D-6E8A-4147-A177-3AD203B41FA5}">
                      <a16:colId xmlns:a16="http://schemas.microsoft.com/office/drawing/2014/main" val="20003"/>
                    </a:ext>
                  </a:extLst>
                </a:gridCol>
              </a:tblGrid>
              <a:tr h="115536">
                <a:tc>
                  <a:txBody>
                    <a:bodyPr/>
                    <a:lstStyle/>
                    <a:p>
                      <a:pPr>
                        <a:lnSpc>
                          <a:spcPct val="115000"/>
                        </a:lnSpc>
                      </a:pPr>
                      <a:endParaRPr lang="en-US" sz="1200" dirty="0">
                        <a:effectLst/>
                        <a:latin typeface="Calibri"/>
                      </a:endParaRPr>
                    </a:p>
                  </a:txBody>
                  <a:tcPr marL="8323" marR="8323" marT="0" marB="0" anchor="b"/>
                </a:tc>
                <a:tc>
                  <a:txBody>
                    <a:bodyPr/>
                    <a:lstStyle/>
                    <a:p>
                      <a:pPr marL="0" marR="0">
                        <a:lnSpc>
                          <a:spcPct val="115000"/>
                        </a:lnSpc>
                        <a:spcBef>
                          <a:spcPts val="0"/>
                        </a:spcBef>
                        <a:spcAft>
                          <a:spcPts val="0"/>
                        </a:spcAft>
                      </a:pPr>
                      <a:r>
                        <a:rPr lang="en-US" sz="1200" dirty="0">
                          <a:effectLst/>
                        </a:rPr>
                        <a:t>Ephesians</a:t>
                      </a:r>
                      <a:endParaRPr lang="en-US" sz="1200" dirty="0">
                        <a:effectLst/>
                        <a:latin typeface="Calibri"/>
                        <a:ea typeface="Calibri"/>
                        <a:cs typeface="Times New Roman"/>
                      </a:endParaRPr>
                    </a:p>
                  </a:txBody>
                  <a:tcPr marL="8323" marR="8323" marT="0" marB="0" anchor="b"/>
                </a:tc>
                <a:tc>
                  <a:txBody>
                    <a:bodyPr/>
                    <a:lstStyle/>
                    <a:p>
                      <a:pPr>
                        <a:lnSpc>
                          <a:spcPct val="115000"/>
                        </a:lnSpc>
                      </a:pPr>
                      <a:endParaRPr lang="en-US" sz="1200" dirty="0">
                        <a:effectLst/>
                        <a:latin typeface="Calibri"/>
                      </a:endParaRPr>
                    </a:p>
                  </a:txBody>
                  <a:tcPr marL="8323" marR="8323" marT="0" marB="0" anchor="b"/>
                </a:tc>
                <a:tc>
                  <a:txBody>
                    <a:bodyPr/>
                    <a:lstStyle/>
                    <a:p>
                      <a:pPr marL="0" marR="0">
                        <a:lnSpc>
                          <a:spcPct val="115000"/>
                        </a:lnSpc>
                        <a:spcBef>
                          <a:spcPts val="0"/>
                        </a:spcBef>
                        <a:spcAft>
                          <a:spcPts val="0"/>
                        </a:spcAft>
                      </a:pPr>
                      <a:r>
                        <a:rPr lang="en-US" sz="1200" dirty="0">
                          <a:effectLst/>
                        </a:rPr>
                        <a:t>Colossians</a:t>
                      </a:r>
                      <a:endParaRPr lang="en-US" sz="1200" dirty="0">
                        <a:effectLst/>
                        <a:latin typeface="Calibri"/>
                        <a:ea typeface="Calibri"/>
                        <a:cs typeface="Times New Roman"/>
                      </a:endParaRPr>
                    </a:p>
                  </a:txBody>
                  <a:tcPr marL="8323" marR="8323" marT="0" marB="0" anchor="b"/>
                </a:tc>
                <a:extLst>
                  <a:ext uri="{0D108BD9-81ED-4DB2-BD59-A6C34878D82A}">
                    <a16:rowId xmlns:a16="http://schemas.microsoft.com/office/drawing/2014/main" val="10000"/>
                  </a:ext>
                </a:extLst>
              </a:tr>
              <a:tr h="504783">
                <a:tc>
                  <a:txBody>
                    <a:bodyPr/>
                    <a:lstStyle/>
                    <a:p>
                      <a:pPr marL="0" marR="0">
                        <a:lnSpc>
                          <a:spcPct val="115000"/>
                        </a:lnSpc>
                        <a:spcBef>
                          <a:spcPts val="0"/>
                        </a:spcBef>
                        <a:spcAft>
                          <a:spcPts val="0"/>
                        </a:spcAft>
                      </a:pPr>
                      <a:r>
                        <a:rPr lang="en-US" sz="1200" b="0" dirty="0">
                          <a:solidFill>
                            <a:schemeClr val="tx1"/>
                          </a:solidFill>
                          <a:effectLst/>
                        </a:rPr>
                        <a:t>1.1f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Πα</a:t>
                      </a:r>
                      <a:r>
                        <a:rPr lang="en-US" sz="1200" dirty="0" err="1">
                          <a:effectLst/>
                        </a:rPr>
                        <a:t>ῦλος</a:t>
                      </a:r>
                      <a:r>
                        <a:rPr lang="en-US" sz="1200" dirty="0">
                          <a:effectLst/>
                        </a:rPr>
                        <a:t> ἀπ</a:t>
                      </a:r>
                      <a:r>
                        <a:rPr lang="en-US" sz="1200" dirty="0" err="1">
                          <a:effectLst/>
                        </a:rPr>
                        <a:t>όστολος</a:t>
                      </a:r>
                      <a:r>
                        <a:rPr lang="en-US" sz="1200" dirty="0">
                          <a:effectLst/>
                        </a:rPr>
                        <a:t> </a:t>
                      </a:r>
                      <a:r>
                        <a:rPr lang="en-US" sz="1200" dirty="0" err="1">
                          <a:effectLst/>
                        </a:rPr>
                        <a:t>Χριστοῦ</a:t>
                      </a:r>
                      <a:r>
                        <a:rPr lang="en-US" sz="1200" dirty="0">
                          <a:effectLst/>
                        </a:rPr>
                        <a:t> </a:t>
                      </a:r>
                      <a:r>
                        <a:rPr lang="en-US" sz="1200" dirty="0" err="1">
                          <a:effectLst/>
                        </a:rPr>
                        <a:t>Ἰησοῦ</a:t>
                      </a:r>
                      <a:r>
                        <a:rPr lang="en-US" sz="1200" dirty="0">
                          <a:effectLst/>
                        </a:rPr>
                        <a:t> διὰ </a:t>
                      </a:r>
                      <a:r>
                        <a:rPr lang="en-US" sz="1200" dirty="0" err="1">
                          <a:effectLst/>
                        </a:rPr>
                        <a:t>θελήμ</a:t>
                      </a:r>
                      <a:r>
                        <a:rPr lang="en-US" sz="1200" dirty="0">
                          <a:effectLst/>
                        </a:rPr>
                        <a:t>ατος θεοῦ τοῖς ἁγίοις τοῖς οὖσιν [ἐν Ἐφέσῳ] καὶ πιστοῖς ἐν Χριστῷ Ἰησοῦ· χάρις ὑμῖν καὶ εἰρήνη ἀπὸ θεοῦ πατρὸς ἡμῶν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1.1f</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Πα</a:t>
                      </a:r>
                      <a:r>
                        <a:rPr lang="en-US" sz="1200" dirty="0" err="1">
                          <a:effectLst/>
                        </a:rPr>
                        <a:t>ῦλος</a:t>
                      </a:r>
                      <a:r>
                        <a:rPr lang="en-US" sz="1200" dirty="0">
                          <a:effectLst/>
                        </a:rPr>
                        <a:t> ἀπ</a:t>
                      </a:r>
                      <a:r>
                        <a:rPr lang="en-US" sz="1200" dirty="0" err="1">
                          <a:effectLst/>
                        </a:rPr>
                        <a:t>όστολος</a:t>
                      </a:r>
                      <a:r>
                        <a:rPr lang="en-US" sz="1200" dirty="0">
                          <a:effectLst/>
                        </a:rPr>
                        <a:t> </a:t>
                      </a:r>
                      <a:r>
                        <a:rPr lang="en-US" sz="1200" dirty="0" err="1">
                          <a:effectLst/>
                        </a:rPr>
                        <a:t>Χριστοῦ</a:t>
                      </a:r>
                      <a:r>
                        <a:rPr lang="en-US" sz="1200" dirty="0">
                          <a:effectLst/>
                        </a:rPr>
                        <a:t> </a:t>
                      </a:r>
                      <a:r>
                        <a:rPr lang="en-US" sz="1200" dirty="0" err="1">
                          <a:effectLst/>
                        </a:rPr>
                        <a:t>Ἰησοῦ</a:t>
                      </a:r>
                      <a:r>
                        <a:rPr lang="en-US" sz="1200" dirty="0">
                          <a:effectLst/>
                        </a:rPr>
                        <a:t> διὰ </a:t>
                      </a:r>
                      <a:r>
                        <a:rPr lang="en-US" sz="1200" dirty="0" err="1">
                          <a:effectLst/>
                        </a:rPr>
                        <a:t>θελήμ</a:t>
                      </a:r>
                      <a:r>
                        <a:rPr lang="en-US" sz="1200" dirty="0">
                          <a:effectLst/>
                        </a:rPr>
                        <a:t>ατος θεοῦ... </a:t>
                      </a:r>
                      <a:r>
                        <a:rPr lang="en-US" sz="1200" dirty="0" err="1">
                          <a:effectLst/>
                        </a:rPr>
                        <a:t>τοῖς</a:t>
                      </a:r>
                      <a:r>
                        <a:rPr lang="en-US" sz="1200" dirty="0">
                          <a:effectLst/>
                        </a:rPr>
                        <a:t> ἐν </a:t>
                      </a:r>
                      <a:r>
                        <a:rPr lang="en-US" sz="1200" dirty="0" err="1">
                          <a:effectLst/>
                        </a:rPr>
                        <a:t>Κολοσσ</a:t>
                      </a:r>
                      <a:r>
                        <a:rPr lang="en-US" sz="1200" dirty="0">
                          <a:effectLst/>
                        </a:rPr>
                        <a:t>αῖς ἁγίοις καὶ πιστοῖς ἀδελφοῖς ἐν Χριστῷ· χάρις ὑμῖν καὶ εἰρήνη ἀπὸ θεοῦ πατρὸς ἡμῶν.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01"/>
                  </a:ext>
                </a:extLst>
              </a:tr>
              <a:tr h="168259">
                <a:tc>
                  <a:txBody>
                    <a:bodyPr/>
                    <a:lstStyle/>
                    <a:p>
                      <a:pPr marL="0" marR="0">
                        <a:lnSpc>
                          <a:spcPct val="115000"/>
                        </a:lnSpc>
                        <a:spcBef>
                          <a:spcPts val="0"/>
                        </a:spcBef>
                        <a:spcAft>
                          <a:spcPts val="0"/>
                        </a:spcAft>
                      </a:pPr>
                      <a:r>
                        <a:rPr lang="en-US" sz="1200" b="0" dirty="0">
                          <a:solidFill>
                            <a:schemeClr val="tx1"/>
                          </a:solidFill>
                          <a:effectLst/>
                        </a:rPr>
                        <a:t>1.4</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ἁγίους καὶ ἀμώμους κα</a:t>
                      </a:r>
                      <a:r>
                        <a:rPr lang="en-US" sz="1200" dirty="0" err="1">
                          <a:effectLst/>
                        </a:rPr>
                        <a:t>τενώ</a:t>
                      </a:r>
                      <a:r>
                        <a:rPr lang="en-US" sz="1200" dirty="0">
                          <a:effectLst/>
                        </a:rPr>
                        <a:t>πιον αὐτοῦ</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1.22b</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ἁγίους καὶ ἀμώμους καὶ ἀνεγκλήτους κα</a:t>
                      </a:r>
                      <a:r>
                        <a:rPr lang="en-US" sz="1200" dirty="0" err="1">
                          <a:effectLst/>
                        </a:rPr>
                        <a:t>τενώ</a:t>
                      </a:r>
                      <a:r>
                        <a:rPr lang="en-US" sz="1200" dirty="0">
                          <a:effectLst/>
                        </a:rPr>
                        <a:t>πιον αὐτοῦ</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02"/>
                  </a:ext>
                </a:extLst>
              </a:tr>
              <a:tr h="84129">
                <a:tc>
                  <a:txBody>
                    <a:bodyPr/>
                    <a:lstStyle/>
                    <a:p>
                      <a:pPr marL="0" marR="0">
                        <a:lnSpc>
                          <a:spcPct val="115000"/>
                        </a:lnSpc>
                        <a:spcBef>
                          <a:spcPts val="0"/>
                        </a:spcBef>
                        <a:spcAft>
                          <a:spcPts val="0"/>
                        </a:spcAft>
                      </a:pPr>
                      <a:r>
                        <a:rPr lang="en-US" sz="1200" b="0" dirty="0">
                          <a:solidFill>
                            <a:schemeClr val="tx1"/>
                          </a:solidFill>
                          <a:effectLst/>
                        </a:rPr>
                        <a:t>1.7a</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ἐν ᾧ ἔχομεν τὴν ἀπ</a:t>
                      </a:r>
                      <a:r>
                        <a:rPr lang="en-US" sz="1200" dirty="0" err="1">
                          <a:effectLst/>
                        </a:rPr>
                        <a:t>ολύτρωσιν</a:t>
                      </a:r>
                      <a:r>
                        <a:rPr lang="en-US" sz="1200" dirty="0">
                          <a:effectLst/>
                        </a:rPr>
                        <a:t> </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1.14a</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ἐν ᾧ ἔχομεν τὴν ἀπ</a:t>
                      </a:r>
                      <a:r>
                        <a:rPr lang="en-US" sz="1200" dirty="0" err="1">
                          <a:effectLst/>
                        </a:rPr>
                        <a:t>ολύτρωσιν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03"/>
                  </a:ext>
                </a:extLst>
              </a:tr>
              <a:tr h="84129">
                <a:tc>
                  <a:txBody>
                    <a:bodyPr/>
                    <a:lstStyle/>
                    <a:p>
                      <a:pPr marL="0" marR="0">
                        <a:lnSpc>
                          <a:spcPct val="115000"/>
                        </a:lnSpc>
                        <a:spcBef>
                          <a:spcPts val="0"/>
                        </a:spcBef>
                        <a:spcAft>
                          <a:spcPts val="0"/>
                        </a:spcAft>
                      </a:pPr>
                      <a:r>
                        <a:rPr lang="en-US" sz="1200" b="0" dirty="0">
                          <a:solidFill>
                            <a:schemeClr val="tx1"/>
                          </a:solidFill>
                          <a:effectLst/>
                        </a:rPr>
                        <a:t>1.7b</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διὰ τοῦ α</a:t>
                      </a:r>
                      <a:r>
                        <a:rPr lang="en-US" sz="1200" dirty="0" err="1">
                          <a:effectLst/>
                        </a:rPr>
                        <a:t>ἵμ</a:t>
                      </a:r>
                      <a:r>
                        <a:rPr lang="en-US" sz="1200" dirty="0">
                          <a:effectLst/>
                        </a:rPr>
                        <a:t>ατος αὐτοῦ</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1.20</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διὰ τοῦ α</a:t>
                      </a:r>
                      <a:r>
                        <a:rPr lang="en-US" sz="1200" dirty="0" err="1">
                          <a:effectLst/>
                        </a:rPr>
                        <a:t>ἵμ</a:t>
                      </a:r>
                      <a:r>
                        <a:rPr lang="en-US" sz="1200" dirty="0">
                          <a:effectLst/>
                        </a:rPr>
                        <a:t>ατος τοῦ σταυροῦ αὐτοῦ</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04"/>
                  </a:ext>
                </a:extLst>
              </a:tr>
              <a:tr h="84129">
                <a:tc>
                  <a:txBody>
                    <a:bodyPr/>
                    <a:lstStyle/>
                    <a:p>
                      <a:pPr marL="0" marR="0">
                        <a:lnSpc>
                          <a:spcPct val="115000"/>
                        </a:lnSpc>
                        <a:spcBef>
                          <a:spcPts val="0"/>
                        </a:spcBef>
                        <a:spcAft>
                          <a:spcPts val="0"/>
                        </a:spcAft>
                      </a:pPr>
                      <a:r>
                        <a:rPr lang="en-US" sz="1200" b="0" dirty="0">
                          <a:solidFill>
                            <a:schemeClr val="tx1"/>
                          </a:solidFill>
                          <a:effectLst/>
                        </a:rPr>
                        <a:t>1.7c</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τὴν ἄφεσιν τῶν παραπ</a:t>
                      </a:r>
                      <a:r>
                        <a:rPr lang="en-US" sz="1200" dirty="0" err="1">
                          <a:effectLst/>
                        </a:rPr>
                        <a:t>τωμάτων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1.14b</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τὴν ἄφεσιν τῶν </a:t>
                      </a:r>
                      <a:r>
                        <a:rPr lang="en-US" sz="1200" dirty="0" err="1">
                          <a:effectLst/>
                        </a:rPr>
                        <a:t>ἁμ</a:t>
                      </a:r>
                      <a:r>
                        <a:rPr lang="en-US" sz="1200" dirty="0">
                          <a:effectLst/>
                        </a:rPr>
                        <a:t>αρτιῶν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05"/>
                  </a:ext>
                </a:extLst>
              </a:tr>
              <a:tr h="168259">
                <a:tc>
                  <a:txBody>
                    <a:bodyPr/>
                    <a:lstStyle/>
                    <a:p>
                      <a:pPr marL="0" marR="0">
                        <a:lnSpc>
                          <a:spcPct val="115000"/>
                        </a:lnSpc>
                        <a:spcBef>
                          <a:spcPts val="0"/>
                        </a:spcBef>
                        <a:spcAft>
                          <a:spcPts val="0"/>
                        </a:spcAft>
                      </a:pPr>
                      <a:r>
                        <a:rPr lang="en-US" sz="1200" b="0" dirty="0">
                          <a:solidFill>
                            <a:schemeClr val="tx1"/>
                          </a:solidFill>
                          <a:effectLst/>
                        </a:rPr>
                        <a:t>1.8</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ἐν π</a:t>
                      </a:r>
                      <a:r>
                        <a:rPr lang="en-US" sz="1200" dirty="0" err="1">
                          <a:effectLst/>
                        </a:rPr>
                        <a:t>άσῃ</a:t>
                      </a:r>
                      <a:r>
                        <a:rPr lang="en-US" sz="1200" dirty="0">
                          <a:effectLst/>
                        </a:rPr>
                        <a:t> σοφίᾳ καὶ φρονήσει</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1.9c</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ἐν π</a:t>
                      </a:r>
                      <a:r>
                        <a:rPr lang="en-US" sz="1200" dirty="0" err="1">
                          <a:effectLst/>
                        </a:rPr>
                        <a:t>άσῃ</a:t>
                      </a:r>
                      <a:r>
                        <a:rPr lang="en-US" sz="1200" dirty="0">
                          <a:effectLst/>
                        </a:rPr>
                        <a:t> σοφίᾳ καὶ συνέσει π</a:t>
                      </a:r>
                      <a:r>
                        <a:rPr lang="en-US" sz="1200" dirty="0" err="1">
                          <a:effectLst/>
                        </a:rPr>
                        <a:t>νευμ</a:t>
                      </a:r>
                      <a:r>
                        <a:rPr lang="en-US" sz="1200" dirty="0">
                          <a:effectLst/>
                        </a:rPr>
                        <a:t>ατικῇ</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06"/>
                  </a:ext>
                </a:extLst>
              </a:tr>
              <a:tr h="168259">
                <a:tc>
                  <a:txBody>
                    <a:bodyPr/>
                    <a:lstStyle/>
                    <a:p>
                      <a:pPr marL="0" marR="0">
                        <a:lnSpc>
                          <a:spcPct val="115000"/>
                        </a:lnSpc>
                        <a:spcBef>
                          <a:spcPts val="0"/>
                        </a:spcBef>
                        <a:spcAft>
                          <a:spcPts val="0"/>
                        </a:spcAft>
                      </a:pPr>
                      <a:r>
                        <a:rPr lang="en-US" sz="1200" b="0" dirty="0">
                          <a:solidFill>
                            <a:schemeClr val="tx1"/>
                          </a:solidFill>
                          <a:effectLst/>
                        </a:rPr>
                        <a:t>1.9</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τὸ μυστήριον τοῦ </a:t>
                      </a:r>
                      <a:r>
                        <a:rPr lang="en-US" sz="1200" dirty="0" err="1">
                          <a:effectLst/>
                        </a:rPr>
                        <a:t>θελήμ</a:t>
                      </a:r>
                      <a:r>
                        <a:rPr lang="en-US" sz="1200" dirty="0">
                          <a:effectLst/>
                        </a:rPr>
                        <a:t>ατος αὐτοῦ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1.9b</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τὴν ἐπ</a:t>
                      </a:r>
                      <a:r>
                        <a:rPr lang="en-US" sz="1200" dirty="0" err="1">
                          <a:effectLst/>
                        </a:rPr>
                        <a:t>ίγνωσιν</a:t>
                      </a:r>
                      <a:r>
                        <a:rPr lang="en-US" sz="1200" dirty="0">
                          <a:effectLst/>
                        </a:rPr>
                        <a:t> τοῦ </a:t>
                      </a:r>
                      <a:r>
                        <a:rPr lang="en-US" sz="1200" dirty="0" err="1">
                          <a:effectLst/>
                        </a:rPr>
                        <a:t>θελήμ</a:t>
                      </a:r>
                      <a:r>
                        <a:rPr lang="en-US" sz="1200" dirty="0">
                          <a:effectLst/>
                        </a:rPr>
                        <a:t>ατος αὐτοῦ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07"/>
                  </a:ext>
                </a:extLst>
              </a:tr>
              <a:tr h="168259">
                <a:tc>
                  <a:txBody>
                    <a:bodyPr/>
                    <a:lstStyle/>
                    <a:p>
                      <a:pPr marL="0" marR="0">
                        <a:lnSpc>
                          <a:spcPct val="115000"/>
                        </a:lnSpc>
                        <a:spcBef>
                          <a:spcPts val="0"/>
                        </a:spcBef>
                        <a:spcAft>
                          <a:spcPts val="0"/>
                        </a:spcAft>
                      </a:pPr>
                      <a:r>
                        <a:rPr lang="en-US" sz="1200" b="0" dirty="0">
                          <a:solidFill>
                            <a:schemeClr val="tx1"/>
                          </a:solidFill>
                          <a:effectLst/>
                        </a:rPr>
                        <a:t>1.10</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τὰ ἐπὶ </a:t>
                      </a:r>
                      <a:r>
                        <a:rPr lang="en-US" sz="1200" dirty="0" err="1">
                          <a:effectLst/>
                        </a:rPr>
                        <a:t>τοῖς</a:t>
                      </a:r>
                      <a:r>
                        <a:rPr lang="en-US" sz="1200" dirty="0">
                          <a:effectLst/>
                        </a:rPr>
                        <a:t> </a:t>
                      </a:r>
                      <a:r>
                        <a:rPr lang="en-US" sz="1200" dirty="0" err="1">
                          <a:effectLst/>
                        </a:rPr>
                        <a:t>οὐρ</a:t>
                      </a:r>
                      <a:r>
                        <a:rPr lang="en-US" sz="1200" dirty="0">
                          <a:effectLst/>
                        </a:rPr>
                        <a:t>ανοῖς καὶ τὰ ἐπὶ τῆς γῆς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1.20</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εἴτε τὰ ἐπὶ </a:t>
                      </a:r>
                      <a:r>
                        <a:rPr lang="en-US" sz="1200" dirty="0" err="1">
                          <a:effectLst/>
                        </a:rPr>
                        <a:t>τῆς</a:t>
                      </a:r>
                      <a:r>
                        <a:rPr lang="en-US" sz="1200" dirty="0">
                          <a:effectLst/>
                        </a:rPr>
                        <a:t> γῆς εἴτε τὰ ἐν </a:t>
                      </a:r>
                      <a:r>
                        <a:rPr lang="en-US" sz="1200" dirty="0" err="1">
                          <a:effectLst/>
                        </a:rPr>
                        <a:t>τοῖς</a:t>
                      </a:r>
                      <a:r>
                        <a:rPr lang="en-US" sz="1200" dirty="0">
                          <a:effectLst/>
                        </a:rPr>
                        <a:t> </a:t>
                      </a:r>
                      <a:r>
                        <a:rPr lang="en-US" sz="1200" dirty="0" err="1">
                          <a:effectLst/>
                        </a:rPr>
                        <a:t>οὐρ</a:t>
                      </a:r>
                      <a:r>
                        <a:rPr lang="en-US" sz="1200" dirty="0">
                          <a:effectLst/>
                        </a:rPr>
                        <a:t>ανοῖς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08"/>
                  </a:ext>
                </a:extLst>
              </a:tr>
              <a:tr h="252388">
                <a:tc>
                  <a:txBody>
                    <a:bodyPr/>
                    <a:lstStyle/>
                    <a:p>
                      <a:pPr marL="0" marR="0">
                        <a:lnSpc>
                          <a:spcPct val="115000"/>
                        </a:lnSpc>
                        <a:spcBef>
                          <a:spcPts val="0"/>
                        </a:spcBef>
                        <a:spcAft>
                          <a:spcPts val="0"/>
                        </a:spcAft>
                      </a:pPr>
                      <a:r>
                        <a:rPr lang="en-US" sz="1200" b="0" dirty="0">
                          <a:solidFill>
                            <a:schemeClr val="tx1"/>
                          </a:solidFill>
                          <a:effectLst/>
                        </a:rPr>
                        <a:t>1.11f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οτὲ</a:t>
                      </a:r>
                      <a:r>
                        <a:rPr lang="en-US" sz="1200" dirty="0">
                          <a:effectLst/>
                        </a:rPr>
                        <a:t> ὑμεῖς τὰ ἔθνη ἐν σα</a:t>
                      </a:r>
                      <a:r>
                        <a:rPr lang="en-US" sz="1200" dirty="0" err="1">
                          <a:effectLst/>
                        </a:rPr>
                        <a:t>ρκί</a:t>
                      </a:r>
                      <a:r>
                        <a:rPr lang="en-US" sz="1200" dirty="0">
                          <a:effectLst/>
                        </a:rPr>
                        <a:t>...ἀπ</a:t>
                      </a:r>
                      <a:r>
                        <a:rPr lang="en-US" sz="1200" dirty="0" err="1">
                          <a:effectLst/>
                        </a:rPr>
                        <a:t>ηλλοτριωμένοι</a:t>
                      </a:r>
                      <a:r>
                        <a:rPr lang="en-US" sz="1200" dirty="0">
                          <a:effectLst/>
                        </a:rPr>
                        <a:t> </a:t>
                      </a:r>
                      <a:r>
                        <a:rPr lang="en-US" sz="1200" dirty="0" err="1">
                          <a:effectLst/>
                        </a:rPr>
                        <a:t>τῆς</a:t>
                      </a:r>
                      <a:r>
                        <a:rPr lang="en-US" sz="1200" dirty="0">
                          <a:effectLst/>
                        </a:rPr>
                        <a:t> π</a:t>
                      </a:r>
                      <a:r>
                        <a:rPr lang="en-US" sz="1200" dirty="0" err="1">
                          <a:effectLst/>
                        </a:rPr>
                        <a:t>ολιτεί</a:t>
                      </a:r>
                      <a:r>
                        <a:rPr lang="en-US" sz="1200" dirty="0">
                          <a:effectLst/>
                        </a:rPr>
                        <a:t>ας τοῦ Ἰσραὴλ</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1.21</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καὶ ὑμᾶς ποτε </a:t>
                      </a:r>
                      <a:r>
                        <a:rPr lang="en-US" sz="1200" dirty="0" err="1">
                          <a:effectLst/>
                        </a:rPr>
                        <a:t>ὄντ</a:t>
                      </a:r>
                      <a:r>
                        <a:rPr lang="en-US" sz="1200" dirty="0">
                          <a:effectLst/>
                        </a:rPr>
                        <a:t>ας ἀπηλλοτριωμένους καὶ ἐχθροὺς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09"/>
                  </a:ext>
                </a:extLst>
              </a:tr>
              <a:tr h="252388">
                <a:tc>
                  <a:txBody>
                    <a:bodyPr/>
                    <a:lstStyle/>
                    <a:p>
                      <a:pPr marL="0" marR="0">
                        <a:lnSpc>
                          <a:spcPct val="115000"/>
                        </a:lnSpc>
                        <a:spcBef>
                          <a:spcPts val="0"/>
                        </a:spcBef>
                        <a:spcAft>
                          <a:spcPts val="0"/>
                        </a:spcAft>
                      </a:pPr>
                      <a:r>
                        <a:rPr lang="en-US" sz="1200" b="0" dirty="0">
                          <a:solidFill>
                            <a:schemeClr val="tx1"/>
                          </a:solidFill>
                          <a:effectLst/>
                        </a:rPr>
                        <a:t>1.13</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ὑμεῖς </a:t>
                      </a:r>
                      <a:r>
                        <a:rPr lang="en-US" sz="1200" dirty="0" err="1">
                          <a:effectLst/>
                        </a:rPr>
                        <a:t>ἀκούσ</a:t>
                      </a:r>
                      <a:r>
                        <a:rPr lang="en-US" sz="1200" dirty="0">
                          <a:effectLst/>
                        </a:rPr>
                        <a:t>αντες τὸν λόγον τῆς ἀληθείας, τὸ εὐαγγέλιον τῆς σωτηρίας ὑμῶν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1.5</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ἣν</a:t>
                      </a:r>
                      <a:r>
                        <a:rPr lang="en-US" sz="1200" dirty="0">
                          <a:effectLst/>
                        </a:rPr>
                        <a:t> π</a:t>
                      </a:r>
                      <a:r>
                        <a:rPr lang="en-US" sz="1200" dirty="0" err="1">
                          <a:effectLst/>
                        </a:rPr>
                        <a:t>ροηκούσ</a:t>
                      </a:r>
                      <a:r>
                        <a:rPr lang="en-US" sz="1200" dirty="0">
                          <a:effectLst/>
                        </a:rPr>
                        <a:t>ατε ἐν τῷ λόγῳ τῆς ἀληθείας τοῦ εὐαγγελίου</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10"/>
                  </a:ext>
                </a:extLst>
              </a:tr>
              <a:tr h="252388">
                <a:tc>
                  <a:txBody>
                    <a:bodyPr/>
                    <a:lstStyle/>
                    <a:p>
                      <a:pPr marL="0" marR="0">
                        <a:lnSpc>
                          <a:spcPct val="115000"/>
                        </a:lnSpc>
                        <a:spcBef>
                          <a:spcPts val="0"/>
                        </a:spcBef>
                        <a:spcAft>
                          <a:spcPts val="0"/>
                        </a:spcAft>
                      </a:pPr>
                      <a:r>
                        <a:rPr lang="en-US" sz="1200" b="0" dirty="0">
                          <a:solidFill>
                            <a:schemeClr val="tx1"/>
                          </a:solidFill>
                          <a:effectLst/>
                        </a:rPr>
                        <a:t>1.15</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ἀκούσ</a:t>
                      </a:r>
                      <a:r>
                        <a:rPr lang="en-US" sz="1200" dirty="0">
                          <a:effectLst/>
                        </a:rPr>
                        <a:t>ας τὴν καθ’ ὑμᾶς πίστιν ἐν τῷ κυρίῳ Ἰησοῦ καὶ τὴν ἀγάπην τὴν εἰς πάντας τοὺς ἁγίους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1.4</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ἀκούσ</a:t>
                      </a:r>
                      <a:r>
                        <a:rPr lang="en-US" sz="1200" dirty="0">
                          <a:effectLst/>
                        </a:rPr>
                        <a:t>αντες τὴν πίστιν ὑμῶν  καὶ τὴν ἀγάπην ἣν ἔχετε εἰς πάντας τοὺς ἁγίους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11"/>
                  </a:ext>
                </a:extLst>
              </a:tr>
              <a:tr h="252388">
                <a:tc>
                  <a:txBody>
                    <a:bodyPr/>
                    <a:lstStyle/>
                    <a:p>
                      <a:pPr marL="0" marR="0">
                        <a:lnSpc>
                          <a:spcPct val="115000"/>
                        </a:lnSpc>
                        <a:spcBef>
                          <a:spcPts val="0"/>
                        </a:spcBef>
                        <a:spcAft>
                          <a:spcPts val="0"/>
                        </a:spcAft>
                      </a:pPr>
                      <a:r>
                        <a:rPr lang="en-US" sz="1200" b="0" dirty="0">
                          <a:solidFill>
                            <a:schemeClr val="tx1"/>
                          </a:solidFill>
                          <a:effectLst/>
                        </a:rPr>
                        <a:t>1.16</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οὐ</a:t>
                      </a:r>
                      <a:r>
                        <a:rPr lang="en-US" sz="1200" dirty="0">
                          <a:effectLst/>
                        </a:rPr>
                        <a:t> πα</a:t>
                      </a:r>
                      <a:r>
                        <a:rPr lang="en-US" sz="1200" dirty="0" err="1">
                          <a:effectLst/>
                        </a:rPr>
                        <a:t>ύομ</a:t>
                      </a:r>
                      <a:r>
                        <a:rPr lang="en-US" sz="1200" dirty="0">
                          <a:effectLst/>
                        </a:rPr>
                        <a:t>αι εὐχαριστῶν ὑπὲρ ὑμῶν μνείαν ποιούμενος ἐπὶ τῶν προσευχῶν μου</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1.9a</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οὐ</a:t>
                      </a:r>
                      <a:r>
                        <a:rPr lang="en-US" sz="1200" dirty="0">
                          <a:effectLst/>
                        </a:rPr>
                        <a:t> πα</a:t>
                      </a:r>
                      <a:r>
                        <a:rPr lang="en-US" sz="1200" dirty="0" err="1">
                          <a:effectLst/>
                        </a:rPr>
                        <a:t>υόμεθ</a:t>
                      </a:r>
                      <a:r>
                        <a:rPr lang="en-US" sz="1200" dirty="0">
                          <a:effectLst/>
                        </a:rPr>
                        <a:t>α ὑπὲρ ὑμῶν προσευχόμενοι καὶ αἰτούμενοι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12"/>
                  </a:ext>
                </a:extLst>
              </a:tr>
              <a:tr h="84129">
                <a:tc>
                  <a:txBody>
                    <a:bodyPr/>
                    <a:lstStyle/>
                    <a:p>
                      <a:pPr marL="0" marR="0">
                        <a:lnSpc>
                          <a:spcPct val="115000"/>
                        </a:lnSpc>
                        <a:spcBef>
                          <a:spcPts val="0"/>
                        </a:spcBef>
                        <a:spcAft>
                          <a:spcPts val="0"/>
                        </a:spcAft>
                      </a:pPr>
                      <a:r>
                        <a:rPr lang="en-US" sz="1200" b="0" dirty="0">
                          <a:solidFill>
                            <a:schemeClr val="tx1"/>
                          </a:solidFill>
                          <a:effectLst/>
                        </a:rPr>
                        <a:t>1.18</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τίς</a:t>
                      </a:r>
                      <a:r>
                        <a:rPr lang="en-US" sz="1200" dirty="0">
                          <a:effectLst/>
                        </a:rPr>
                        <a:t> ὁ π</a:t>
                      </a:r>
                      <a:r>
                        <a:rPr lang="en-US" sz="1200" dirty="0" err="1">
                          <a:effectLst/>
                        </a:rPr>
                        <a:t>λοῦτος</a:t>
                      </a:r>
                      <a:r>
                        <a:rPr lang="en-US" sz="1200" dirty="0">
                          <a:effectLst/>
                        </a:rPr>
                        <a:t> </a:t>
                      </a:r>
                      <a:r>
                        <a:rPr lang="en-US" sz="1200" dirty="0" err="1">
                          <a:effectLst/>
                        </a:rPr>
                        <a:t>τῆς</a:t>
                      </a:r>
                      <a:r>
                        <a:rPr lang="en-US" sz="1200" dirty="0">
                          <a:effectLst/>
                        </a:rPr>
                        <a:t> </a:t>
                      </a:r>
                      <a:r>
                        <a:rPr lang="en-US" sz="1200" dirty="0" err="1">
                          <a:effectLst/>
                        </a:rPr>
                        <a:t>δόξης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1.27</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τί</a:t>
                      </a:r>
                      <a:r>
                        <a:rPr lang="en-US" sz="1200" dirty="0">
                          <a:effectLst/>
                        </a:rPr>
                        <a:t> τὸ π</a:t>
                      </a:r>
                      <a:r>
                        <a:rPr lang="en-US" sz="1200" dirty="0" err="1">
                          <a:effectLst/>
                        </a:rPr>
                        <a:t>λοῦτος</a:t>
                      </a:r>
                      <a:r>
                        <a:rPr lang="en-US" sz="1200" dirty="0">
                          <a:effectLst/>
                        </a:rPr>
                        <a:t> </a:t>
                      </a:r>
                      <a:r>
                        <a:rPr lang="en-US" sz="1200" dirty="0" err="1">
                          <a:effectLst/>
                        </a:rPr>
                        <a:t>τῆς</a:t>
                      </a:r>
                      <a:r>
                        <a:rPr lang="en-US" sz="1200" dirty="0">
                          <a:effectLst/>
                        </a:rPr>
                        <a:t> </a:t>
                      </a:r>
                      <a:r>
                        <a:rPr lang="en-US" sz="1200" dirty="0" err="1">
                          <a:effectLst/>
                        </a:rPr>
                        <a:t>δόξης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13"/>
                  </a:ext>
                </a:extLst>
              </a:tr>
              <a:tr h="252388">
                <a:tc>
                  <a:txBody>
                    <a:bodyPr/>
                    <a:lstStyle/>
                    <a:p>
                      <a:pPr marL="0" marR="0">
                        <a:lnSpc>
                          <a:spcPct val="115000"/>
                        </a:lnSpc>
                        <a:spcBef>
                          <a:spcPts val="0"/>
                        </a:spcBef>
                        <a:spcAft>
                          <a:spcPts val="0"/>
                        </a:spcAft>
                      </a:pPr>
                      <a:r>
                        <a:rPr lang="en-US" sz="1200" b="0" dirty="0">
                          <a:solidFill>
                            <a:schemeClr val="tx1"/>
                          </a:solidFill>
                          <a:effectLst/>
                        </a:rPr>
                        <a:t>1.21</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ὑπ</a:t>
                      </a:r>
                      <a:r>
                        <a:rPr lang="en-US" sz="1200" dirty="0" err="1">
                          <a:effectLst/>
                        </a:rPr>
                        <a:t>εράνω</a:t>
                      </a:r>
                      <a:r>
                        <a:rPr lang="en-US" sz="1200" dirty="0">
                          <a:effectLst/>
                        </a:rPr>
                        <a:t> π</a:t>
                      </a:r>
                      <a:r>
                        <a:rPr lang="en-US" sz="1200" dirty="0" err="1">
                          <a:effectLst/>
                        </a:rPr>
                        <a:t>άσης</a:t>
                      </a:r>
                      <a:r>
                        <a:rPr lang="en-US" sz="1200" dirty="0">
                          <a:effectLst/>
                        </a:rPr>
                        <a:t> </a:t>
                      </a:r>
                      <a:r>
                        <a:rPr lang="en-US" sz="1200" dirty="0" err="1">
                          <a:effectLst/>
                        </a:rPr>
                        <a:t>ἀρχῆς</a:t>
                      </a:r>
                      <a:r>
                        <a:rPr lang="en-US" sz="1200" dirty="0">
                          <a:effectLst/>
                        </a:rPr>
                        <a:t> καὶ </a:t>
                      </a:r>
                      <a:r>
                        <a:rPr lang="en-US" sz="1200" dirty="0" err="1">
                          <a:effectLst/>
                        </a:rPr>
                        <a:t>ἐξουσί</a:t>
                      </a:r>
                      <a:r>
                        <a:rPr lang="en-US" sz="1200" dirty="0">
                          <a:effectLst/>
                        </a:rPr>
                        <a:t>ας καὶ δυνάμεως καὶ κυριότητος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1.16</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εἴτε </a:t>
                      </a:r>
                      <a:r>
                        <a:rPr lang="en-US" sz="1200" dirty="0" err="1">
                          <a:effectLst/>
                        </a:rPr>
                        <a:t>θρόνοι</a:t>
                      </a:r>
                      <a:r>
                        <a:rPr lang="en-US" sz="1200" dirty="0">
                          <a:effectLst/>
                        </a:rPr>
                        <a:t> εἴτε </a:t>
                      </a:r>
                      <a:r>
                        <a:rPr lang="en-US" sz="1200" dirty="0" err="1">
                          <a:effectLst/>
                        </a:rPr>
                        <a:t>κυριότητες</a:t>
                      </a:r>
                      <a:r>
                        <a:rPr lang="en-US" sz="1200" dirty="0">
                          <a:effectLst/>
                        </a:rPr>
                        <a:t> εἴτε </a:t>
                      </a:r>
                      <a:r>
                        <a:rPr lang="en-US" sz="1200" dirty="0" err="1">
                          <a:effectLst/>
                        </a:rPr>
                        <a:t>ἀρχ</a:t>
                      </a:r>
                      <a:r>
                        <a:rPr lang="en-US" sz="1200" dirty="0">
                          <a:effectLst/>
                        </a:rPr>
                        <a:t>αὶ εἴτε ἐξουσίαι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14"/>
                  </a:ext>
                </a:extLst>
              </a:tr>
              <a:tr h="252388">
                <a:tc>
                  <a:txBody>
                    <a:bodyPr/>
                    <a:lstStyle/>
                    <a:p>
                      <a:pPr marL="0" marR="0">
                        <a:lnSpc>
                          <a:spcPct val="115000"/>
                        </a:lnSpc>
                        <a:spcBef>
                          <a:spcPts val="0"/>
                        </a:spcBef>
                        <a:spcAft>
                          <a:spcPts val="0"/>
                        </a:spcAft>
                      </a:pPr>
                      <a:r>
                        <a:rPr lang="en-US" sz="1200" b="0" dirty="0">
                          <a:solidFill>
                            <a:schemeClr val="tx1"/>
                          </a:solidFill>
                          <a:effectLst/>
                        </a:rPr>
                        <a:t>1.22f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καὶ α</a:t>
                      </a:r>
                      <a:r>
                        <a:rPr lang="en-US" sz="1200" dirty="0" err="1">
                          <a:effectLst/>
                        </a:rPr>
                        <a:t>ὐτὸν</a:t>
                      </a:r>
                      <a:r>
                        <a:rPr lang="en-US" sz="1200" dirty="0">
                          <a:effectLst/>
                        </a:rPr>
                        <a:t> </a:t>
                      </a:r>
                      <a:r>
                        <a:rPr lang="en-US" sz="1200" dirty="0" err="1">
                          <a:effectLst/>
                        </a:rPr>
                        <a:t>ἔδωκεν</a:t>
                      </a:r>
                      <a:r>
                        <a:rPr lang="en-US" sz="1200" dirty="0">
                          <a:effectLst/>
                        </a:rPr>
                        <a:t> </a:t>
                      </a:r>
                      <a:r>
                        <a:rPr lang="en-US" sz="1200" dirty="0" err="1">
                          <a:effectLst/>
                        </a:rPr>
                        <a:t>κεφ</a:t>
                      </a:r>
                      <a:r>
                        <a:rPr lang="en-US" sz="1200" dirty="0">
                          <a:effectLst/>
                        </a:rPr>
                        <a:t>αλὴν ὑπὲρ πάντα τῇ ἐκκλησίᾳ, ἥτις ἐστὶν τὸ σῶμα αὐτοῦ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1.18</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καὶ α</a:t>
                      </a:r>
                      <a:r>
                        <a:rPr lang="en-US" sz="1200" dirty="0" err="1">
                          <a:effectLst/>
                        </a:rPr>
                        <a:t>ὐτός</a:t>
                      </a:r>
                      <a:r>
                        <a:rPr lang="en-US" sz="1200" dirty="0">
                          <a:effectLst/>
                        </a:rPr>
                        <a:t> </a:t>
                      </a:r>
                      <a:r>
                        <a:rPr lang="en-US" sz="1200" dirty="0" err="1">
                          <a:effectLst/>
                        </a:rPr>
                        <a:t>ἐστιν</a:t>
                      </a:r>
                      <a:r>
                        <a:rPr lang="en-US" sz="1200" dirty="0">
                          <a:effectLst/>
                        </a:rPr>
                        <a:t> ἡ </a:t>
                      </a:r>
                      <a:r>
                        <a:rPr lang="en-US" sz="1200" dirty="0" err="1">
                          <a:effectLst/>
                        </a:rPr>
                        <a:t>κεφ</a:t>
                      </a:r>
                      <a:r>
                        <a:rPr lang="en-US" sz="1200" dirty="0">
                          <a:effectLst/>
                        </a:rPr>
                        <a:t>αλὴ τοῦ σώματος, τῆς ἐκκλησίας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15"/>
                  </a:ext>
                </a:extLst>
              </a:tr>
              <a:tr h="252388">
                <a:tc>
                  <a:txBody>
                    <a:bodyPr/>
                    <a:lstStyle/>
                    <a:p>
                      <a:pPr marL="0" marR="0">
                        <a:lnSpc>
                          <a:spcPct val="115000"/>
                        </a:lnSpc>
                        <a:spcBef>
                          <a:spcPts val="0"/>
                        </a:spcBef>
                        <a:spcAft>
                          <a:spcPts val="0"/>
                        </a:spcAft>
                      </a:pPr>
                      <a:r>
                        <a:rPr lang="en-US" sz="1200" b="0" dirty="0">
                          <a:solidFill>
                            <a:schemeClr val="tx1"/>
                          </a:solidFill>
                          <a:effectLst/>
                        </a:rPr>
                        <a:t>2.1</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Καὶ ὑμᾶς </a:t>
                      </a:r>
                      <a:r>
                        <a:rPr lang="en-US" sz="1200" dirty="0" err="1">
                          <a:effectLst/>
                        </a:rPr>
                        <a:t>ὄντ</a:t>
                      </a:r>
                      <a:r>
                        <a:rPr lang="en-US" sz="1200" dirty="0">
                          <a:effectLst/>
                        </a:rPr>
                        <a:t>ας νεκροὺς τοῖς παραπτώμασιν καὶ ταῖς ἁμαρτίαις ὑμῶν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2.13a</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καὶ ὑμᾶς </a:t>
                      </a:r>
                      <a:r>
                        <a:rPr lang="en-US" sz="1200" dirty="0" err="1">
                          <a:effectLst/>
                        </a:rPr>
                        <a:t>νεκροὺς</a:t>
                      </a:r>
                      <a:r>
                        <a:rPr lang="en-US" sz="1200" dirty="0">
                          <a:effectLst/>
                        </a:rPr>
                        <a:t> </a:t>
                      </a:r>
                      <a:r>
                        <a:rPr lang="en-US" sz="1200" dirty="0" err="1">
                          <a:effectLst/>
                        </a:rPr>
                        <a:t>ὄντ</a:t>
                      </a:r>
                      <a:r>
                        <a:rPr lang="en-US" sz="1200" dirty="0">
                          <a:effectLst/>
                        </a:rPr>
                        <a:t>ας τοῖς παραπτώμασιν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16"/>
                  </a:ext>
                </a:extLst>
              </a:tr>
              <a:tr h="925433">
                <a:tc>
                  <a:txBody>
                    <a:bodyPr/>
                    <a:lstStyle/>
                    <a:p>
                      <a:pPr marL="0" marR="0">
                        <a:lnSpc>
                          <a:spcPct val="115000"/>
                        </a:lnSpc>
                        <a:spcBef>
                          <a:spcPts val="0"/>
                        </a:spcBef>
                        <a:spcAft>
                          <a:spcPts val="0"/>
                        </a:spcAft>
                      </a:pPr>
                      <a:r>
                        <a:rPr lang="en-US" sz="1200" b="0" dirty="0">
                          <a:solidFill>
                            <a:schemeClr val="tx1"/>
                          </a:solidFill>
                          <a:effectLst/>
                        </a:rPr>
                        <a:t>2.2f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ἐν α</a:t>
                      </a:r>
                      <a:r>
                        <a:rPr lang="en-US" sz="1200" dirty="0" err="1">
                          <a:effectLst/>
                        </a:rPr>
                        <a:t>ἷς</a:t>
                      </a:r>
                      <a:r>
                        <a:rPr lang="en-US" sz="1200" dirty="0">
                          <a:effectLst/>
                        </a:rPr>
                        <a:t> ποτε π</a:t>
                      </a:r>
                      <a:r>
                        <a:rPr lang="en-US" sz="1200" dirty="0" err="1">
                          <a:effectLst/>
                        </a:rPr>
                        <a:t>εριε</a:t>
                      </a:r>
                      <a:r>
                        <a:rPr lang="en-US" sz="1200" dirty="0">
                          <a:effectLst/>
                        </a:rPr>
                        <a:t>πατήσατε κατὰ τὸν αἰῶνα τοῦ κόσμου τούτου, κατὰ τὸν ἄρχοντα τῆς ἐξουσίας τοῦ ἀέρος, τοῦ πνεύματος τοῦ νῦν ἐνεργοῦντος ἐν τοῖς υἱοῖς τῆς ἀπειθείας· ἐν οἷς καὶ ἡμεῖς πάντες ἀνεστράφημέν ποτε ἐν ταῖς ἐπιθυμίαις τῆς σαρκὸς ἡμῶν, ποιοῦντες τὰ θελήματα τῆς σαρκὸς καὶ τῶν διανοιῶν, καὶ ἤμεθα τέκνα φύσει ὀργῆς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3.6f</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δι</a:t>
                      </a:r>
                      <a:r>
                        <a:rPr lang="en-US" sz="1200" dirty="0">
                          <a:effectLst/>
                        </a:rPr>
                        <a:t>’ ἃ </a:t>
                      </a:r>
                      <a:r>
                        <a:rPr lang="en-US" sz="1200" dirty="0" err="1">
                          <a:effectLst/>
                        </a:rPr>
                        <a:t>ἔρχετ</a:t>
                      </a:r>
                      <a:r>
                        <a:rPr lang="en-US" sz="1200" dirty="0">
                          <a:effectLst/>
                        </a:rPr>
                        <a:t>αι ἡ ὀργὴ τοῦ θεοῦ [ἐπὶ τοὺς υἱοὺς τῆς ἀπειθείας]·  ἐν οἷς καὶ ὑμεῖς περιεπατήσατέ ποτε ὅτε ἐζῆτε ἐν τούτοις.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17"/>
                  </a:ext>
                </a:extLst>
              </a:tr>
              <a:tr h="252388">
                <a:tc>
                  <a:txBody>
                    <a:bodyPr/>
                    <a:lstStyle/>
                    <a:p>
                      <a:pPr marL="0" marR="0">
                        <a:lnSpc>
                          <a:spcPct val="115000"/>
                        </a:lnSpc>
                        <a:spcBef>
                          <a:spcPts val="0"/>
                        </a:spcBef>
                        <a:spcAft>
                          <a:spcPts val="0"/>
                        </a:spcAft>
                      </a:pPr>
                      <a:r>
                        <a:rPr lang="en-US" sz="1200" b="0" dirty="0">
                          <a:solidFill>
                            <a:schemeClr val="tx1"/>
                          </a:solidFill>
                          <a:effectLst/>
                        </a:rPr>
                        <a:t>2.5</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καὶ </a:t>
                      </a:r>
                      <a:r>
                        <a:rPr lang="en-US" sz="1200" dirty="0" err="1">
                          <a:effectLst/>
                        </a:rPr>
                        <a:t>ὄντ</a:t>
                      </a:r>
                      <a:r>
                        <a:rPr lang="en-US" sz="1200" dirty="0">
                          <a:effectLst/>
                        </a:rPr>
                        <a:t>ας ἡμᾶς νεκροὺς τοῖς παραπτώμασιν συνεζωοποίησεν τῷ Χριστῷ</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2.13b</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καὶ ὑμᾶς </a:t>
                      </a:r>
                      <a:r>
                        <a:rPr lang="en-US" sz="1200" dirty="0" err="1">
                          <a:effectLst/>
                        </a:rPr>
                        <a:t>νεκροὺς</a:t>
                      </a:r>
                      <a:r>
                        <a:rPr lang="en-US" sz="1200" dirty="0">
                          <a:effectLst/>
                        </a:rPr>
                        <a:t> </a:t>
                      </a:r>
                      <a:r>
                        <a:rPr lang="en-US" sz="1200" dirty="0" err="1">
                          <a:effectLst/>
                        </a:rPr>
                        <a:t>ὄντ</a:t>
                      </a:r>
                      <a:r>
                        <a:rPr lang="en-US" sz="1200" dirty="0">
                          <a:effectLst/>
                        </a:rPr>
                        <a:t>ας τοῖς παραπτώμασιν...συνεζωοποίησεν ὑμᾶς σὺν αὐτῷ</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18"/>
                  </a:ext>
                </a:extLst>
              </a:tr>
              <a:tr h="1093693">
                <a:tc>
                  <a:txBody>
                    <a:bodyPr/>
                    <a:lstStyle/>
                    <a:p>
                      <a:pPr marL="0" marR="0">
                        <a:lnSpc>
                          <a:spcPct val="115000"/>
                        </a:lnSpc>
                        <a:spcBef>
                          <a:spcPts val="0"/>
                        </a:spcBef>
                        <a:spcAft>
                          <a:spcPts val="0"/>
                        </a:spcAft>
                      </a:pPr>
                      <a:r>
                        <a:rPr lang="en-US" sz="1200" b="0" dirty="0">
                          <a:solidFill>
                            <a:schemeClr val="tx1"/>
                          </a:solidFill>
                          <a:effectLst/>
                        </a:rPr>
                        <a:t>2.13fff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ἐγενήθητε</a:t>
                      </a:r>
                      <a:r>
                        <a:rPr lang="en-US" sz="1200" dirty="0">
                          <a:effectLst/>
                        </a:rPr>
                        <a:t> </a:t>
                      </a:r>
                      <a:r>
                        <a:rPr lang="en-US" sz="1200" dirty="0" err="1">
                          <a:effectLst/>
                        </a:rPr>
                        <a:t>ἐγγὺς</a:t>
                      </a:r>
                      <a:r>
                        <a:rPr lang="en-US" sz="1200" dirty="0">
                          <a:effectLst/>
                        </a:rPr>
                        <a:t> ἐν τῷ α</a:t>
                      </a:r>
                      <a:r>
                        <a:rPr lang="en-US" sz="1200" dirty="0" err="1">
                          <a:effectLst/>
                        </a:rPr>
                        <a:t>ἵμ</a:t>
                      </a:r>
                      <a:r>
                        <a:rPr lang="en-US" sz="1200" dirty="0">
                          <a:effectLst/>
                        </a:rPr>
                        <a:t>ατι τοῦ Χριστοῦ. </a:t>
                      </a:r>
                      <a:r>
                        <a:rPr lang="en-US" sz="1200" dirty="0" err="1">
                          <a:effectLst/>
                        </a:rPr>
                        <a:t>Αὐτὸς</a:t>
                      </a:r>
                      <a:r>
                        <a:rPr lang="en-US" sz="1200" dirty="0">
                          <a:effectLst/>
                        </a:rPr>
                        <a:t> </a:t>
                      </a:r>
                      <a:r>
                        <a:rPr lang="en-US" sz="1200" dirty="0" err="1">
                          <a:effectLst/>
                        </a:rPr>
                        <a:t>γάρ</a:t>
                      </a:r>
                      <a:r>
                        <a:rPr lang="en-US" sz="1200" dirty="0">
                          <a:effectLst/>
                        </a:rPr>
                        <a:t> </a:t>
                      </a:r>
                      <a:r>
                        <a:rPr lang="en-US" sz="1200" dirty="0" err="1">
                          <a:effectLst/>
                        </a:rPr>
                        <a:t>ἐστιν</a:t>
                      </a:r>
                      <a:r>
                        <a:rPr lang="en-US" sz="1200" dirty="0">
                          <a:effectLst/>
                        </a:rPr>
                        <a:t> ἡ εἰρήνη ἡμῶν, ὁ π</a:t>
                      </a:r>
                      <a:r>
                        <a:rPr lang="en-US" sz="1200" dirty="0" err="1">
                          <a:effectLst/>
                        </a:rPr>
                        <a:t>οιήσ</a:t>
                      </a:r>
                      <a:r>
                        <a:rPr lang="en-US" sz="1200" dirty="0">
                          <a:effectLst/>
                        </a:rPr>
                        <a:t>ας τὰ ἀμφότερα ἓν ... </a:t>
                      </a:r>
                      <a:r>
                        <a:rPr lang="en-US" sz="1200" dirty="0" err="1">
                          <a:effectLst/>
                        </a:rPr>
                        <a:t>ἵν</a:t>
                      </a:r>
                      <a:r>
                        <a:rPr lang="en-US" sz="1200" dirty="0">
                          <a:effectLst/>
                        </a:rPr>
                        <a:t>α τοὺς δύο κτίσῃ ἐν αὑτῷ εἰς ἕνα καινὸν ἄνθρωπον ποιῶν εἰρήνην,  καὶ ἀποκαταλλάξῃ τοὺς ἀμφοτέρους ἐν ἑνὶ σώματι τῷ θεῷ διὰ τοῦ σταυροῦ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1.20ff</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καὶ </a:t>
                      </a:r>
                      <a:r>
                        <a:rPr lang="en-US" sz="1200" dirty="0" err="1">
                          <a:effectLst/>
                        </a:rPr>
                        <a:t>δι</a:t>
                      </a:r>
                      <a:r>
                        <a:rPr lang="en-US" sz="1200" dirty="0">
                          <a:effectLst/>
                        </a:rPr>
                        <a:t>’ α</a:t>
                      </a:r>
                      <a:r>
                        <a:rPr lang="en-US" sz="1200" dirty="0" err="1">
                          <a:effectLst/>
                        </a:rPr>
                        <a:t>ὐτοῦ</a:t>
                      </a:r>
                      <a:r>
                        <a:rPr lang="en-US" sz="1200" dirty="0">
                          <a:effectLst/>
                        </a:rPr>
                        <a:t> ἀπ</a:t>
                      </a:r>
                      <a:r>
                        <a:rPr lang="en-US" sz="1200" dirty="0" err="1">
                          <a:effectLst/>
                        </a:rPr>
                        <a:t>οκ</a:t>
                      </a:r>
                      <a:r>
                        <a:rPr lang="en-US" sz="1200" dirty="0">
                          <a:effectLst/>
                        </a:rPr>
                        <a:t>αταλλάξαι τὰ πάντα εἰς αὐτόν, εἰρηνοποιήσας διὰ τοῦ αἵματος τοῦ σταυροῦ αὐτοῦ, [δι’ αὐτοῦ] εἴτε τὰ ἐπὶ τῆς γῆς εἴτε τὰ ἐν τοῖς οὐρανοῖς. Καὶ ὑμᾶς ποτε </a:t>
                      </a:r>
                      <a:r>
                        <a:rPr lang="en-US" sz="1200" dirty="0" err="1">
                          <a:effectLst/>
                        </a:rPr>
                        <a:t>ὄντ</a:t>
                      </a:r>
                      <a:r>
                        <a:rPr lang="en-US" sz="1200" dirty="0">
                          <a:effectLst/>
                        </a:rPr>
                        <a:t>ας ἀπηλλοτριωμένους καὶ ἐχθροὺς τῇ διανοίᾳ ἐν τοῖς ἔργοις τοῖς πονηροῖς, νυνὶ δὲ ἀποκατηλλάγητε ἐν τῷ σώματι τῆς σαρκὸς αὐτοῦ διὰ τοῦ θανάτου, παραστῆσαι ὑμᾶς ἁγίους καὶ ἀμώμους καὶ ἀνεγκλήτους κατενώπιον αὐτοῦ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19"/>
                  </a:ext>
                </a:extLst>
              </a:tr>
              <a:tr h="168259">
                <a:tc>
                  <a:txBody>
                    <a:bodyPr/>
                    <a:lstStyle/>
                    <a:p>
                      <a:pPr marL="0" marR="0">
                        <a:lnSpc>
                          <a:spcPct val="115000"/>
                        </a:lnSpc>
                        <a:spcBef>
                          <a:spcPts val="0"/>
                        </a:spcBef>
                        <a:spcAft>
                          <a:spcPts val="0"/>
                        </a:spcAft>
                      </a:pPr>
                      <a:r>
                        <a:rPr lang="en-US" sz="1200" b="0" dirty="0">
                          <a:solidFill>
                            <a:schemeClr val="tx1"/>
                          </a:solidFill>
                          <a:effectLst/>
                        </a:rPr>
                        <a:t>2.15</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τὸν </a:t>
                      </a:r>
                      <a:r>
                        <a:rPr lang="en-US" sz="1200" dirty="0" err="1">
                          <a:effectLst/>
                        </a:rPr>
                        <a:t>νόμον</a:t>
                      </a:r>
                      <a:r>
                        <a:rPr lang="en-US" sz="1200" dirty="0">
                          <a:effectLst/>
                        </a:rPr>
                        <a:t> τῶν </a:t>
                      </a:r>
                      <a:r>
                        <a:rPr lang="en-US" sz="1200" dirty="0" err="1">
                          <a:effectLst/>
                        </a:rPr>
                        <a:t>ἐντολῶν</a:t>
                      </a:r>
                      <a:r>
                        <a:rPr lang="en-US" sz="1200" dirty="0">
                          <a:effectLst/>
                        </a:rPr>
                        <a:t> ἐν </a:t>
                      </a:r>
                      <a:r>
                        <a:rPr lang="en-US" sz="1200" dirty="0" err="1">
                          <a:effectLst/>
                        </a:rPr>
                        <a:t>δόγμ</a:t>
                      </a:r>
                      <a:r>
                        <a:rPr lang="en-US" sz="1200" dirty="0">
                          <a:effectLst/>
                        </a:rPr>
                        <a:t>ασιν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2.14</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χειρόγρ</a:t>
                      </a:r>
                      <a:r>
                        <a:rPr lang="en-US" sz="1200" dirty="0">
                          <a:effectLst/>
                        </a:rPr>
                        <a:t>αφον τοῖς δόγμασιν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20"/>
                  </a:ext>
                </a:extLst>
              </a:tr>
              <a:tr h="168259">
                <a:tc>
                  <a:txBody>
                    <a:bodyPr/>
                    <a:lstStyle/>
                    <a:p>
                      <a:pPr marL="0" marR="0">
                        <a:lnSpc>
                          <a:spcPct val="115000"/>
                        </a:lnSpc>
                        <a:spcBef>
                          <a:spcPts val="0"/>
                        </a:spcBef>
                        <a:spcAft>
                          <a:spcPts val="0"/>
                        </a:spcAft>
                      </a:pPr>
                      <a:r>
                        <a:rPr lang="en-US" sz="1200" b="0" dirty="0">
                          <a:solidFill>
                            <a:schemeClr val="tx1"/>
                          </a:solidFill>
                          <a:effectLst/>
                        </a:rPr>
                        <a:t>3.2</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τὴν </a:t>
                      </a:r>
                      <a:r>
                        <a:rPr lang="en-US" sz="1200" dirty="0" err="1">
                          <a:effectLst/>
                        </a:rPr>
                        <a:t>οἰκονομί</a:t>
                      </a:r>
                      <a:r>
                        <a:rPr lang="en-US" sz="1200" dirty="0">
                          <a:effectLst/>
                        </a:rPr>
                        <a:t>αν τῆς χάριτος τοῦ θεοῦ τῆς δοθείσης μοι εἰς ὑμᾶς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1.25</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τὴν </a:t>
                      </a:r>
                      <a:r>
                        <a:rPr lang="en-US" sz="1200" dirty="0" err="1">
                          <a:effectLst/>
                        </a:rPr>
                        <a:t>οἰκονομί</a:t>
                      </a:r>
                      <a:r>
                        <a:rPr lang="en-US" sz="1200" dirty="0">
                          <a:effectLst/>
                        </a:rPr>
                        <a:t>αν τοῦ θεοῦ τὴν δοθεῖσάν μοι εἰς ὑμᾶς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21"/>
                  </a:ext>
                </a:extLst>
              </a:tr>
              <a:tr h="252388">
                <a:tc>
                  <a:txBody>
                    <a:bodyPr/>
                    <a:lstStyle/>
                    <a:p>
                      <a:pPr marL="0" marR="0">
                        <a:lnSpc>
                          <a:spcPct val="115000"/>
                        </a:lnSpc>
                        <a:spcBef>
                          <a:spcPts val="0"/>
                        </a:spcBef>
                        <a:spcAft>
                          <a:spcPts val="0"/>
                        </a:spcAft>
                      </a:pPr>
                      <a:r>
                        <a:rPr lang="en-US" sz="1200" b="0" dirty="0">
                          <a:solidFill>
                            <a:schemeClr val="tx1"/>
                          </a:solidFill>
                          <a:effectLst/>
                        </a:rPr>
                        <a:t>3.4f</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τῷ </a:t>
                      </a:r>
                      <a:r>
                        <a:rPr lang="en-US" sz="1200" dirty="0" err="1">
                          <a:effectLst/>
                        </a:rPr>
                        <a:t>μυστηρίῳ</a:t>
                      </a:r>
                      <a:r>
                        <a:rPr lang="en-US" sz="1200" dirty="0">
                          <a:effectLst/>
                        </a:rPr>
                        <a:t> τοῦ </a:t>
                      </a:r>
                      <a:r>
                        <a:rPr lang="en-US" sz="1200" dirty="0" err="1">
                          <a:effectLst/>
                        </a:rPr>
                        <a:t>Χριστοῦ</a:t>
                      </a:r>
                      <a:r>
                        <a:rPr lang="en-US" sz="1200" dirty="0">
                          <a:effectLst/>
                        </a:rPr>
                        <a:t>, ὃ </a:t>
                      </a:r>
                      <a:r>
                        <a:rPr lang="en-US" sz="1200" dirty="0" err="1">
                          <a:effectLst/>
                        </a:rPr>
                        <a:t>ἑτέρ</a:t>
                      </a:r>
                      <a:r>
                        <a:rPr lang="en-US" sz="1200" dirty="0">
                          <a:effectLst/>
                        </a:rPr>
                        <a:t>αις γενεαῖς οὐκ ἐγνωρίσθη</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1.26a</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τὸ μυστήριον τὸ ἀπ</a:t>
                      </a:r>
                      <a:r>
                        <a:rPr lang="en-US" sz="1200" dirty="0" err="1">
                          <a:effectLst/>
                        </a:rPr>
                        <a:t>οκεκρυμμένον</a:t>
                      </a:r>
                      <a:r>
                        <a:rPr lang="en-US" sz="1200" dirty="0">
                          <a:effectLst/>
                        </a:rPr>
                        <a:t> ἀπὸ τῶν α</a:t>
                      </a:r>
                      <a:r>
                        <a:rPr lang="en-US" sz="1200" dirty="0" err="1">
                          <a:effectLst/>
                        </a:rPr>
                        <a:t>ἰώνων</a:t>
                      </a:r>
                      <a:r>
                        <a:rPr lang="en-US" sz="1200" dirty="0">
                          <a:effectLst/>
                        </a:rPr>
                        <a:t> καὶ ἀπὸ τῶν </a:t>
                      </a:r>
                      <a:r>
                        <a:rPr lang="en-US" sz="1200" dirty="0" err="1">
                          <a:effectLst/>
                        </a:rPr>
                        <a:t>γενεῶν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22"/>
                  </a:ext>
                </a:extLst>
              </a:tr>
              <a:tr h="252388">
                <a:tc>
                  <a:txBody>
                    <a:bodyPr/>
                    <a:lstStyle/>
                    <a:p>
                      <a:pPr marL="0" marR="0">
                        <a:lnSpc>
                          <a:spcPct val="115000"/>
                        </a:lnSpc>
                        <a:spcBef>
                          <a:spcPts val="0"/>
                        </a:spcBef>
                        <a:spcAft>
                          <a:spcPts val="0"/>
                        </a:spcAft>
                      </a:pPr>
                      <a:r>
                        <a:rPr lang="en-US" sz="1200" b="0" dirty="0">
                          <a:solidFill>
                            <a:schemeClr val="tx1"/>
                          </a:solidFill>
                          <a:effectLst/>
                        </a:rPr>
                        <a:t>3.5</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ὡς</a:t>
                      </a:r>
                      <a:r>
                        <a:rPr lang="en-US" sz="1200" dirty="0">
                          <a:effectLst/>
                        </a:rPr>
                        <a:t> νῦν ἀπ</a:t>
                      </a:r>
                      <a:r>
                        <a:rPr lang="en-US" sz="1200" dirty="0" err="1">
                          <a:effectLst/>
                        </a:rPr>
                        <a:t>εκ</a:t>
                      </a:r>
                      <a:r>
                        <a:rPr lang="en-US" sz="1200" dirty="0">
                          <a:effectLst/>
                        </a:rPr>
                        <a:t>αλύφθη τοῖς ἁγίοις ἀποστόλοις αὐτοῦ καὶ προφήταις ἐν πνεύματι</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1.26b</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νῦν </a:t>
                      </a:r>
                      <a:r>
                        <a:rPr lang="en-US" sz="1200" dirty="0" err="1">
                          <a:effectLst/>
                        </a:rPr>
                        <a:t>δὲ</a:t>
                      </a:r>
                      <a:r>
                        <a:rPr lang="en-US" sz="1200" dirty="0">
                          <a:effectLst/>
                        </a:rPr>
                        <a:t> </a:t>
                      </a:r>
                      <a:r>
                        <a:rPr lang="en-US" sz="1200" dirty="0" err="1">
                          <a:effectLst/>
                        </a:rPr>
                        <a:t>ἐφ</a:t>
                      </a:r>
                      <a:r>
                        <a:rPr lang="en-US" sz="1200" dirty="0">
                          <a:effectLst/>
                        </a:rPr>
                        <a:t>ανερώθη τοῖς ἁγίοις αὐτοῦ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23"/>
                  </a:ext>
                </a:extLst>
              </a:tr>
              <a:tr h="84129">
                <a:tc>
                  <a:txBody>
                    <a:bodyPr/>
                    <a:lstStyle/>
                    <a:p>
                      <a:pPr marL="0" marR="0">
                        <a:lnSpc>
                          <a:spcPct val="115000"/>
                        </a:lnSpc>
                        <a:spcBef>
                          <a:spcPts val="0"/>
                        </a:spcBef>
                        <a:spcAft>
                          <a:spcPts val="0"/>
                        </a:spcAft>
                      </a:pPr>
                      <a:r>
                        <a:rPr lang="en-US" sz="1200" b="0" dirty="0">
                          <a:solidFill>
                            <a:schemeClr val="tx1"/>
                          </a:solidFill>
                          <a:effectLst/>
                        </a:rPr>
                        <a:t>3.7a</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οὗ</a:t>
                      </a:r>
                      <a:r>
                        <a:rPr lang="en-US" sz="1200" dirty="0">
                          <a:effectLst/>
                        </a:rPr>
                        <a:t> </a:t>
                      </a:r>
                      <a:r>
                        <a:rPr lang="en-US" sz="1200" dirty="0" err="1">
                          <a:effectLst/>
                        </a:rPr>
                        <a:t>ἐγενήθην</a:t>
                      </a:r>
                      <a:r>
                        <a:rPr lang="en-US" sz="1200" dirty="0">
                          <a:effectLst/>
                        </a:rPr>
                        <a:t> </a:t>
                      </a:r>
                      <a:r>
                        <a:rPr lang="en-US" sz="1200" dirty="0" err="1">
                          <a:effectLst/>
                        </a:rPr>
                        <a:t>διάκονος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1.23</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οὗ</a:t>
                      </a:r>
                      <a:r>
                        <a:rPr lang="en-US" sz="1200" dirty="0">
                          <a:effectLst/>
                        </a:rPr>
                        <a:t> </a:t>
                      </a:r>
                      <a:r>
                        <a:rPr lang="en-US" sz="1200" dirty="0" err="1">
                          <a:effectLst/>
                        </a:rPr>
                        <a:t>ἐγενόμην</a:t>
                      </a:r>
                      <a:r>
                        <a:rPr lang="en-US" sz="1200" dirty="0">
                          <a:effectLst/>
                        </a:rPr>
                        <a:t> </a:t>
                      </a:r>
                      <a:r>
                        <a:rPr lang="en-US" sz="1200" dirty="0" err="1">
                          <a:effectLst/>
                        </a:rPr>
                        <a:t>ἐγὼ</a:t>
                      </a:r>
                      <a:r>
                        <a:rPr lang="en-US" sz="1200" dirty="0">
                          <a:effectLst/>
                        </a:rPr>
                        <a:t> Πα</a:t>
                      </a:r>
                      <a:r>
                        <a:rPr lang="en-US" sz="1200" dirty="0" err="1">
                          <a:effectLst/>
                        </a:rPr>
                        <a:t>ῦλος</a:t>
                      </a:r>
                      <a:r>
                        <a:rPr lang="en-US" sz="1200" dirty="0">
                          <a:effectLst/>
                        </a:rPr>
                        <a:t> </a:t>
                      </a:r>
                      <a:r>
                        <a:rPr lang="en-US" sz="1200" dirty="0" err="1">
                          <a:effectLst/>
                        </a:rPr>
                        <a:t>διάκονος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24"/>
                  </a:ext>
                </a:extLst>
              </a:tr>
              <a:tr h="168259">
                <a:tc>
                  <a:txBody>
                    <a:bodyPr/>
                    <a:lstStyle/>
                    <a:p>
                      <a:pPr marL="0" marR="0">
                        <a:lnSpc>
                          <a:spcPct val="115000"/>
                        </a:lnSpc>
                        <a:spcBef>
                          <a:spcPts val="0"/>
                        </a:spcBef>
                        <a:spcAft>
                          <a:spcPts val="0"/>
                        </a:spcAft>
                      </a:pPr>
                      <a:r>
                        <a:rPr lang="en-US" sz="1200" b="0" dirty="0">
                          <a:solidFill>
                            <a:schemeClr val="tx1"/>
                          </a:solidFill>
                          <a:effectLst/>
                        </a:rPr>
                        <a:t>3.7b</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κατὰ τὴν </a:t>
                      </a:r>
                      <a:r>
                        <a:rPr lang="en-US" sz="1200" dirty="0" err="1">
                          <a:effectLst/>
                        </a:rPr>
                        <a:t>ἐνέργει</a:t>
                      </a:r>
                      <a:r>
                        <a:rPr lang="en-US" sz="1200" dirty="0">
                          <a:effectLst/>
                        </a:rPr>
                        <a:t>αν τῆς δυνάμεως αὐτοῦ.</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1.29</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κατὰ τὴν </a:t>
                      </a:r>
                      <a:r>
                        <a:rPr lang="en-US" sz="1200" dirty="0" err="1">
                          <a:effectLst/>
                        </a:rPr>
                        <a:t>ἐνέργει</a:t>
                      </a:r>
                      <a:r>
                        <a:rPr lang="en-US" sz="1200" dirty="0">
                          <a:effectLst/>
                        </a:rPr>
                        <a:t>αν αὐτοῦ τὴν ἐνεργουμένην ἐν ἐμοὶ ἐν δυνάμει.</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25"/>
                  </a:ext>
                </a:extLst>
              </a:tr>
              <a:tr h="84129">
                <a:tc>
                  <a:txBody>
                    <a:bodyPr/>
                    <a:lstStyle/>
                    <a:p>
                      <a:pPr marL="0" marR="0">
                        <a:lnSpc>
                          <a:spcPct val="115000"/>
                        </a:lnSpc>
                        <a:spcBef>
                          <a:spcPts val="0"/>
                        </a:spcBef>
                        <a:spcAft>
                          <a:spcPts val="0"/>
                        </a:spcAft>
                      </a:pPr>
                      <a:r>
                        <a:rPr lang="en-US" sz="1200" b="0" dirty="0">
                          <a:solidFill>
                            <a:schemeClr val="tx1"/>
                          </a:solidFill>
                          <a:effectLst/>
                        </a:rPr>
                        <a:t>3.16</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τὸ π</a:t>
                      </a:r>
                      <a:r>
                        <a:rPr lang="en-US" sz="1200" dirty="0" err="1">
                          <a:effectLst/>
                        </a:rPr>
                        <a:t>λοῦτος</a:t>
                      </a:r>
                      <a:r>
                        <a:rPr lang="en-US" sz="1200" dirty="0">
                          <a:effectLst/>
                        </a:rPr>
                        <a:t> </a:t>
                      </a:r>
                      <a:r>
                        <a:rPr lang="en-US" sz="1200" dirty="0" err="1">
                          <a:effectLst/>
                        </a:rPr>
                        <a:t>τῆς</a:t>
                      </a:r>
                      <a:r>
                        <a:rPr lang="en-US" sz="1200" dirty="0">
                          <a:effectLst/>
                        </a:rPr>
                        <a:t> </a:t>
                      </a:r>
                      <a:r>
                        <a:rPr lang="en-US" sz="1200" dirty="0" err="1">
                          <a:effectLst/>
                        </a:rPr>
                        <a:t>δόξης</a:t>
                      </a:r>
                      <a:r>
                        <a:rPr lang="en-US" sz="1200" dirty="0">
                          <a:effectLst/>
                        </a:rPr>
                        <a:t> α</a:t>
                      </a:r>
                      <a:r>
                        <a:rPr lang="en-US" sz="1200" dirty="0" err="1">
                          <a:effectLst/>
                        </a:rPr>
                        <a:t>ὐτοῦ</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1.27</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τί</a:t>
                      </a:r>
                      <a:r>
                        <a:rPr lang="en-US" sz="1200" dirty="0">
                          <a:effectLst/>
                        </a:rPr>
                        <a:t> τὸ π</a:t>
                      </a:r>
                      <a:r>
                        <a:rPr lang="en-US" sz="1200" dirty="0" err="1">
                          <a:effectLst/>
                        </a:rPr>
                        <a:t>λοῦτος</a:t>
                      </a:r>
                      <a:r>
                        <a:rPr lang="en-US" sz="1200" dirty="0">
                          <a:effectLst/>
                        </a:rPr>
                        <a:t> </a:t>
                      </a:r>
                      <a:r>
                        <a:rPr lang="en-US" sz="1200" dirty="0" err="1">
                          <a:effectLst/>
                        </a:rPr>
                        <a:t>τῆς</a:t>
                      </a:r>
                      <a:r>
                        <a:rPr lang="en-US" sz="1200" dirty="0">
                          <a:effectLst/>
                        </a:rPr>
                        <a:t> </a:t>
                      </a:r>
                      <a:r>
                        <a:rPr lang="en-US" sz="1200" dirty="0" err="1">
                          <a:effectLst/>
                        </a:rPr>
                        <a:t>δόξης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26"/>
                  </a:ext>
                </a:extLst>
              </a:tr>
              <a:tr h="168259">
                <a:tc>
                  <a:txBody>
                    <a:bodyPr/>
                    <a:lstStyle/>
                    <a:p>
                      <a:pPr marL="0" marR="0">
                        <a:lnSpc>
                          <a:spcPct val="115000"/>
                        </a:lnSpc>
                        <a:spcBef>
                          <a:spcPts val="0"/>
                        </a:spcBef>
                        <a:spcAft>
                          <a:spcPts val="0"/>
                        </a:spcAft>
                      </a:pPr>
                      <a:r>
                        <a:rPr lang="en-US" sz="1200" b="0" dirty="0">
                          <a:solidFill>
                            <a:schemeClr val="tx1"/>
                          </a:solidFill>
                          <a:effectLst/>
                        </a:rPr>
                        <a:t>3.17</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ἐν </a:t>
                      </a:r>
                      <a:r>
                        <a:rPr lang="en-US" sz="1200" dirty="0" err="1">
                          <a:effectLst/>
                        </a:rPr>
                        <a:t>ἀγά</a:t>
                      </a:r>
                      <a:r>
                        <a:rPr lang="en-US" sz="1200" dirty="0">
                          <a:effectLst/>
                        </a:rPr>
                        <a:t>πῃ ἐρριζωμένοι καὶ τεθεμελιωμένοι</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2.7</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ἐρριζωμένοι</a:t>
                      </a:r>
                      <a:r>
                        <a:rPr lang="en-US" sz="1200" dirty="0">
                          <a:effectLst/>
                        </a:rPr>
                        <a:t> καὶ ἐπ</a:t>
                      </a:r>
                      <a:r>
                        <a:rPr lang="en-US" sz="1200" dirty="0" err="1">
                          <a:effectLst/>
                        </a:rPr>
                        <a:t>οικοδομούμενοι</a:t>
                      </a:r>
                      <a:r>
                        <a:rPr lang="en-US" sz="1200" dirty="0">
                          <a:effectLst/>
                        </a:rPr>
                        <a:t> ἐν α</a:t>
                      </a:r>
                      <a:r>
                        <a:rPr lang="en-US" sz="1200" dirty="0" err="1">
                          <a:effectLst/>
                        </a:rPr>
                        <a:t>ὐτῷ</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27"/>
                  </a:ext>
                </a:extLst>
              </a:tr>
              <a:tr h="84129">
                <a:tc>
                  <a:txBody>
                    <a:bodyPr/>
                    <a:lstStyle/>
                    <a:p>
                      <a:pPr marL="0" marR="0">
                        <a:lnSpc>
                          <a:spcPct val="115000"/>
                        </a:lnSpc>
                        <a:spcBef>
                          <a:spcPts val="0"/>
                        </a:spcBef>
                        <a:spcAft>
                          <a:spcPts val="0"/>
                        </a:spcAft>
                      </a:pPr>
                      <a:r>
                        <a:rPr lang="en-US" sz="1200" b="0" dirty="0">
                          <a:solidFill>
                            <a:schemeClr val="tx1"/>
                          </a:solidFill>
                          <a:effectLst/>
                        </a:rPr>
                        <a:t>4.1</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ἀξίως</a:t>
                      </a:r>
                      <a:r>
                        <a:rPr lang="en-US" sz="1200" dirty="0">
                          <a:effectLst/>
                        </a:rPr>
                        <a:t> π</a:t>
                      </a:r>
                      <a:r>
                        <a:rPr lang="en-US" sz="1200" dirty="0" err="1">
                          <a:effectLst/>
                        </a:rPr>
                        <a:t>ερι</a:t>
                      </a:r>
                      <a:r>
                        <a:rPr lang="en-US" sz="1200" dirty="0">
                          <a:effectLst/>
                        </a:rPr>
                        <a:t>πατῆσαι τῆς κλήσεως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1.10</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ερι</a:t>
                      </a:r>
                      <a:r>
                        <a:rPr lang="en-US" sz="1200" dirty="0">
                          <a:effectLst/>
                        </a:rPr>
                        <a:t>πατῆσαι ἀξίως τοῦ κυρίου</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28"/>
                  </a:ext>
                </a:extLst>
              </a:tr>
              <a:tr h="252388">
                <a:tc>
                  <a:txBody>
                    <a:bodyPr/>
                    <a:lstStyle/>
                    <a:p>
                      <a:pPr marL="0" marR="0">
                        <a:lnSpc>
                          <a:spcPct val="115000"/>
                        </a:lnSpc>
                        <a:spcBef>
                          <a:spcPts val="0"/>
                        </a:spcBef>
                        <a:spcAft>
                          <a:spcPts val="0"/>
                        </a:spcAft>
                      </a:pPr>
                      <a:r>
                        <a:rPr lang="en-US" sz="1200" b="0" dirty="0">
                          <a:solidFill>
                            <a:schemeClr val="tx1"/>
                          </a:solidFill>
                          <a:effectLst/>
                        </a:rPr>
                        <a:t>4.2</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ταπ</a:t>
                      </a:r>
                      <a:r>
                        <a:rPr lang="en-US" sz="1200" dirty="0" err="1">
                          <a:effectLst/>
                        </a:rPr>
                        <a:t>εινοφροσύνης</a:t>
                      </a:r>
                      <a:r>
                        <a:rPr lang="en-US" sz="1200" dirty="0">
                          <a:effectLst/>
                        </a:rPr>
                        <a:t> καὶ πρα</a:t>
                      </a:r>
                      <a:r>
                        <a:rPr lang="en-US" sz="1200" dirty="0" err="1">
                          <a:effectLst/>
                        </a:rPr>
                        <a:t>ΰτητος</a:t>
                      </a:r>
                      <a:r>
                        <a:rPr lang="en-US" sz="1200" dirty="0">
                          <a:effectLst/>
                        </a:rPr>
                        <a:t>, </a:t>
                      </a:r>
                      <a:r>
                        <a:rPr lang="en-US" sz="1200" dirty="0" err="1">
                          <a:effectLst/>
                        </a:rPr>
                        <a:t>μετὰ</a:t>
                      </a:r>
                      <a:r>
                        <a:rPr lang="en-US" sz="1200" dirty="0">
                          <a:effectLst/>
                        </a:rPr>
                        <a:t> μα</a:t>
                      </a:r>
                      <a:r>
                        <a:rPr lang="en-US" sz="1200" dirty="0" err="1">
                          <a:effectLst/>
                        </a:rPr>
                        <a:t>κροθυμί</a:t>
                      </a:r>
                      <a:r>
                        <a:rPr lang="en-US" sz="1200" dirty="0">
                          <a:effectLst/>
                        </a:rPr>
                        <a:t>ας, ἀνεχόμενοι ἀλλήλων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3.12f</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ταπ</a:t>
                      </a:r>
                      <a:r>
                        <a:rPr lang="en-US" sz="1200" dirty="0" err="1">
                          <a:effectLst/>
                        </a:rPr>
                        <a:t>εινοφροσύνην</a:t>
                      </a:r>
                      <a:r>
                        <a:rPr lang="en-US" sz="1200" dirty="0">
                          <a:effectLst/>
                        </a:rPr>
                        <a:t>, πρα</a:t>
                      </a:r>
                      <a:r>
                        <a:rPr lang="en-US" sz="1200" dirty="0" err="1">
                          <a:effectLst/>
                        </a:rPr>
                        <a:t>ΰτητ</a:t>
                      </a:r>
                      <a:r>
                        <a:rPr lang="en-US" sz="1200" dirty="0">
                          <a:effectLst/>
                        </a:rPr>
                        <a:t>α, μακροθυμίαν, ἀνεχόμενοι ἀλλήλων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29"/>
                  </a:ext>
                </a:extLst>
              </a:tr>
              <a:tr h="504783">
                <a:tc>
                  <a:txBody>
                    <a:bodyPr/>
                    <a:lstStyle/>
                    <a:p>
                      <a:pPr marL="0" marR="0">
                        <a:lnSpc>
                          <a:spcPct val="115000"/>
                        </a:lnSpc>
                        <a:spcBef>
                          <a:spcPts val="0"/>
                        </a:spcBef>
                        <a:spcAft>
                          <a:spcPts val="0"/>
                        </a:spcAft>
                      </a:pPr>
                      <a:r>
                        <a:rPr lang="en-US" sz="1200" b="0" dirty="0">
                          <a:solidFill>
                            <a:schemeClr val="tx1"/>
                          </a:solidFill>
                          <a:effectLst/>
                        </a:rPr>
                        <a:t>4.16</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ἐξ</a:t>
                      </a:r>
                      <a:r>
                        <a:rPr lang="en-US" sz="1200" dirty="0">
                          <a:effectLst/>
                        </a:rPr>
                        <a:t> </a:t>
                      </a:r>
                      <a:r>
                        <a:rPr lang="en-US" sz="1200" dirty="0" err="1">
                          <a:effectLst/>
                        </a:rPr>
                        <a:t>οὗ</a:t>
                      </a:r>
                      <a:r>
                        <a:rPr lang="en-US" sz="1200" dirty="0">
                          <a:effectLst/>
                        </a:rPr>
                        <a:t> π</a:t>
                      </a:r>
                      <a:r>
                        <a:rPr lang="en-US" sz="1200" dirty="0" err="1">
                          <a:effectLst/>
                        </a:rPr>
                        <a:t>ᾶν</a:t>
                      </a:r>
                      <a:r>
                        <a:rPr lang="en-US" sz="1200" dirty="0">
                          <a:effectLst/>
                        </a:rPr>
                        <a:t> τὸ </a:t>
                      </a:r>
                      <a:r>
                        <a:rPr lang="en-US" sz="1200" dirty="0" err="1">
                          <a:effectLst/>
                        </a:rPr>
                        <a:t>σῶμ</a:t>
                      </a:r>
                      <a:r>
                        <a:rPr lang="en-US" sz="1200" dirty="0">
                          <a:effectLst/>
                        </a:rPr>
                        <a:t>α συναρμολογούμενον καὶ συμβιβαζόμενον διὰ πάσης ἁφῆς τῆς ἐπιχορηγίας κατ’ ἐνέργειαν ἐν μέτρῳ ἑνὸς ἑκάστου μέρους τὴν αὔξησιν τοῦ σώματος ποιεῖται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2.19</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ᾶν</a:t>
                      </a:r>
                      <a:r>
                        <a:rPr lang="en-US" sz="1200" dirty="0">
                          <a:effectLst/>
                        </a:rPr>
                        <a:t> τὸ </a:t>
                      </a:r>
                      <a:r>
                        <a:rPr lang="en-US" sz="1200" dirty="0" err="1">
                          <a:effectLst/>
                        </a:rPr>
                        <a:t>σῶμ</a:t>
                      </a:r>
                      <a:r>
                        <a:rPr lang="en-US" sz="1200" dirty="0">
                          <a:effectLst/>
                        </a:rPr>
                        <a:t>α διὰ τῶν ἁφῶν καὶ συνδέσμων ἐπιχορηγούμενον καὶ συμβιβαζόμενον αὔξει τὴν αὔξησιν τοῦ θεοῦ</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30"/>
                  </a:ext>
                </a:extLst>
              </a:tr>
              <a:tr h="841299">
                <a:tc>
                  <a:txBody>
                    <a:bodyPr/>
                    <a:lstStyle/>
                    <a:p>
                      <a:pPr marL="0" marR="0">
                        <a:lnSpc>
                          <a:spcPct val="115000"/>
                        </a:lnSpc>
                        <a:spcBef>
                          <a:spcPts val="0"/>
                        </a:spcBef>
                        <a:spcAft>
                          <a:spcPts val="0"/>
                        </a:spcAft>
                      </a:pPr>
                      <a:r>
                        <a:rPr lang="en-US" sz="1200" b="0" dirty="0">
                          <a:solidFill>
                            <a:schemeClr val="tx1"/>
                          </a:solidFill>
                          <a:effectLst/>
                        </a:rPr>
                        <a:t>4.22ff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ἀπ</a:t>
                      </a:r>
                      <a:r>
                        <a:rPr lang="en-US" sz="1200" dirty="0" err="1">
                          <a:effectLst/>
                        </a:rPr>
                        <a:t>οθέσθ</a:t>
                      </a:r>
                      <a:r>
                        <a:rPr lang="en-US" sz="1200" dirty="0">
                          <a:effectLst/>
                        </a:rPr>
                        <a:t>αι ὑμᾶς κατὰ τὴν προτέραν ἀναστροφὴν τὸν παλαιὸν ἄνθρωπον τὸν φθειρόμενον κατὰ τὰς ἐπιθυμίας τῆς ἀπάτης, 23 ἀνανεοῦσθαι δὲ τῷ πνεύματι τοῦ νοὸς ὑμῶν, 24 καὶ ἐνδύσασθαι τὸν καινὸν ἄνθρωπον τὸν κατὰ θεὸν κτισθέντα ἐν δικαιοσύνῃ καὶ ὁσιότητι τῆς ἀληθείας.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3.9f</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ἀπ</a:t>
                      </a:r>
                      <a:r>
                        <a:rPr lang="en-US" sz="1200" dirty="0" err="1">
                          <a:effectLst/>
                        </a:rPr>
                        <a:t>εκδυσάμενοι</a:t>
                      </a:r>
                      <a:r>
                        <a:rPr lang="en-US" sz="1200" dirty="0">
                          <a:effectLst/>
                        </a:rPr>
                        <a:t> τὸν παλα</a:t>
                      </a:r>
                      <a:r>
                        <a:rPr lang="en-US" sz="1200" dirty="0" err="1">
                          <a:effectLst/>
                        </a:rPr>
                        <a:t>ιὸν</a:t>
                      </a:r>
                      <a:r>
                        <a:rPr lang="en-US" sz="1200" dirty="0">
                          <a:effectLst/>
                        </a:rPr>
                        <a:t> </a:t>
                      </a:r>
                      <a:r>
                        <a:rPr lang="en-US" sz="1200" dirty="0" err="1">
                          <a:effectLst/>
                        </a:rPr>
                        <a:t>ἄνθρω</a:t>
                      </a:r>
                      <a:r>
                        <a:rPr lang="en-US" sz="1200" dirty="0">
                          <a:effectLst/>
                        </a:rPr>
                        <a:t>πον σὺν ταῖς πράξεσιν αὐτοῦ, καὶ ἐνδυσάμενοι τὸν νέον τὸν ἀνακαινούμενον εἰς ἐπίγνωσιν κατ’ εἰκόνα τοῦ κτίσαντος αὐτόν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31"/>
                  </a:ext>
                </a:extLst>
              </a:tr>
              <a:tr h="84129">
                <a:tc>
                  <a:txBody>
                    <a:bodyPr/>
                    <a:lstStyle/>
                    <a:p>
                      <a:pPr marL="0" marR="0">
                        <a:lnSpc>
                          <a:spcPct val="115000"/>
                        </a:lnSpc>
                        <a:spcBef>
                          <a:spcPts val="0"/>
                        </a:spcBef>
                        <a:spcAft>
                          <a:spcPts val="0"/>
                        </a:spcAft>
                      </a:pPr>
                      <a:r>
                        <a:rPr lang="en-US" sz="1200" b="0" dirty="0">
                          <a:solidFill>
                            <a:schemeClr val="tx1"/>
                          </a:solidFill>
                          <a:effectLst/>
                        </a:rPr>
                        <a:t>4.25</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ἀπ</a:t>
                      </a:r>
                      <a:r>
                        <a:rPr lang="en-US" sz="1200" dirty="0" err="1">
                          <a:effectLst/>
                        </a:rPr>
                        <a:t>οθέμενοι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3.8a</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ἀπ</a:t>
                      </a:r>
                      <a:r>
                        <a:rPr lang="en-US" sz="1200" dirty="0" err="1">
                          <a:effectLst/>
                        </a:rPr>
                        <a:t>όθεσθε</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32"/>
                  </a:ext>
                </a:extLst>
              </a:tr>
              <a:tr h="168259">
                <a:tc>
                  <a:txBody>
                    <a:bodyPr/>
                    <a:lstStyle/>
                    <a:p>
                      <a:pPr marL="0" marR="0">
                        <a:lnSpc>
                          <a:spcPct val="115000"/>
                        </a:lnSpc>
                        <a:spcBef>
                          <a:spcPts val="0"/>
                        </a:spcBef>
                        <a:spcAft>
                          <a:spcPts val="0"/>
                        </a:spcAft>
                      </a:pPr>
                      <a:r>
                        <a:rPr lang="en-US" sz="1200" b="0" dirty="0">
                          <a:solidFill>
                            <a:schemeClr val="tx1"/>
                          </a:solidFill>
                          <a:effectLst/>
                        </a:rPr>
                        <a:t>4.29</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ᾶς</a:t>
                      </a:r>
                      <a:r>
                        <a:rPr lang="en-US" sz="1200" dirty="0">
                          <a:effectLst/>
                        </a:rPr>
                        <a:t> </a:t>
                      </a:r>
                      <a:r>
                        <a:rPr lang="en-US" sz="1200" dirty="0" err="1">
                          <a:effectLst/>
                        </a:rPr>
                        <a:t>λόγος</a:t>
                      </a:r>
                      <a:r>
                        <a:rPr lang="en-US" sz="1200" dirty="0">
                          <a:effectLst/>
                        </a:rPr>
                        <a:t> σαπρὸς </a:t>
                      </a:r>
                      <a:r>
                        <a:rPr lang="en-US" sz="1200" dirty="0" err="1">
                          <a:effectLst/>
                        </a:rPr>
                        <a:t>ἐκ</a:t>
                      </a:r>
                      <a:r>
                        <a:rPr lang="en-US" sz="1200" dirty="0">
                          <a:effectLst/>
                        </a:rPr>
                        <a:t> τοῦ </a:t>
                      </a:r>
                      <a:r>
                        <a:rPr lang="en-US" sz="1200" dirty="0" err="1">
                          <a:effectLst/>
                        </a:rPr>
                        <a:t>στόμ</a:t>
                      </a:r>
                      <a:r>
                        <a:rPr lang="en-US" sz="1200" dirty="0">
                          <a:effectLst/>
                        </a:rPr>
                        <a:t>ατος ὑμῶν μὴ ἐκπορευέσθω</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3.8b</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α</a:t>
                      </a:r>
                      <a:r>
                        <a:rPr lang="en-US" sz="1200" dirty="0" err="1">
                          <a:effectLst/>
                        </a:rPr>
                        <a:t>ἰσχρολογί</a:t>
                      </a:r>
                      <a:r>
                        <a:rPr lang="en-US" sz="1200" dirty="0">
                          <a:effectLst/>
                        </a:rPr>
                        <a:t>αν ἐκ τοῦ στόματος ὑμῶν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33"/>
                  </a:ext>
                </a:extLst>
              </a:tr>
              <a:tr h="168259">
                <a:tc>
                  <a:txBody>
                    <a:bodyPr/>
                    <a:lstStyle/>
                    <a:p>
                      <a:pPr marL="0" marR="0">
                        <a:lnSpc>
                          <a:spcPct val="115000"/>
                        </a:lnSpc>
                        <a:spcBef>
                          <a:spcPts val="0"/>
                        </a:spcBef>
                        <a:spcAft>
                          <a:spcPts val="0"/>
                        </a:spcAft>
                      </a:pPr>
                      <a:r>
                        <a:rPr lang="en-US" sz="1200" b="0" dirty="0">
                          <a:solidFill>
                            <a:schemeClr val="tx1"/>
                          </a:solidFill>
                          <a:effectLst/>
                        </a:rPr>
                        <a:t>4.32</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χα</a:t>
                      </a:r>
                      <a:r>
                        <a:rPr lang="en-US" sz="1200" dirty="0" err="1">
                          <a:effectLst/>
                        </a:rPr>
                        <a:t>ριζόμενοι</a:t>
                      </a:r>
                      <a:r>
                        <a:rPr lang="en-US" sz="1200" dirty="0">
                          <a:effectLst/>
                        </a:rPr>
                        <a:t> ἑα</a:t>
                      </a:r>
                      <a:r>
                        <a:rPr lang="en-US" sz="1200" dirty="0" err="1">
                          <a:effectLst/>
                        </a:rPr>
                        <a:t>υτοῖς</a:t>
                      </a:r>
                      <a:r>
                        <a:rPr lang="en-US" sz="1200" dirty="0">
                          <a:effectLst/>
                        </a:rPr>
                        <a:t> κα</a:t>
                      </a:r>
                      <a:r>
                        <a:rPr lang="en-US" sz="1200" dirty="0" err="1">
                          <a:effectLst/>
                        </a:rPr>
                        <a:t>θὼς</a:t>
                      </a:r>
                      <a:r>
                        <a:rPr lang="en-US" sz="1200" dirty="0">
                          <a:effectLst/>
                        </a:rPr>
                        <a:t> καὶ ὁ </a:t>
                      </a:r>
                      <a:r>
                        <a:rPr lang="en-US" sz="1200" dirty="0" err="1">
                          <a:effectLst/>
                        </a:rPr>
                        <a:t>θεὸς</a:t>
                      </a:r>
                      <a:r>
                        <a:rPr lang="en-US" sz="1200" dirty="0">
                          <a:effectLst/>
                        </a:rPr>
                        <a:t> ἐν Χριστῷ </a:t>
                      </a:r>
                      <a:r>
                        <a:rPr lang="en-US" sz="1200" dirty="0" err="1">
                          <a:effectLst/>
                        </a:rPr>
                        <a:t>ἐχ</a:t>
                      </a:r>
                      <a:r>
                        <a:rPr lang="en-US" sz="1200" dirty="0">
                          <a:effectLst/>
                        </a:rPr>
                        <a:t>αρίσατο ὑμῖν.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3.13</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a:t>
                      </a:r>
                      <a:r>
                        <a:rPr lang="en-US" sz="1200" dirty="0" err="1">
                          <a:effectLst/>
                        </a:rPr>
                        <a:t>θὼς</a:t>
                      </a:r>
                      <a:r>
                        <a:rPr lang="en-US" sz="1200" dirty="0">
                          <a:effectLst/>
                        </a:rPr>
                        <a:t> καὶ ὁ </a:t>
                      </a:r>
                      <a:r>
                        <a:rPr lang="en-US" sz="1200" dirty="0" err="1">
                          <a:effectLst/>
                        </a:rPr>
                        <a:t>κύριος</a:t>
                      </a:r>
                      <a:r>
                        <a:rPr lang="en-US" sz="1200" dirty="0">
                          <a:effectLst/>
                        </a:rPr>
                        <a:t> </a:t>
                      </a:r>
                      <a:r>
                        <a:rPr lang="en-US" sz="1200" dirty="0" err="1">
                          <a:effectLst/>
                        </a:rPr>
                        <a:t>ἐχ</a:t>
                      </a:r>
                      <a:r>
                        <a:rPr lang="en-US" sz="1200" dirty="0">
                          <a:effectLst/>
                        </a:rPr>
                        <a:t>αρίσατο ὑμῖν οὕτως καὶ ὑμεῖς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34"/>
                  </a:ext>
                </a:extLst>
              </a:tr>
              <a:tr h="252388">
                <a:tc>
                  <a:txBody>
                    <a:bodyPr/>
                    <a:lstStyle/>
                    <a:p>
                      <a:pPr marL="0" marR="0">
                        <a:lnSpc>
                          <a:spcPct val="115000"/>
                        </a:lnSpc>
                        <a:spcBef>
                          <a:spcPts val="0"/>
                        </a:spcBef>
                        <a:spcAft>
                          <a:spcPts val="0"/>
                        </a:spcAft>
                      </a:pPr>
                      <a:r>
                        <a:rPr lang="en-US" sz="1200" b="0" dirty="0">
                          <a:solidFill>
                            <a:schemeClr val="tx1"/>
                          </a:solidFill>
                          <a:effectLst/>
                        </a:rPr>
                        <a:t>5.3</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ορνεί</a:t>
                      </a:r>
                      <a:r>
                        <a:rPr lang="en-US" sz="1200" dirty="0">
                          <a:effectLst/>
                        </a:rPr>
                        <a:t>α δὲ καὶ ἀκαθαρσία πᾶσα ἢ πλεονεξία</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3.5a</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ορνεί</a:t>
                      </a:r>
                      <a:r>
                        <a:rPr lang="en-US" sz="1200" dirty="0">
                          <a:effectLst/>
                        </a:rPr>
                        <a:t>αν, ἀκαθαρσίαν, πάθος, ἐπιθυμίαν κακήν, καὶ τὴν πλεονεξίαν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35"/>
                  </a:ext>
                </a:extLst>
              </a:tr>
              <a:tr h="84129">
                <a:tc>
                  <a:txBody>
                    <a:bodyPr/>
                    <a:lstStyle/>
                    <a:p>
                      <a:pPr marL="0" marR="0">
                        <a:lnSpc>
                          <a:spcPct val="115000"/>
                        </a:lnSpc>
                        <a:spcBef>
                          <a:spcPts val="0"/>
                        </a:spcBef>
                        <a:spcAft>
                          <a:spcPts val="0"/>
                        </a:spcAft>
                      </a:pPr>
                      <a:r>
                        <a:rPr lang="en-US" sz="1200" b="0" dirty="0">
                          <a:solidFill>
                            <a:schemeClr val="tx1"/>
                          </a:solidFill>
                          <a:effectLst/>
                        </a:rPr>
                        <a:t>5.5</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λεονέκτης</a:t>
                      </a:r>
                      <a:r>
                        <a:rPr lang="en-US" sz="1200" dirty="0">
                          <a:effectLst/>
                        </a:rPr>
                        <a:t>, ὅ </a:t>
                      </a:r>
                      <a:r>
                        <a:rPr lang="en-US" sz="1200" dirty="0" err="1">
                          <a:effectLst/>
                        </a:rPr>
                        <a:t>ἐστιν</a:t>
                      </a:r>
                      <a:r>
                        <a:rPr lang="en-US" sz="1200" dirty="0">
                          <a:effectLst/>
                        </a:rPr>
                        <a:t> </a:t>
                      </a:r>
                      <a:r>
                        <a:rPr lang="en-US" sz="1200" dirty="0" err="1">
                          <a:effectLst/>
                        </a:rPr>
                        <a:t>εἰδωλολάτρης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3.5b</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λεονεξί</a:t>
                      </a:r>
                      <a:r>
                        <a:rPr lang="en-US" sz="1200" dirty="0">
                          <a:effectLst/>
                        </a:rPr>
                        <a:t>αν ἥτις ἐστὶν εἰδωλολατρία</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36"/>
                  </a:ext>
                </a:extLst>
              </a:tr>
              <a:tr h="168259">
                <a:tc>
                  <a:txBody>
                    <a:bodyPr/>
                    <a:lstStyle/>
                    <a:p>
                      <a:pPr marL="0" marR="0">
                        <a:lnSpc>
                          <a:spcPct val="115000"/>
                        </a:lnSpc>
                        <a:spcBef>
                          <a:spcPts val="0"/>
                        </a:spcBef>
                        <a:spcAft>
                          <a:spcPts val="0"/>
                        </a:spcAft>
                      </a:pPr>
                      <a:r>
                        <a:rPr lang="en-US" sz="1200" b="0" dirty="0">
                          <a:solidFill>
                            <a:schemeClr val="tx1"/>
                          </a:solidFill>
                          <a:effectLst/>
                        </a:rPr>
                        <a:t>5.6</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διὰ τα</a:t>
                      </a:r>
                      <a:r>
                        <a:rPr lang="en-US" sz="1200" dirty="0" err="1">
                          <a:effectLst/>
                        </a:rPr>
                        <a:t>ῦτ</a:t>
                      </a:r>
                      <a:r>
                        <a:rPr lang="en-US" sz="1200" dirty="0">
                          <a:effectLst/>
                        </a:rPr>
                        <a:t>α γὰρ ἔρχεται ἡ ὀργὴ τοῦ θεοῦ ἐπὶ τοὺς υἱοὺς τῆς ἀπειθείας.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3.6</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δι</a:t>
                      </a:r>
                      <a:r>
                        <a:rPr lang="en-US" sz="1200" dirty="0">
                          <a:effectLst/>
                        </a:rPr>
                        <a:t>’ ἃ </a:t>
                      </a:r>
                      <a:r>
                        <a:rPr lang="en-US" sz="1200" dirty="0" err="1">
                          <a:effectLst/>
                        </a:rPr>
                        <a:t>ἔρχετ</a:t>
                      </a:r>
                      <a:r>
                        <a:rPr lang="en-US" sz="1200" dirty="0">
                          <a:effectLst/>
                        </a:rPr>
                        <a:t>αι ἡ ὀργὴ τοῦ θεοῦ [ἐπὶ τοὺς υἱοὺς τῆς ἀπειθείας]</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37"/>
                  </a:ext>
                </a:extLst>
              </a:tr>
              <a:tr h="252388">
                <a:tc>
                  <a:txBody>
                    <a:bodyPr/>
                    <a:lstStyle/>
                    <a:p>
                      <a:pPr marL="0" marR="0">
                        <a:lnSpc>
                          <a:spcPct val="115000"/>
                        </a:lnSpc>
                        <a:spcBef>
                          <a:spcPts val="0"/>
                        </a:spcBef>
                        <a:spcAft>
                          <a:spcPts val="0"/>
                        </a:spcAft>
                      </a:pPr>
                      <a:r>
                        <a:rPr lang="en-US" sz="1200" b="0" dirty="0">
                          <a:solidFill>
                            <a:schemeClr val="tx1"/>
                          </a:solidFill>
                          <a:effectLst/>
                        </a:rPr>
                        <a:t>5.15f</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Βλέ</a:t>
                      </a:r>
                      <a:r>
                        <a:rPr lang="en-US" sz="1200" dirty="0">
                          <a:effectLst/>
                        </a:rPr>
                        <a:t>πετε οὖν ἀκριβῶς πῶς περιπατεῖτε, μὴ ὡς ἄσοφοι ἀλλ’ ὡς σοφοί, ἐξαγοραζόμενοι τὸν καιρόν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4.5</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Ἐν σοφίᾳ π</a:t>
                      </a:r>
                      <a:r>
                        <a:rPr lang="en-US" sz="1200" dirty="0" err="1">
                          <a:effectLst/>
                        </a:rPr>
                        <a:t>ερι</a:t>
                      </a:r>
                      <a:r>
                        <a:rPr lang="en-US" sz="1200" dirty="0">
                          <a:effectLst/>
                        </a:rPr>
                        <a:t>πατεῖτε πρὸς τοὺς ἔξω, τὸν καιρὸν ἐξαγοραζόμενοι.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38"/>
                  </a:ext>
                </a:extLst>
              </a:tr>
              <a:tr h="685846">
                <a:tc>
                  <a:txBody>
                    <a:bodyPr/>
                    <a:lstStyle/>
                    <a:p>
                      <a:pPr marL="0" marR="0">
                        <a:lnSpc>
                          <a:spcPct val="115000"/>
                        </a:lnSpc>
                        <a:spcBef>
                          <a:spcPts val="0"/>
                        </a:spcBef>
                        <a:spcAft>
                          <a:spcPts val="0"/>
                        </a:spcAft>
                      </a:pPr>
                      <a:r>
                        <a:rPr lang="en-US" sz="1200" b="0" dirty="0">
                          <a:solidFill>
                            <a:schemeClr val="tx1"/>
                          </a:solidFill>
                          <a:effectLst/>
                        </a:rPr>
                        <a:t>5.19f</a:t>
                      </a:r>
                      <a:endParaRPr lang="en-US" sz="1200" b="0" dirty="0">
                        <a:solidFill>
                          <a:schemeClr val="tx1"/>
                        </a:solidFill>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λα</a:t>
                      </a:r>
                      <a:r>
                        <a:rPr lang="en-US" sz="1200" dirty="0" err="1">
                          <a:effectLst/>
                        </a:rPr>
                        <a:t>λοῦντες</a:t>
                      </a:r>
                      <a:r>
                        <a:rPr lang="en-US" sz="1200" dirty="0">
                          <a:effectLst/>
                        </a:rPr>
                        <a:t> ἑα</a:t>
                      </a:r>
                      <a:r>
                        <a:rPr lang="en-US" sz="1200" dirty="0" err="1">
                          <a:effectLst/>
                        </a:rPr>
                        <a:t>υτοῖς</a:t>
                      </a:r>
                      <a:r>
                        <a:rPr lang="en-US" sz="1200" dirty="0">
                          <a:effectLst/>
                        </a:rPr>
                        <a:t> [ἐν] ψα</a:t>
                      </a:r>
                      <a:r>
                        <a:rPr lang="en-US" sz="1200" dirty="0" err="1">
                          <a:effectLst/>
                        </a:rPr>
                        <a:t>λμοῖς</a:t>
                      </a:r>
                      <a:r>
                        <a:rPr lang="en-US" sz="1200" dirty="0">
                          <a:effectLst/>
                        </a:rPr>
                        <a:t> καὶ </a:t>
                      </a:r>
                      <a:r>
                        <a:rPr lang="en-US" sz="1200" dirty="0" err="1">
                          <a:effectLst/>
                        </a:rPr>
                        <a:t>ὕμνοις</a:t>
                      </a:r>
                      <a:r>
                        <a:rPr lang="en-US" sz="1200" dirty="0">
                          <a:effectLst/>
                        </a:rPr>
                        <a:t> καὶ </a:t>
                      </a:r>
                      <a:r>
                        <a:rPr lang="en-US" sz="1200" dirty="0" err="1">
                          <a:effectLst/>
                        </a:rPr>
                        <a:t>ᾠδ</a:t>
                      </a:r>
                      <a:r>
                        <a:rPr lang="en-US" sz="1200" dirty="0">
                          <a:effectLst/>
                        </a:rPr>
                        <a:t>αῖς πνευματικαῖς, ᾄδοντες καὶ ψάλλοντες τῇ καρδίᾳ ὑμῶν τῷ κυρίῳ, εὐχαριστοῦντες πάντοτε ὑπὲρ πάντων ἐν ὀνόματι τοῦ κυρίου ἡμῶν Ἰησοῦ Χριστοῦ τῷ θεῷ καὶ πατρί</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3.16f</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err="1">
                          <a:effectLst/>
                        </a:rPr>
                        <a:t>διδάσκοντες</a:t>
                      </a:r>
                      <a:r>
                        <a:rPr lang="en-US" sz="1200" dirty="0">
                          <a:effectLst/>
                        </a:rPr>
                        <a:t> καὶ </a:t>
                      </a:r>
                      <a:r>
                        <a:rPr lang="en-US" sz="1200" dirty="0" err="1">
                          <a:effectLst/>
                        </a:rPr>
                        <a:t>νουθετοῦντες</a:t>
                      </a:r>
                      <a:r>
                        <a:rPr lang="en-US" sz="1200" dirty="0">
                          <a:effectLst/>
                        </a:rPr>
                        <a:t> ἑα</a:t>
                      </a:r>
                      <a:r>
                        <a:rPr lang="en-US" sz="1200" dirty="0" err="1">
                          <a:effectLst/>
                        </a:rPr>
                        <a:t>υτοὺς</a:t>
                      </a:r>
                      <a:r>
                        <a:rPr lang="en-US" sz="1200" dirty="0">
                          <a:effectLst/>
                        </a:rPr>
                        <a:t> ψα</a:t>
                      </a:r>
                      <a:r>
                        <a:rPr lang="en-US" sz="1200" dirty="0" err="1">
                          <a:effectLst/>
                        </a:rPr>
                        <a:t>λμοῖς</a:t>
                      </a:r>
                      <a:r>
                        <a:rPr lang="en-US" sz="1200" dirty="0">
                          <a:effectLst/>
                        </a:rPr>
                        <a:t>, </a:t>
                      </a:r>
                      <a:r>
                        <a:rPr lang="en-US" sz="1200" dirty="0" err="1">
                          <a:effectLst/>
                        </a:rPr>
                        <a:t>ὕμνοις</a:t>
                      </a:r>
                      <a:r>
                        <a:rPr lang="en-US" sz="1200" dirty="0">
                          <a:effectLst/>
                        </a:rPr>
                        <a:t>, </a:t>
                      </a:r>
                      <a:r>
                        <a:rPr lang="en-US" sz="1200" dirty="0" err="1">
                          <a:effectLst/>
                        </a:rPr>
                        <a:t>ᾠδ</a:t>
                      </a:r>
                      <a:r>
                        <a:rPr lang="en-US" sz="1200" dirty="0">
                          <a:effectLst/>
                        </a:rPr>
                        <a:t>αῖς πνευματικαῖς ἐν χάριτι ᾄδοντες ἐν ταῖς καρδίαις ὑμῶν τῷ θεῷ· καὶ πᾶν ὅ τι ἐὰν ποιῆτε ἐν λόγῳ ἢ ἐν ἔργῳ, πάντα ἐν ὀνόματι κυρίου Ἰησοῦ, εὐχαριστοῦντες τῷ θεῷ πατρὶ δι’ αὐτοῦ.</a:t>
                      </a:r>
                      <a:endParaRPr lang="en-US" sz="1200" dirty="0">
                        <a:effectLst/>
                        <a:latin typeface="Calibri"/>
                        <a:ea typeface="Calibri"/>
                        <a:cs typeface="Times New Roman"/>
                      </a:endParaRPr>
                    </a:p>
                  </a:txBody>
                  <a:tcPr marL="8323" marR="8323" marT="0" marB="0">
                    <a:solidFill>
                      <a:schemeClr val="tx2">
                        <a:lumMod val="20000"/>
                        <a:lumOff val="80000"/>
                      </a:schemeClr>
                    </a:solidFill>
                  </a:tcPr>
                </a:tc>
                <a:extLst>
                  <a:ext uri="{0D108BD9-81ED-4DB2-BD59-A6C34878D82A}">
                    <a16:rowId xmlns:a16="http://schemas.microsoft.com/office/drawing/2014/main" val="10039"/>
                  </a:ext>
                </a:extLst>
              </a:tr>
              <a:tr h="168259">
                <a:tc>
                  <a:txBody>
                    <a:bodyPr/>
                    <a:lstStyle/>
                    <a:p>
                      <a:pPr marL="0" marR="0">
                        <a:lnSpc>
                          <a:spcPct val="115000"/>
                        </a:lnSpc>
                        <a:spcBef>
                          <a:spcPts val="0"/>
                        </a:spcBef>
                        <a:spcAft>
                          <a:spcPts val="0"/>
                        </a:spcAft>
                      </a:pPr>
                      <a:r>
                        <a:rPr lang="en-US" sz="1200" b="0" dirty="0">
                          <a:solidFill>
                            <a:schemeClr val="tx1"/>
                          </a:solidFill>
                          <a:effectLst/>
                        </a:rPr>
                        <a:t>5.22</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Αἱ</a:t>
                      </a:r>
                      <a:r>
                        <a:rPr lang="en-US" sz="1200" dirty="0">
                          <a:effectLst/>
                        </a:rPr>
                        <a:t> </a:t>
                      </a:r>
                      <a:r>
                        <a:rPr lang="en-US" sz="1200" dirty="0" err="1">
                          <a:effectLst/>
                        </a:rPr>
                        <a:t>γυν</a:t>
                      </a:r>
                      <a:r>
                        <a:rPr lang="en-US" sz="1200" dirty="0">
                          <a:effectLst/>
                        </a:rPr>
                        <a:t>αῖκες τοῖς ἰδίοις ἀνδράσιν ὡς τῷ κυρίῳ</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3.18</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err="1">
                          <a:effectLst/>
                        </a:rPr>
                        <a:t>Αἱ</a:t>
                      </a:r>
                      <a:r>
                        <a:rPr lang="en-US" sz="1200" dirty="0">
                          <a:effectLst/>
                        </a:rPr>
                        <a:t> </a:t>
                      </a:r>
                      <a:r>
                        <a:rPr lang="en-US" sz="1200" dirty="0" err="1">
                          <a:effectLst/>
                        </a:rPr>
                        <a:t>γυν</a:t>
                      </a:r>
                      <a:r>
                        <a:rPr lang="en-US" sz="1200" dirty="0">
                          <a:effectLst/>
                        </a:rPr>
                        <a:t>αῖκες, ὑποτάσσεσθε τοῖς ἀνδράσιν, ὡς ἀνῆκεν ἐν κυρίῳ.</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40"/>
                  </a:ext>
                </a:extLst>
              </a:tr>
              <a:tr h="84129">
                <a:tc>
                  <a:txBody>
                    <a:bodyPr/>
                    <a:lstStyle/>
                    <a:p>
                      <a:pPr marL="0" marR="0">
                        <a:lnSpc>
                          <a:spcPct val="115000"/>
                        </a:lnSpc>
                        <a:spcBef>
                          <a:spcPts val="0"/>
                        </a:spcBef>
                        <a:spcAft>
                          <a:spcPts val="0"/>
                        </a:spcAft>
                      </a:pPr>
                      <a:r>
                        <a:rPr lang="en-US" sz="1200" b="0" dirty="0">
                          <a:solidFill>
                            <a:schemeClr val="tx1"/>
                          </a:solidFill>
                          <a:effectLst/>
                        </a:rPr>
                        <a:t>5.25</a:t>
                      </a:r>
                      <a:endParaRPr lang="en-US" sz="1200" b="0" dirty="0">
                        <a:solidFill>
                          <a:schemeClr val="tx1"/>
                        </a:solidFill>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Οἱ </a:t>
                      </a:r>
                      <a:r>
                        <a:rPr lang="en-US" sz="1200" dirty="0" err="1">
                          <a:effectLst/>
                        </a:rPr>
                        <a:t>ἄνδρες</a:t>
                      </a:r>
                      <a:r>
                        <a:rPr lang="en-US" sz="1200" dirty="0">
                          <a:effectLst/>
                        </a:rPr>
                        <a:t>, </a:t>
                      </a:r>
                      <a:r>
                        <a:rPr lang="en-US" sz="1200" dirty="0" err="1">
                          <a:effectLst/>
                        </a:rPr>
                        <a:t>ἀγ</a:t>
                      </a:r>
                      <a:r>
                        <a:rPr lang="en-US" sz="1200" dirty="0">
                          <a:effectLst/>
                        </a:rPr>
                        <a:t>απᾶτε τὰς γυναῖκας</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3.19</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Οἱ </a:t>
                      </a:r>
                      <a:r>
                        <a:rPr lang="en-US" sz="1200" dirty="0" err="1">
                          <a:effectLst/>
                        </a:rPr>
                        <a:t>ἄνδρες</a:t>
                      </a:r>
                      <a:r>
                        <a:rPr lang="en-US" sz="1200" dirty="0">
                          <a:effectLst/>
                        </a:rPr>
                        <a:t>, </a:t>
                      </a:r>
                      <a:r>
                        <a:rPr lang="en-US" sz="1200" dirty="0" err="1">
                          <a:effectLst/>
                        </a:rPr>
                        <a:t>ἀγ</a:t>
                      </a:r>
                      <a:r>
                        <a:rPr lang="en-US" sz="1200" dirty="0">
                          <a:effectLst/>
                        </a:rPr>
                        <a:t>απᾶτε τὰς γυναῖκας</a:t>
                      </a:r>
                      <a:endParaRPr lang="en-US" sz="1200" dirty="0">
                        <a:effectLst/>
                        <a:latin typeface="Calibri"/>
                        <a:ea typeface="Calibri"/>
                        <a:cs typeface="Times New Roman"/>
                      </a:endParaRPr>
                    </a:p>
                  </a:txBody>
                  <a:tcPr marL="8323" marR="8323" marT="0" marB="0">
                    <a:solidFill>
                      <a:schemeClr val="tx2">
                        <a:lumMod val="20000"/>
                        <a:lumOff val="80000"/>
                      </a:schemeClr>
                    </a:solidFill>
                  </a:tcPr>
                </a:tc>
                <a:extLst>
                  <a:ext uri="{0D108BD9-81ED-4DB2-BD59-A6C34878D82A}">
                    <a16:rowId xmlns:a16="http://schemas.microsoft.com/office/drawing/2014/main" val="10041"/>
                  </a:ext>
                </a:extLst>
              </a:tr>
              <a:tr h="252388">
                <a:tc>
                  <a:txBody>
                    <a:bodyPr/>
                    <a:lstStyle/>
                    <a:p>
                      <a:pPr marL="0" marR="0">
                        <a:lnSpc>
                          <a:spcPct val="115000"/>
                        </a:lnSpc>
                        <a:spcBef>
                          <a:spcPts val="0"/>
                        </a:spcBef>
                        <a:spcAft>
                          <a:spcPts val="0"/>
                        </a:spcAft>
                      </a:pPr>
                      <a:r>
                        <a:rPr lang="en-US" sz="1200" b="0" dirty="0">
                          <a:solidFill>
                            <a:schemeClr val="tx1"/>
                          </a:solidFill>
                          <a:effectLst/>
                        </a:rPr>
                        <a:t>5.27</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 </a:t>
                      </a:r>
                      <a:r>
                        <a:rPr lang="en-US" sz="1200" dirty="0" err="1">
                          <a:effectLst/>
                        </a:rPr>
                        <a:t>ἵν</a:t>
                      </a:r>
                      <a:r>
                        <a:rPr lang="en-US" sz="1200" dirty="0">
                          <a:effectLst/>
                        </a:rPr>
                        <a:t>α παραστήσῃ αὐτὸς ἑαυτῷ ἔνδοξον τὴν ἐκκλησίαν... </a:t>
                      </a:r>
                      <a:r>
                        <a:rPr lang="en-US" sz="1200" dirty="0" err="1">
                          <a:effectLst/>
                        </a:rPr>
                        <a:t>ἵν</a:t>
                      </a:r>
                      <a:r>
                        <a:rPr lang="en-US" sz="1200" dirty="0">
                          <a:effectLst/>
                        </a:rPr>
                        <a:t>α ᾖ ἁγία καὶ ἄμωμος.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1.22a</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παρα</a:t>
                      </a:r>
                      <a:r>
                        <a:rPr lang="en-US" sz="1200" dirty="0" err="1">
                          <a:effectLst/>
                        </a:rPr>
                        <a:t>στῆσ</a:t>
                      </a:r>
                      <a:r>
                        <a:rPr lang="en-US" sz="1200" dirty="0">
                          <a:effectLst/>
                        </a:rPr>
                        <a:t>αι ὑμᾶς ἁγίους καὶ ἀμώμους </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42"/>
                  </a:ext>
                </a:extLst>
              </a:tr>
              <a:tr h="252388">
                <a:tc>
                  <a:txBody>
                    <a:bodyPr/>
                    <a:lstStyle/>
                    <a:p>
                      <a:pPr marL="0" marR="0">
                        <a:lnSpc>
                          <a:spcPct val="115000"/>
                        </a:lnSpc>
                        <a:spcBef>
                          <a:spcPts val="0"/>
                        </a:spcBef>
                        <a:spcAft>
                          <a:spcPts val="0"/>
                        </a:spcAft>
                      </a:pPr>
                      <a:r>
                        <a:rPr lang="en-US" sz="1200" b="0" dirty="0">
                          <a:solidFill>
                            <a:schemeClr val="tx1"/>
                          </a:solidFill>
                          <a:effectLst/>
                        </a:rPr>
                        <a:t>6.1</a:t>
                      </a:r>
                      <a:endParaRPr lang="en-US" sz="1200" b="0" dirty="0">
                        <a:solidFill>
                          <a:schemeClr val="tx1"/>
                        </a:solidFill>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Τὰ </a:t>
                      </a:r>
                      <a:r>
                        <a:rPr lang="en-US" sz="1200" dirty="0" err="1">
                          <a:effectLst/>
                        </a:rPr>
                        <a:t>τέκν</a:t>
                      </a:r>
                      <a:r>
                        <a:rPr lang="en-US" sz="1200" dirty="0">
                          <a:effectLst/>
                        </a:rPr>
                        <a:t>α, ὑπακούετε τοῖς γονεῦσιν ὑμῶν ἐν κυρίῳ, τοῦτο γάρ ἐστιν δίκαιον</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3.20</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Τὰ </a:t>
                      </a:r>
                      <a:r>
                        <a:rPr lang="en-US" sz="1200" dirty="0" err="1">
                          <a:effectLst/>
                        </a:rPr>
                        <a:t>τέκν</a:t>
                      </a:r>
                      <a:r>
                        <a:rPr lang="en-US" sz="1200" dirty="0">
                          <a:effectLst/>
                        </a:rPr>
                        <a:t>α, ὑπακούετε τοῖς γονεῦσιν κατὰ πάντα, τοῦτο γὰρ εὐάρεστόν ἐστιν ἐν κυρίῳ.</a:t>
                      </a:r>
                      <a:endParaRPr lang="en-US" sz="1200" dirty="0">
                        <a:effectLst/>
                        <a:latin typeface="Calibri"/>
                        <a:ea typeface="Calibri"/>
                        <a:cs typeface="Times New Roman"/>
                      </a:endParaRPr>
                    </a:p>
                  </a:txBody>
                  <a:tcPr marL="8323" marR="8323" marT="0" marB="0">
                    <a:solidFill>
                      <a:schemeClr val="tx2">
                        <a:lumMod val="20000"/>
                        <a:lumOff val="80000"/>
                      </a:schemeClr>
                    </a:solidFill>
                  </a:tcPr>
                </a:tc>
                <a:extLst>
                  <a:ext uri="{0D108BD9-81ED-4DB2-BD59-A6C34878D82A}">
                    <a16:rowId xmlns:a16="http://schemas.microsoft.com/office/drawing/2014/main" val="10043"/>
                  </a:ext>
                </a:extLst>
              </a:tr>
              <a:tr h="168259">
                <a:tc>
                  <a:txBody>
                    <a:bodyPr/>
                    <a:lstStyle/>
                    <a:p>
                      <a:pPr marL="0" marR="0">
                        <a:lnSpc>
                          <a:spcPct val="115000"/>
                        </a:lnSpc>
                        <a:spcBef>
                          <a:spcPts val="0"/>
                        </a:spcBef>
                        <a:spcAft>
                          <a:spcPts val="0"/>
                        </a:spcAft>
                      </a:pPr>
                      <a:r>
                        <a:rPr lang="en-US" sz="1200" b="0" dirty="0">
                          <a:solidFill>
                            <a:schemeClr val="tx1"/>
                          </a:solidFill>
                          <a:effectLst/>
                        </a:rPr>
                        <a:t>6.4</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Καὶ οἱ πα</a:t>
                      </a:r>
                      <a:r>
                        <a:rPr lang="en-US" sz="1200" dirty="0" err="1">
                          <a:effectLst/>
                        </a:rPr>
                        <a:t>τέρες</a:t>
                      </a:r>
                      <a:r>
                        <a:rPr lang="en-US" sz="1200" dirty="0">
                          <a:effectLst/>
                        </a:rPr>
                        <a:t>, μὴ πα</a:t>
                      </a:r>
                      <a:r>
                        <a:rPr lang="en-US" sz="1200" dirty="0" err="1">
                          <a:effectLst/>
                        </a:rPr>
                        <a:t>ροργίζετε</a:t>
                      </a:r>
                      <a:r>
                        <a:rPr lang="en-US" sz="1200" dirty="0">
                          <a:effectLst/>
                        </a:rPr>
                        <a:t> τὰ </a:t>
                      </a:r>
                      <a:r>
                        <a:rPr lang="en-US" sz="1200" dirty="0" err="1">
                          <a:effectLst/>
                        </a:rPr>
                        <a:t>τέκν</a:t>
                      </a:r>
                      <a:r>
                        <a:rPr lang="en-US" sz="1200" dirty="0">
                          <a:effectLst/>
                        </a:rPr>
                        <a:t>α ὑμῶν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3.21</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Οἱ πα</a:t>
                      </a:r>
                      <a:r>
                        <a:rPr lang="en-US" sz="1200" dirty="0" err="1">
                          <a:effectLst/>
                        </a:rPr>
                        <a:t>τέρες</a:t>
                      </a:r>
                      <a:r>
                        <a:rPr lang="en-US" sz="1200" dirty="0">
                          <a:effectLst/>
                        </a:rPr>
                        <a:t>, μὴ </a:t>
                      </a:r>
                      <a:r>
                        <a:rPr lang="en-US" sz="1200" dirty="0" err="1">
                          <a:effectLst/>
                        </a:rPr>
                        <a:t>ἐρεθίζετε</a:t>
                      </a:r>
                      <a:r>
                        <a:rPr lang="en-US" sz="1200" dirty="0">
                          <a:effectLst/>
                        </a:rPr>
                        <a:t> τὰ </a:t>
                      </a:r>
                      <a:r>
                        <a:rPr lang="en-US" sz="1200" dirty="0" err="1">
                          <a:effectLst/>
                        </a:rPr>
                        <a:t>τέκν</a:t>
                      </a:r>
                      <a:r>
                        <a:rPr lang="en-US" sz="1200" dirty="0">
                          <a:effectLst/>
                        </a:rPr>
                        <a:t>α ὑμῶν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44"/>
                  </a:ext>
                </a:extLst>
              </a:tr>
              <a:tr h="1009564">
                <a:tc>
                  <a:txBody>
                    <a:bodyPr/>
                    <a:lstStyle/>
                    <a:p>
                      <a:pPr marL="0" marR="0">
                        <a:lnSpc>
                          <a:spcPct val="115000"/>
                        </a:lnSpc>
                        <a:spcBef>
                          <a:spcPts val="0"/>
                        </a:spcBef>
                        <a:spcAft>
                          <a:spcPts val="0"/>
                        </a:spcAft>
                      </a:pPr>
                      <a:r>
                        <a:rPr lang="en-US" sz="1200" b="0" dirty="0">
                          <a:solidFill>
                            <a:schemeClr val="tx1"/>
                          </a:solidFill>
                          <a:effectLst/>
                        </a:rPr>
                        <a:t>6.5fff</a:t>
                      </a:r>
                      <a:endParaRPr lang="en-US" sz="1200" b="0" dirty="0">
                        <a:solidFill>
                          <a:schemeClr val="tx1"/>
                        </a:solidFill>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Οἱ </a:t>
                      </a:r>
                      <a:r>
                        <a:rPr lang="en-US" sz="1200" dirty="0" err="1">
                          <a:effectLst/>
                        </a:rPr>
                        <a:t>δοῦλοι</a:t>
                      </a:r>
                      <a:r>
                        <a:rPr lang="en-US" sz="1200" dirty="0">
                          <a:effectLst/>
                        </a:rPr>
                        <a:t>, ὑπα</a:t>
                      </a:r>
                      <a:r>
                        <a:rPr lang="en-US" sz="1200" dirty="0" err="1">
                          <a:effectLst/>
                        </a:rPr>
                        <a:t>κούετε</a:t>
                      </a:r>
                      <a:r>
                        <a:rPr lang="en-US" sz="1200" dirty="0">
                          <a:effectLst/>
                        </a:rPr>
                        <a:t> </a:t>
                      </a:r>
                      <a:r>
                        <a:rPr lang="en-US" sz="1200" dirty="0" err="1">
                          <a:effectLst/>
                        </a:rPr>
                        <a:t>τοῖς</a:t>
                      </a:r>
                      <a:r>
                        <a:rPr lang="en-US" sz="1200" dirty="0">
                          <a:effectLst/>
                        </a:rPr>
                        <a:t> κατὰ </a:t>
                      </a:r>
                      <a:r>
                        <a:rPr lang="en-US" sz="1200" dirty="0" err="1">
                          <a:effectLst/>
                        </a:rPr>
                        <a:t>σάρκ</a:t>
                      </a:r>
                      <a:r>
                        <a:rPr lang="en-US" sz="1200" dirty="0">
                          <a:effectLst/>
                        </a:rPr>
                        <a:t>α κυρίοις μετὰ φόβου καὶ τρόμου ἐν ἁπλότητι τῆς καρδίας ὑμῶν ὡς τῷ Χριστῷ,  μὴ κατ’ ὀφθαλμοδουλίαν ὡς ἀνθρωπάρεσκοι ἀλλ’ ὡς δοῦλοι Χριστοῦ ποιοῦντες τὸ θέλημα τοῦ θεοῦ ἐκ ψυχῆς,  μετ’ εὐνοίας δουλεύοντες, ὡς τῷ κυρίῳ καὶ οὐκ ἀνθρώποις, εἰδότες ὅτι ἕκαστος, ἐάν τι ποιήσῃ ἀγαθόν, τοῦτο κομίσεται παρὰ κυρίου</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3.22ff</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Οἱ </a:t>
                      </a:r>
                      <a:r>
                        <a:rPr lang="en-US" sz="1200" dirty="0" err="1">
                          <a:effectLst/>
                        </a:rPr>
                        <a:t>δοῦλοι</a:t>
                      </a:r>
                      <a:r>
                        <a:rPr lang="en-US" sz="1200" dirty="0">
                          <a:effectLst/>
                        </a:rPr>
                        <a:t>, ὑπα</a:t>
                      </a:r>
                      <a:r>
                        <a:rPr lang="en-US" sz="1200" dirty="0" err="1">
                          <a:effectLst/>
                        </a:rPr>
                        <a:t>κούετε</a:t>
                      </a:r>
                      <a:r>
                        <a:rPr lang="en-US" sz="1200" dirty="0">
                          <a:effectLst/>
                        </a:rPr>
                        <a:t> κατὰ π</a:t>
                      </a:r>
                      <a:r>
                        <a:rPr lang="en-US" sz="1200" dirty="0" err="1">
                          <a:effectLst/>
                        </a:rPr>
                        <a:t>άντ</a:t>
                      </a:r>
                      <a:r>
                        <a:rPr lang="en-US" sz="1200" dirty="0">
                          <a:effectLst/>
                        </a:rPr>
                        <a:t>α τοῖς κατὰ σάρκα κυρίοις, μὴ ἐν ὀφθαλμοδουλίᾳ ὡς ἀνθρωπάρεσκοι, ἀλλ’ ἐν ἁπλότητι καρδίας, φοβούμενοι τὸν κύριον. ὃ </a:t>
                      </a:r>
                      <a:r>
                        <a:rPr lang="en-US" sz="1200" dirty="0" err="1">
                          <a:effectLst/>
                        </a:rPr>
                        <a:t>ἐὰν</a:t>
                      </a:r>
                      <a:r>
                        <a:rPr lang="en-US" sz="1200" dirty="0">
                          <a:effectLst/>
                        </a:rPr>
                        <a:t> π</a:t>
                      </a:r>
                      <a:r>
                        <a:rPr lang="en-US" sz="1200" dirty="0" err="1">
                          <a:effectLst/>
                        </a:rPr>
                        <a:t>οιῆτε</a:t>
                      </a:r>
                      <a:r>
                        <a:rPr lang="en-US" sz="1200" dirty="0">
                          <a:effectLst/>
                        </a:rPr>
                        <a:t>, </a:t>
                      </a:r>
                      <a:r>
                        <a:rPr lang="en-US" sz="1200" dirty="0" err="1">
                          <a:effectLst/>
                        </a:rPr>
                        <a:t>ἐκ</a:t>
                      </a:r>
                      <a:r>
                        <a:rPr lang="en-US" sz="1200" dirty="0">
                          <a:effectLst/>
                        </a:rPr>
                        <a:t> ψυχῆς </a:t>
                      </a:r>
                      <a:r>
                        <a:rPr lang="en-US" sz="1200" dirty="0" err="1">
                          <a:effectLst/>
                        </a:rPr>
                        <a:t>ἐργάζεσθε</a:t>
                      </a:r>
                      <a:r>
                        <a:rPr lang="en-US" sz="1200" dirty="0">
                          <a:effectLst/>
                        </a:rPr>
                        <a:t>, </a:t>
                      </a:r>
                      <a:r>
                        <a:rPr lang="en-US" sz="1200" dirty="0" err="1">
                          <a:effectLst/>
                        </a:rPr>
                        <a:t>ὡς</a:t>
                      </a:r>
                      <a:r>
                        <a:rPr lang="en-US" sz="1200" dirty="0">
                          <a:effectLst/>
                        </a:rPr>
                        <a:t> τῷ </a:t>
                      </a:r>
                      <a:r>
                        <a:rPr lang="en-US" sz="1200" dirty="0" err="1">
                          <a:effectLst/>
                        </a:rPr>
                        <a:t>κυρίῳ</a:t>
                      </a:r>
                      <a:r>
                        <a:rPr lang="en-US" sz="1200" dirty="0">
                          <a:effectLst/>
                        </a:rPr>
                        <a:t> καὶ οὐκ </a:t>
                      </a:r>
                      <a:r>
                        <a:rPr lang="en-US" sz="1200" dirty="0" err="1">
                          <a:effectLst/>
                        </a:rPr>
                        <a:t>ἀνθρώ</a:t>
                      </a:r>
                      <a:r>
                        <a:rPr lang="en-US" sz="1200" dirty="0">
                          <a:effectLst/>
                        </a:rPr>
                        <a:t>ποις, εἰδότες ὅτι ἀπὸ κυρίου ἀπολήμψεσθε τὴν ἀνταπόδοσιν τῆς κληρονομίας. τῷ </a:t>
                      </a:r>
                      <a:r>
                        <a:rPr lang="en-US" sz="1200" dirty="0" err="1">
                          <a:effectLst/>
                        </a:rPr>
                        <a:t>κυρίῳ</a:t>
                      </a:r>
                      <a:r>
                        <a:rPr lang="en-US" sz="1200" dirty="0">
                          <a:effectLst/>
                        </a:rPr>
                        <a:t> Χριστῷ </a:t>
                      </a:r>
                      <a:r>
                        <a:rPr lang="en-US" sz="1200" dirty="0" err="1">
                          <a:effectLst/>
                        </a:rPr>
                        <a:t>δουλεύετε</a:t>
                      </a:r>
                      <a:r>
                        <a:rPr lang="en-US" sz="1200" dirty="0">
                          <a:effectLst/>
                        </a:rPr>
                        <a:t>·</a:t>
                      </a:r>
                      <a:endParaRPr lang="en-US" sz="1200" dirty="0">
                        <a:effectLst/>
                        <a:latin typeface="Calibri"/>
                        <a:ea typeface="Calibri"/>
                        <a:cs typeface="Times New Roman"/>
                      </a:endParaRPr>
                    </a:p>
                  </a:txBody>
                  <a:tcPr marL="8323" marR="8323" marT="0" marB="0">
                    <a:solidFill>
                      <a:schemeClr val="tx2">
                        <a:lumMod val="20000"/>
                        <a:lumOff val="80000"/>
                      </a:schemeClr>
                    </a:solidFill>
                  </a:tcPr>
                </a:tc>
                <a:extLst>
                  <a:ext uri="{0D108BD9-81ED-4DB2-BD59-A6C34878D82A}">
                    <a16:rowId xmlns:a16="http://schemas.microsoft.com/office/drawing/2014/main" val="10045"/>
                  </a:ext>
                </a:extLst>
              </a:tr>
              <a:tr h="336524">
                <a:tc>
                  <a:txBody>
                    <a:bodyPr/>
                    <a:lstStyle/>
                    <a:p>
                      <a:pPr marL="0" marR="0">
                        <a:lnSpc>
                          <a:spcPct val="115000"/>
                        </a:lnSpc>
                        <a:spcBef>
                          <a:spcPts val="0"/>
                        </a:spcBef>
                        <a:spcAft>
                          <a:spcPts val="0"/>
                        </a:spcAft>
                      </a:pPr>
                      <a:r>
                        <a:rPr lang="en-US" sz="1200" b="0" dirty="0">
                          <a:solidFill>
                            <a:schemeClr val="tx1"/>
                          </a:solidFill>
                          <a:effectLst/>
                        </a:rPr>
                        <a:t>6.9a</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Καὶ οἱ </a:t>
                      </a:r>
                      <a:r>
                        <a:rPr lang="en-US" sz="1200" dirty="0" err="1">
                          <a:effectLst/>
                        </a:rPr>
                        <a:t>κύριοι</a:t>
                      </a:r>
                      <a:r>
                        <a:rPr lang="en-US" sz="1200" dirty="0">
                          <a:effectLst/>
                        </a:rPr>
                        <a:t>, τὰ α</a:t>
                      </a:r>
                      <a:r>
                        <a:rPr lang="en-US" sz="1200" dirty="0" err="1">
                          <a:effectLst/>
                        </a:rPr>
                        <a:t>ὐτὰ</a:t>
                      </a:r>
                      <a:r>
                        <a:rPr lang="en-US" sz="1200" dirty="0">
                          <a:effectLst/>
                        </a:rPr>
                        <a:t> π</a:t>
                      </a:r>
                      <a:r>
                        <a:rPr lang="en-US" sz="1200" dirty="0" err="1">
                          <a:effectLst/>
                        </a:rPr>
                        <a:t>οιεῖτε</a:t>
                      </a:r>
                      <a:r>
                        <a:rPr lang="en-US" sz="1200" dirty="0">
                          <a:effectLst/>
                        </a:rPr>
                        <a:t> πρὸς α</a:t>
                      </a:r>
                      <a:r>
                        <a:rPr lang="en-US" sz="1200" dirty="0" err="1">
                          <a:effectLst/>
                        </a:rPr>
                        <a:t>ὐτούς</a:t>
                      </a:r>
                      <a:r>
                        <a:rPr lang="en-US" sz="1200" dirty="0">
                          <a:effectLst/>
                        </a:rPr>
                        <a:t>, </a:t>
                      </a:r>
                      <a:r>
                        <a:rPr lang="en-US" sz="1200" dirty="0" err="1">
                          <a:effectLst/>
                        </a:rPr>
                        <a:t>ἀνιέντες</a:t>
                      </a:r>
                      <a:r>
                        <a:rPr lang="en-US" sz="1200" dirty="0">
                          <a:effectLst/>
                        </a:rPr>
                        <a:t> τὴν ἀπ</a:t>
                      </a:r>
                      <a:r>
                        <a:rPr lang="en-US" sz="1200" dirty="0" err="1">
                          <a:effectLst/>
                        </a:rPr>
                        <a:t>ειλήν</a:t>
                      </a:r>
                      <a:r>
                        <a:rPr lang="en-US" sz="1200" dirty="0">
                          <a:effectLst/>
                        </a:rPr>
                        <a:t>, </a:t>
                      </a:r>
                      <a:r>
                        <a:rPr lang="en-US" sz="1200" dirty="0" err="1">
                          <a:effectLst/>
                        </a:rPr>
                        <a:t>εἰδότες</a:t>
                      </a:r>
                      <a:r>
                        <a:rPr lang="en-US" sz="1200" dirty="0">
                          <a:effectLst/>
                        </a:rPr>
                        <a:t> </a:t>
                      </a:r>
                      <a:r>
                        <a:rPr lang="en-US" sz="1200" dirty="0" err="1">
                          <a:effectLst/>
                        </a:rPr>
                        <a:t>ὅτι</a:t>
                      </a:r>
                      <a:r>
                        <a:rPr lang="en-US" sz="1200" dirty="0">
                          <a:effectLst/>
                        </a:rPr>
                        <a:t> καὶ α</a:t>
                      </a:r>
                      <a:r>
                        <a:rPr lang="en-US" sz="1200" dirty="0" err="1">
                          <a:effectLst/>
                        </a:rPr>
                        <a:t>ὐτῶν</a:t>
                      </a:r>
                      <a:r>
                        <a:rPr lang="en-US" sz="1200" dirty="0">
                          <a:effectLst/>
                        </a:rPr>
                        <a:t> καὶ ὑμῶν ὁ </a:t>
                      </a:r>
                      <a:r>
                        <a:rPr lang="en-US" sz="1200" dirty="0" err="1">
                          <a:effectLst/>
                        </a:rPr>
                        <a:t>κύριός</a:t>
                      </a:r>
                      <a:r>
                        <a:rPr lang="en-US" sz="1200" dirty="0">
                          <a:effectLst/>
                        </a:rPr>
                        <a:t> </a:t>
                      </a:r>
                      <a:r>
                        <a:rPr lang="en-US" sz="1200" dirty="0" err="1">
                          <a:effectLst/>
                        </a:rPr>
                        <a:t>ἐστιν</a:t>
                      </a:r>
                      <a:r>
                        <a:rPr lang="en-US" sz="1200" dirty="0">
                          <a:effectLst/>
                        </a:rPr>
                        <a:t> ἐν </a:t>
                      </a:r>
                      <a:r>
                        <a:rPr lang="en-US" sz="1200" dirty="0" err="1">
                          <a:effectLst/>
                        </a:rPr>
                        <a:t>οὐρ</a:t>
                      </a:r>
                      <a:r>
                        <a:rPr lang="en-US" sz="1200" dirty="0">
                          <a:effectLst/>
                        </a:rPr>
                        <a:t>ανοῖς</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4.1</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Οἱ </a:t>
                      </a:r>
                      <a:r>
                        <a:rPr lang="en-US" sz="1200" dirty="0" err="1">
                          <a:effectLst/>
                        </a:rPr>
                        <a:t>κύριοι</a:t>
                      </a:r>
                      <a:r>
                        <a:rPr lang="en-US" sz="1200" dirty="0">
                          <a:effectLst/>
                        </a:rPr>
                        <a:t>, τὸ </a:t>
                      </a:r>
                      <a:r>
                        <a:rPr lang="en-US" sz="1200" dirty="0" err="1">
                          <a:effectLst/>
                        </a:rPr>
                        <a:t>δίκ</a:t>
                      </a:r>
                      <a:r>
                        <a:rPr lang="en-US" sz="1200" dirty="0">
                          <a:effectLst/>
                        </a:rPr>
                        <a:t>αιον καὶ τὴν ἰσότητα τοῖς δούλοις παρέχεσθε, εἰδότες ὅτι καὶ ὑμεῖς ἔχετε κύριον ἐν οὐρανῷ.</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46"/>
                  </a:ext>
                </a:extLst>
              </a:tr>
              <a:tr h="84129">
                <a:tc>
                  <a:txBody>
                    <a:bodyPr/>
                    <a:lstStyle/>
                    <a:p>
                      <a:pPr marL="0" marR="0">
                        <a:lnSpc>
                          <a:spcPct val="115000"/>
                        </a:lnSpc>
                        <a:spcBef>
                          <a:spcPts val="0"/>
                        </a:spcBef>
                        <a:spcAft>
                          <a:spcPts val="0"/>
                        </a:spcAft>
                      </a:pPr>
                      <a:r>
                        <a:rPr lang="en-US" sz="1200" b="0" dirty="0">
                          <a:solidFill>
                            <a:schemeClr val="tx1"/>
                          </a:solidFill>
                          <a:effectLst/>
                        </a:rPr>
                        <a:t>6.9b</a:t>
                      </a:r>
                      <a:endParaRPr lang="en-US" sz="1200" b="0" dirty="0">
                        <a:solidFill>
                          <a:schemeClr val="tx1"/>
                        </a:solidFill>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π</a:t>
                      </a:r>
                      <a:r>
                        <a:rPr lang="en-US" sz="1200" dirty="0" err="1">
                          <a:effectLst/>
                        </a:rPr>
                        <a:t>ροσω</a:t>
                      </a:r>
                      <a:r>
                        <a:rPr lang="en-US" sz="1200" dirty="0">
                          <a:effectLst/>
                        </a:rPr>
                        <a:t>πολημψία οὐκ ἔστιν</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3.25</a:t>
                      </a:r>
                      <a:endParaRPr lang="en-US" sz="1200" dirty="0">
                        <a:effectLst/>
                        <a:latin typeface="Calibri"/>
                        <a:ea typeface="Calibri"/>
                        <a:cs typeface="Times New Roman"/>
                      </a:endParaRPr>
                    </a:p>
                  </a:txBody>
                  <a:tcPr marL="8323" marR="8323" marT="0" marB="0">
                    <a:solidFill>
                      <a:schemeClr val="tx2">
                        <a:lumMod val="20000"/>
                        <a:lumOff val="80000"/>
                      </a:schemeClr>
                    </a:solidFill>
                  </a:tcPr>
                </a:tc>
                <a:tc>
                  <a:txBody>
                    <a:bodyPr/>
                    <a:lstStyle/>
                    <a:p>
                      <a:pPr marL="0" marR="0">
                        <a:lnSpc>
                          <a:spcPct val="115000"/>
                        </a:lnSpc>
                        <a:spcBef>
                          <a:spcPts val="0"/>
                        </a:spcBef>
                        <a:spcAft>
                          <a:spcPts val="0"/>
                        </a:spcAft>
                      </a:pPr>
                      <a:r>
                        <a:rPr lang="en-US" sz="1200" dirty="0">
                          <a:effectLst/>
                        </a:rPr>
                        <a:t>καὶ οὐκ </a:t>
                      </a:r>
                      <a:r>
                        <a:rPr lang="en-US" sz="1200" dirty="0" err="1">
                          <a:effectLst/>
                        </a:rPr>
                        <a:t>ἔστιν</a:t>
                      </a:r>
                      <a:r>
                        <a:rPr lang="en-US" sz="1200" dirty="0">
                          <a:effectLst/>
                        </a:rPr>
                        <a:t> π</a:t>
                      </a:r>
                      <a:r>
                        <a:rPr lang="en-US" sz="1200" dirty="0" err="1">
                          <a:effectLst/>
                        </a:rPr>
                        <a:t>ροσω</a:t>
                      </a:r>
                      <a:r>
                        <a:rPr lang="en-US" sz="1200" dirty="0">
                          <a:effectLst/>
                        </a:rPr>
                        <a:t>πολημψία.</a:t>
                      </a:r>
                      <a:endParaRPr lang="en-US" sz="1200" dirty="0">
                        <a:effectLst/>
                        <a:latin typeface="Calibri"/>
                        <a:ea typeface="Calibri"/>
                        <a:cs typeface="Times New Roman"/>
                      </a:endParaRPr>
                    </a:p>
                  </a:txBody>
                  <a:tcPr marL="8323" marR="8323" marT="0" marB="0">
                    <a:solidFill>
                      <a:schemeClr val="tx2">
                        <a:lumMod val="20000"/>
                        <a:lumOff val="80000"/>
                      </a:schemeClr>
                    </a:solidFill>
                  </a:tcPr>
                </a:tc>
                <a:extLst>
                  <a:ext uri="{0D108BD9-81ED-4DB2-BD59-A6C34878D82A}">
                    <a16:rowId xmlns:a16="http://schemas.microsoft.com/office/drawing/2014/main" val="10047"/>
                  </a:ext>
                </a:extLst>
              </a:tr>
              <a:tr h="1093693">
                <a:tc>
                  <a:txBody>
                    <a:bodyPr/>
                    <a:lstStyle/>
                    <a:p>
                      <a:pPr marL="0" marR="0">
                        <a:lnSpc>
                          <a:spcPct val="115000"/>
                        </a:lnSpc>
                        <a:spcBef>
                          <a:spcPts val="0"/>
                        </a:spcBef>
                        <a:spcAft>
                          <a:spcPts val="0"/>
                        </a:spcAft>
                      </a:pPr>
                      <a:r>
                        <a:rPr lang="en-US" sz="1200" b="0" dirty="0">
                          <a:solidFill>
                            <a:schemeClr val="tx1"/>
                          </a:solidFill>
                          <a:effectLst/>
                        </a:rPr>
                        <a:t>6.18ff</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διὰ π</a:t>
                      </a:r>
                      <a:r>
                        <a:rPr lang="en-US" sz="1200" dirty="0" err="1">
                          <a:effectLst/>
                        </a:rPr>
                        <a:t>άσης</a:t>
                      </a:r>
                      <a:r>
                        <a:rPr lang="en-US" sz="1200" dirty="0">
                          <a:effectLst/>
                        </a:rPr>
                        <a:t> π</a:t>
                      </a:r>
                      <a:r>
                        <a:rPr lang="en-US" sz="1200" dirty="0" err="1">
                          <a:effectLst/>
                        </a:rPr>
                        <a:t>ροσευχῆς</a:t>
                      </a:r>
                      <a:r>
                        <a:rPr lang="en-US" sz="1200" dirty="0">
                          <a:effectLst/>
                        </a:rPr>
                        <a:t> καὶ </a:t>
                      </a:r>
                      <a:r>
                        <a:rPr lang="en-US" sz="1200" dirty="0" err="1">
                          <a:effectLst/>
                        </a:rPr>
                        <a:t>δεήσεως</a:t>
                      </a:r>
                      <a:r>
                        <a:rPr lang="en-US" sz="1200" dirty="0">
                          <a:effectLst/>
                        </a:rPr>
                        <a:t> π</a:t>
                      </a:r>
                      <a:r>
                        <a:rPr lang="en-US" sz="1200" dirty="0" err="1">
                          <a:effectLst/>
                        </a:rPr>
                        <a:t>ροσευχόμενοι</a:t>
                      </a:r>
                      <a:r>
                        <a:rPr lang="en-US" sz="1200" dirty="0">
                          <a:effectLst/>
                        </a:rPr>
                        <a:t> ἐν πα</a:t>
                      </a:r>
                      <a:r>
                        <a:rPr lang="en-US" sz="1200" dirty="0" err="1">
                          <a:effectLst/>
                        </a:rPr>
                        <a:t>ντὶ</a:t>
                      </a:r>
                      <a:r>
                        <a:rPr lang="en-US" sz="1200" dirty="0">
                          <a:effectLst/>
                        </a:rPr>
                        <a:t> κα</a:t>
                      </a:r>
                      <a:r>
                        <a:rPr lang="en-US" sz="1200" dirty="0" err="1">
                          <a:effectLst/>
                        </a:rPr>
                        <a:t>ιρῷ</a:t>
                      </a:r>
                      <a:r>
                        <a:rPr lang="en-US" sz="1200" dirty="0">
                          <a:effectLst/>
                        </a:rPr>
                        <a:t> ἐν π</a:t>
                      </a:r>
                      <a:r>
                        <a:rPr lang="en-US" sz="1200" dirty="0" err="1">
                          <a:effectLst/>
                        </a:rPr>
                        <a:t>νεύμ</a:t>
                      </a:r>
                      <a:r>
                        <a:rPr lang="en-US" sz="1200" dirty="0">
                          <a:effectLst/>
                        </a:rPr>
                        <a:t>ατι, καὶ εἰς αὐτὸ ἀγρυπνοῦντες ἐν πάσῃ προσκαρτερήσει καὶ δεήσει περὶ πάντων τῶν ἁγίων, καὶ ὑπὲρ ἐμοῦ, ἵνα μοι δοθῇ λόγος ἐν ἀνοίξει τοῦ στόματός μου, ἐν παρρησίᾳ γνωρίσαι τὸ μυστήριον τοῦ εὐαγγελίου ὑπὲρ οὗ πρεσβεύω ἐν ἁλύσει, ἵνα ἐν αὐτῷ παρρησιάσωμαι ὡς δεῖ με λαλῆσαι.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4.2ff</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Τῇ π</a:t>
                      </a:r>
                      <a:r>
                        <a:rPr lang="en-US" sz="1200" dirty="0" err="1">
                          <a:effectLst/>
                        </a:rPr>
                        <a:t>ροσευχῇ</a:t>
                      </a:r>
                      <a:r>
                        <a:rPr lang="en-US" sz="1200" dirty="0">
                          <a:effectLst/>
                        </a:rPr>
                        <a:t> π</a:t>
                      </a:r>
                      <a:r>
                        <a:rPr lang="en-US" sz="1200" dirty="0" err="1">
                          <a:effectLst/>
                        </a:rPr>
                        <a:t>ροσκ</a:t>
                      </a:r>
                      <a:r>
                        <a:rPr lang="en-US" sz="1200" dirty="0">
                          <a:effectLst/>
                        </a:rPr>
                        <a:t>αρτερεῖτε, γρηγοροῦντες ἐν αὐτῇ ἐν εὐχαριστίᾳ, προσευχόμενοι ἅμα καὶ περὶ ἡμῶν, ἵνα ὁ θεὸς ἀνοίξῃ ἡμῖν θύραν τοῦ λόγου, λαλῆσαι τὸ μυστήριον τοῦ Χριστοῦ, δι’ ὃ καὶ δέδεμαι, ἵνα φανερώσω αὐτὸ ὡς δεῖ με λαλῆσαι.</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48"/>
                  </a:ext>
                </a:extLst>
              </a:tr>
              <a:tr h="588909">
                <a:tc>
                  <a:txBody>
                    <a:bodyPr/>
                    <a:lstStyle/>
                    <a:p>
                      <a:pPr marL="0" marR="0">
                        <a:lnSpc>
                          <a:spcPct val="115000"/>
                        </a:lnSpc>
                        <a:spcBef>
                          <a:spcPts val="0"/>
                        </a:spcBef>
                        <a:spcAft>
                          <a:spcPts val="0"/>
                        </a:spcAft>
                      </a:pPr>
                      <a:r>
                        <a:rPr lang="en-US" sz="1200" b="0" dirty="0">
                          <a:solidFill>
                            <a:schemeClr val="tx1"/>
                          </a:solidFill>
                          <a:effectLst/>
                        </a:rPr>
                        <a:t>6.21f</a:t>
                      </a:r>
                      <a:endParaRPr lang="en-US" sz="1200" b="0" dirty="0">
                        <a:solidFill>
                          <a:schemeClr val="tx1"/>
                        </a:solidFill>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err="1">
                          <a:effectLst/>
                        </a:rPr>
                        <a:t>Ἵν</a:t>
                      </a:r>
                      <a:r>
                        <a:rPr lang="en-US" sz="1200" dirty="0">
                          <a:effectLst/>
                        </a:rPr>
                        <a:t>α δὲ καὶ ὑμεῖς εἰδῆτε τὰ κατ’ ἐμέ, τί πράσσω, πάντα γνωρίσει ὑμῖν Τυχικὸς ὁ ἀγαπητὸς ἀδελφὸς καὶ πιστὸς διάκονος ἐν κυρίῳ, ὃν ἔπεμψα πρὸς ὑμᾶς εἰς αὐτὸ τοῦτο ἵνα γνῶτε τὰ περὶ ἡμῶν καὶ παρακαλέσῃ τὰς καρδίας ὑμῶν.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4.7f</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tc>
                  <a:txBody>
                    <a:bodyPr/>
                    <a:lstStyle/>
                    <a:p>
                      <a:pPr marL="0" marR="0">
                        <a:lnSpc>
                          <a:spcPct val="115000"/>
                        </a:lnSpc>
                        <a:spcBef>
                          <a:spcPts val="0"/>
                        </a:spcBef>
                        <a:spcAft>
                          <a:spcPts val="0"/>
                        </a:spcAft>
                      </a:pPr>
                      <a:r>
                        <a:rPr lang="en-US" sz="1200" dirty="0">
                          <a:effectLst/>
                        </a:rPr>
                        <a:t>Τὰ κατ’ </a:t>
                      </a:r>
                      <a:r>
                        <a:rPr lang="en-US" sz="1200" dirty="0" err="1">
                          <a:effectLst/>
                        </a:rPr>
                        <a:t>ἐμὲ</a:t>
                      </a:r>
                      <a:r>
                        <a:rPr lang="en-US" sz="1200" dirty="0">
                          <a:effectLst/>
                        </a:rPr>
                        <a:t> π</a:t>
                      </a:r>
                      <a:r>
                        <a:rPr lang="en-US" sz="1200" dirty="0" err="1">
                          <a:effectLst/>
                        </a:rPr>
                        <a:t>άντ</a:t>
                      </a:r>
                      <a:r>
                        <a:rPr lang="en-US" sz="1200" dirty="0">
                          <a:effectLst/>
                        </a:rPr>
                        <a:t>α γνωρίσει ὑμῖν Τυχικὸς ὁ ἀγαπητὸς ἀδελφὸς καὶ πιστὸς διάκονος καὶ σύνδουλος ἐν κυρίῳ, ὃν ἔπεμψα πρὸς ὑμᾶς εἰς αὐτὸ τοῦτο, ἵνα γνῶτε τὰ περὶ ἡμῶν καὶ παρακαλέσῃ τὰς καρδίας ὑμῶν</a:t>
                      </a:r>
                      <a:endParaRPr lang="en-US" sz="1200" dirty="0">
                        <a:effectLst/>
                        <a:latin typeface="Calibri"/>
                        <a:ea typeface="Calibri"/>
                        <a:cs typeface="Times New Roman"/>
                      </a:endParaRPr>
                    </a:p>
                  </a:txBody>
                  <a:tcPr marL="8323" marR="8323" marT="0" marB="0">
                    <a:solidFill>
                      <a:schemeClr val="accent1">
                        <a:lumMod val="20000"/>
                        <a:lumOff val="80000"/>
                      </a:schemeClr>
                    </a:solidFill>
                  </a:tcPr>
                </a:tc>
                <a:extLst>
                  <a:ext uri="{0D108BD9-81ED-4DB2-BD59-A6C34878D82A}">
                    <a16:rowId xmlns:a16="http://schemas.microsoft.com/office/drawing/2014/main" val="10049"/>
                  </a:ext>
                </a:extLst>
              </a:tr>
              <a:tr h="252388">
                <a:tc>
                  <a:txBody>
                    <a:bodyPr/>
                    <a:lstStyle/>
                    <a:p>
                      <a:pPr marL="0" marR="0">
                        <a:lnSpc>
                          <a:spcPct val="115000"/>
                        </a:lnSpc>
                        <a:spcBef>
                          <a:spcPts val="0"/>
                        </a:spcBef>
                        <a:spcAft>
                          <a:spcPts val="0"/>
                        </a:spcAft>
                      </a:pPr>
                      <a:r>
                        <a:rPr lang="en-US" sz="1200" b="0" dirty="0">
                          <a:solidFill>
                            <a:schemeClr val="tx1"/>
                          </a:solidFill>
                          <a:effectLst/>
                        </a:rPr>
                        <a:t>6.24</a:t>
                      </a:r>
                      <a:endParaRPr lang="en-US" sz="1200" b="0" dirty="0">
                        <a:solidFill>
                          <a:schemeClr val="tx1"/>
                        </a:solidFill>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ἡ χάρις </a:t>
                      </a:r>
                      <a:r>
                        <a:rPr lang="en-US" sz="1200" dirty="0" err="1">
                          <a:effectLst/>
                        </a:rPr>
                        <a:t>μετὰ</a:t>
                      </a:r>
                      <a:r>
                        <a:rPr lang="en-US" sz="1200" dirty="0">
                          <a:effectLst/>
                        </a:rPr>
                        <a:t> π</a:t>
                      </a:r>
                      <a:r>
                        <a:rPr lang="en-US" sz="1200" dirty="0" err="1">
                          <a:effectLst/>
                        </a:rPr>
                        <a:t>άντων</a:t>
                      </a:r>
                      <a:r>
                        <a:rPr lang="en-US" sz="1200" dirty="0">
                          <a:effectLst/>
                        </a:rPr>
                        <a:t> τῶν </a:t>
                      </a:r>
                      <a:r>
                        <a:rPr lang="en-US" sz="1200" dirty="0" err="1">
                          <a:effectLst/>
                        </a:rPr>
                        <a:t>ἀγ</a:t>
                      </a:r>
                      <a:r>
                        <a:rPr lang="en-US" sz="1200" dirty="0">
                          <a:effectLst/>
                        </a:rPr>
                        <a:t>απώντων τὸν κύριον ἡμῶν Ἰησοῦν Χριστὸν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4.18</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tc>
                  <a:txBody>
                    <a:bodyPr/>
                    <a:lstStyle/>
                    <a:p>
                      <a:pPr marL="0" marR="0">
                        <a:lnSpc>
                          <a:spcPct val="115000"/>
                        </a:lnSpc>
                        <a:spcBef>
                          <a:spcPts val="0"/>
                        </a:spcBef>
                        <a:spcAft>
                          <a:spcPts val="0"/>
                        </a:spcAft>
                      </a:pPr>
                      <a:r>
                        <a:rPr lang="en-US" sz="1200" dirty="0">
                          <a:effectLst/>
                        </a:rPr>
                        <a:t>ἡ χάρις </a:t>
                      </a:r>
                      <a:r>
                        <a:rPr lang="en-US" sz="1200" dirty="0" err="1">
                          <a:effectLst/>
                        </a:rPr>
                        <a:t>μεθ</a:t>
                      </a:r>
                      <a:r>
                        <a:rPr lang="en-US" sz="1200" dirty="0">
                          <a:effectLst/>
                        </a:rPr>
                        <a:t>’ ὑμῶν.</a:t>
                      </a:r>
                      <a:endParaRPr lang="en-US" sz="1200" dirty="0">
                        <a:effectLst/>
                        <a:latin typeface="Calibri"/>
                        <a:ea typeface="Calibri"/>
                        <a:cs typeface="Times New Roman"/>
                      </a:endParaRPr>
                    </a:p>
                  </a:txBody>
                  <a:tcPr marL="8323" marR="8323" marT="0" marB="0">
                    <a:solidFill>
                      <a:schemeClr val="accent3">
                        <a:lumMod val="40000"/>
                        <a:lumOff val="60000"/>
                      </a:schemeClr>
                    </a:solidFill>
                  </a:tcPr>
                </a:tc>
                <a:extLst>
                  <a:ext uri="{0D108BD9-81ED-4DB2-BD59-A6C34878D82A}">
                    <a16:rowId xmlns:a16="http://schemas.microsoft.com/office/drawing/2014/main" val="10050"/>
                  </a:ext>
                </a:extLst>
              </a:tr>
            </a:tbl>
          </a:graphicData>
        </a:graphic>
      </p:graphicFrame>
      <p:sp>
        <p:nvSpPr>
          <p:cNvPr id="6" name="Rectangle 5"/>
          <p:cNvSpPr/>
          <p:nvPr/>
        </p:nvSpPr>
        <p:spPr>
          <a:xfrm>
            <a:off x="-44838" y="3276600"/>
            <a:ext cx="2330838" cy="2616101"/>
          </a:xfrm>
          <a:prstGeom prst="rect">
            <a:avLst/>
          </a:prstGeom>
        </p:spPr>
        <p:txBody>
          <a:bodyPr wrap="square">
            <a:spAutoFit/>
          </a:bodyPr>
          <a:lstStyle/>
          <a:p>
            <a:pPr algn="ctr"/>
            <a:r>
              <a:rPr lang="en-US" sz="3600" b="1" dirty="0">
                <a:solidFill>
                  <a:schemeClr val="accent3">
                    <a:lumMod val="50000"/>
                  </a:schemeClr>
                </a:solidFill>
                <a:effectLst>
                  <a:outerShdw blurRad="38100" dist="38100" dir="2700000" algn="tl">
                    <a:srgbClr val="000000">
                      <a:alpha val="43137"/>
                    </a:srgbClr>
                  </a:outerShdw>
                </a:effectLst>
              </a:rPr>
              <a:t>51</a:t>
            </a:r>
          </a:p>
          <a:p>
            <a:pPr algn="ctr"/>
            <a:r>
              <a:rPr lang="en-US" sz="3200" b="1" dirty="0">
                <a:solidFill>
                  <a:schemeClr val="accent3">
                    <a:lumMod val="50000"/>
                  </a:schemeClr>
                </a:solidFill>
                <a:effectLst>
                  <a:outerShdw blurRad="38100" dist="38100" dir="2700000" algn="tl">
                    <a:srgbClr val="000000">
                      <a:alpha val="43137"/>
                    </a:srgbClr>
                  </a:outerShdw>
                </a:effectLst>
              </a:rPr>
              <a:t>“Passages”</a:t>
            </a:r>
          </a:p>
          <a:p>
            <a:pPr algn="ctr"/>
            <a:r>
              <a:rPr lang="en-US" sz="3200" b="1" dirty="0">
                <a:solidFill>
                  <a:schemeClr val="accent3">
                    <a:lumMod val="50000"/>
                  </a:schemeClr>
                </a:solidFill>
                <a:effectLst>
                  <a:outerShdw blurRad="38100" dist="38100" dir="2700000" algn="tl">
                    <a:srgbClr val="000000">
                      <a:alpha val="43137"/>
                    </a:srgbClr>
                  </a:outerShdw>
                </a:effectLst>
              </a:rPr>
              <a:t>with</a:t>
            </a:r>
          </a:p>
          <a:p>
            <a:pPr algn="ctr"/>
            <a:r>
              <a:rPr lang="en-US" sz="3200" b="1" dirty="0">
                <a:solidFill>
                  <a:schemeClr val="accent3">
                    <a:lumMod val="50000"/>
                  </a:schemeClr>
                </a:solidFill>
                <a:effectLst>
                  <a:outerShdw blurRad="38100" dist="38100" dir="2700000" algn="tl">
                    <a:srgbClr val="000000">
                      <a:alpha val="43137"/>
                    </a:srgbClr>
                  </a:outerShdw>
                </a:effectLst>
              </a:rPr>
              <a:t>similar language</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778416948"/>
              </p:ext>
            </p:extLst>
          </p:nvPr>
        </p:nvGraphicFramePr>
        <p:xfrm>
          <a:off x="2286000" y="0"/>
          <a:ext cx="5791200" cy="296926"/>
        </p:xfrm>
        <a:graphic>
          <a:graphicData uri="http://schemas.openxmlformats.org/drawingml/2006/table">
            <a:tbl>
              <a:tblPr firstRow="1" firstCol="1" bandRow="1">
                <a:tableStyleId>{5C22544A-7EE6-4342-B048-85BDC9FD1C3A}</a:tableStyleId>
              </a:tblPr>
              <a:tblGrid>
                <a:gridCol w="2881062">
                  <a:extLst>
                    <a:ext uri="{9D8B030D-6E8A-4147-A177-3AD203B41FA5}">
                      <a16:colId xmlns:a16="http://schemas.microsoft.com/office/drawing/2014/main" val="20000"/>
                    </a:ext>
                  </a:extLst>
                </a:gridCol>
                <a:gridCol w="2910138">
                  <a:extLst>
                    <a:ext uri="{9D8B030D-6E8A-4147-A177-3AD203B41FA5}">
                      <a16:colId xmlns:a16="http://schemas.microsoft.com/office/drawing/2014/main" val="20001"/>
                    </a:ext>
                  </a:extLst>
                </a:gridCol>
              </a:tblGrid>
              <a:tr h="115536">
                <a:tc>
                  <a:txBody>
                    <a:bodyPr/>
                    <a:lstStyle/>
                    <a:p>
                      <a:pPr marL="0" marR="0" algn="ctr">
                        <a:lnSpc>
                          <a:spcPct val="115000"/>
                        </a:lnSpc>
                        <a:spcBef>
                          <a:spcPts val="0"/>
                        </a:spcBef>
                        <a:spcAft>
                          <a:spcPts val="0"/>
                        </a:spcAft>
                      </a:pPr>
                      <a:r>
                        <a:rPr lang="en-US" sz="1800" dirty="0">
                          <a:effectLst/>
                        </a:rPr>
                        <a:t>Ephesians</a:t>
                      </a:r>
                      <a:endParaRPr lang="en-US" sz="1200" dirty="0">
                        <a:effectLst/>
                        <a:latin typeface="Calibri"/>
                        <a:ea typeface="Calibri"/>
                        <a:cs typeface="Times New Roman"/>
                      </a:endParaRPr>
                    </a:p>
                  </a:txBody>
                  <a:tcPr marL="8323" marR="8323" marT="0" marB="0" anchor="b"/>
                </a:tc>
                <a:tc>
                  <a:txBody>
                    <a:bodyPr/>
                    <a:lstStyle/>
                    <a:p>
                      <a:pPr marL="0" marR="0" algn="ctr">
                        <a:lnSpc>
                          <a:spcPct val="115000"/>
                        </a:lnSpc>
                        <a:spcBef>
                          <a:spcPts val="0"/>
                        </a:spcBef>
                        <a:spcAft>
                          <a:spcPts val="0"/>
                        </a:spcAft>
                      </a:pPr>
                      <a:r>
                        <a:rPr lang="en-US" sz="1800" dirty="0">
                          <a:effectLst/>
                        </a:rPr>
                        <a:t>Colossians</a:t>
                      </a:r>
                      <a:endParaRPr lang="en-US" sz="1800" dirty="0">
                        <a:effectLst/>
                        <a:latin typeface="Calibri"/>
                        <a:ea typeface="Calibri"/>
                        <a:cs typeface="Times New Roman"/>
                      </a:endParaRPr>
                    </a:p>
                  </a:txBody>
                  <a:tcPr marL="8323" marR="8323" marT="0"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7667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4" presetClass="path" presetSubtype="0" fill="hold" nodeType="withEffect">
                                  <p:stCondLst>
                                    <p:cond delay="0"/>
                                  </p:stCondLst>
                                  <p:childTnLst>
                                    <p:animMotion origin="layout" path="M -3.33333E-6 4.81481E-6 L -0.00416 -0.56366 " pathEditMode="relative" rAng="0" ptsTypes="AA">
                                      <p:cBhvr>
                                        <p:cTn id="8" dur="2000" fill="hold"/>
                                        <p:tgtEl>
                                          <p:spTgt spid="3"/>
                                        </p:tgtEl>
                                        <p:attrNameLst>
                                          <p:attrName>ppt_x</p:attrName>
                                          <p:attrName>ppt_y</p:attrName>
                                        </p:attrNameLst>
                                      </p:cBhvr>
                                      <p:rCtr x="-208" y="-28194"/>
                                    </p:animMotion>
                                  </p:childTnLst>
                                </p:cTn>
                              </p:par>
                            </p:childTnLst>
                          </p:cTn>
                        </p:par>
                        <p:par>
                          <p:cTn id="9" fill="hold">
                            <p:stCondLst>
                              <p:cond delay="2000"/>
                            </p:stCondLst>
                            <p:childTnLst>
                              <p:par>
                                <p:cTn id="10" presetID="64" presetClass="path" presetSubtype="0" fill="hold" nodeType="afterEffect">
                                  <p:stCondLst>
                                    <p:cond delay="0"/>
                                  </p:stCondLst>
                                  <p:childTnLst>
                                    <p:animMotion origin="layout" path="M -0.00416 -0.56366 L -0.0052 -1.16227 " pathEditMode="relative" rAng="0" ptsTypes="AA">
                                      <p:cBhvr>
                                        <p:cTn id="11" dur="2000" fill="hold"/>
                                        <p:tgtEl>
                                          <p:spTgt spid="3"/>
                                        </p:tgtEl>
                                        <p:attrNameLst>
                                          <p:attrName>ppt_x</p:attrName>
                                          <p:attrName>ppt_y</p:attrName>
                                        </p:attrNameLst>
                                      </p:cBhvr>
                                      <p:rCtr x="-52" y="-29931"/>
                                    </p:animMotion>
                                  </p:childTnLst>
                                </p:cTn>
                              </p:par>
                            </p:childTnLst>
                          </p:cTn>
                        </p:par>
                        <p:par>
                          <p:cTn id="12" fill="hold">
                            <p:stCondLst>
                              <p:cond delay="4000"/>
                            </p:stCondLst>
                            <p:childTnLst>
                              <p:par>
                                <p:cTn id="13" presetID="64" presetClass="path" presetSubtype="0" fill="hold" nodeType="afterEffect">
                                  <p:stCondLst>
                                    <p:cond delay="0"/>
                                  </p:stCondLst>
                                  <p:childTnLst>
                                    <p:animMotion origin="layout" path="M -0.0052 -1.16227 L -0.00625 -1.76227 " pathEditMode="relative" rAng="0" ptsTypes="AA">
                                      <p:cBhvr>
                                        <p:cTn id="14" dur="2000" fill="hold"/>
                                        <p:tgtEl>
                                          <p:spTgt spid="3"/>
                                        </p:tgtEl>
                                        <p:attrNameLst>
                                          <p:attrName>ppt_x</p:attrName>
                                          <p:attrName>ppt_y</p:attrName>
                                        </p:attrNameLst>
                                      </p:cBhvr>
                                      <p:rCtr x="-52" y="-30000"/>
                                    </p:animMotion>
                                  </p:childTnLst>
                                </p:cTn>
                              </p:par>
                            </p:childTnLst>
                          </p:cTn>
                        </p:par>
                        <p:par>
                          <p:cTn id="15" fill="hold">
                            <p:stCondLst>
                              <p:cond delay="6000"/>
                            </p:stCondLst>
                            <p:childTnLst>
                              <p:par>
                                <p:cTn id="16" presetID="64" presetClass="path" presetSubtype="0" fill="hold" nodeType="afterEffect">
                                  <p:stCondLst>
                                    <p:cond delay="0"/>
                                  </p:stCondLst>
                                  <p:childTnLst>
                                    <p:animMotion origin="layout" path="M -0.00625 -1.76227 L -0.00625 -2.49422 " pathEditMode="relative" rAng="0" ptsTypes="AA">
                                      <p:cBhvr>
                                        <p:cTn id="17" dur="2000" fill="hold"/>
                                        <p:tgtEl>
                                          <p:spTgt spid="3"/>
                                        </p:tgtEl>
                                        <p:attrNameLst>
                                          <p:attrName>ppt_x</p:attrName>
                                          <p:attrName>ppt_y</p:attrName>
                                        </p:attrNameLst>
                                      </p:cBhvr>
                                      <p:rCtr x="0" y="-36597"/>
                                    </p:animMotion>
                                  </p:childTnLst>
                                </p:cTn>
                              </p:par>
                            </p:childTnLst>
                          </p:cTn>
                        </p:par>
                        <p:par>
                          <p:cTn id="18" fill="hold">
                            <p:stCondLst>
                              <p:cond delay="8000"/>
                            </p:stCondLst>
                            <p:childTnLst>
                              <p:par>
                                <p:cTn id="19" presetID="64" presetClass="path" presetSubtype="0" fill="hold" nodeType="afterEffect">
                                  <p:stCondLst>
                                    <p:cond delay="0"/>
                                  </p:stCondLst>
                                  <p:childTnLst>
                                    <p:animMotion origin="layout" path="M -0.00625 -2.49422 L -0.00573 -3.07755 " pathEditMode="relative" rAng="0" ptsTypes="AA">
                                      <p:cBhvr>
                                        <p:cTn id="20" dur="2000" fill="hold"/>
                                        <p:tgtEl>
                                          <p:spTgt spid="3"/>
                                        </p:tgtEl>
                                        <p:attrNameLst>
                                          <p:attrName>ppt_x</p:attrName>
                                          <p:attrName>ppt_y</p:attrName>
                                        </p:attrNameLst>
                                      </p:cBhvr>
                                      <p:rCtr x="17" y="-29167"/>
                                    </p:animMotion>
                                  </p:childTnLst>
                                </p:cTn>
                              </p:par>
                            </p:childTnLst>
                          </p:cTn>
                        </p:par>
                        <p:par>
                          <p:cTn id="21" fill="hold">
                            <p:stCondLst>
                              <p:cond delay="10000"/>
                            </p:stCondLst>
                            <p:childTnLst>
                              <p:par>
                                <p:cTn id="22" presetID="64" presetClass="path" presetSubtype="0" fill="hold" nodeType="afterEffect">
                                  <p:stCondLst>
                                    <p:cond delay="0"/>
                                  </p:stCondLst>
                                  <p:childTnLst>
                                    <p:animMotion origin="layout" path="M -0.00573 -3.07755 L -0.00364 -3.63241 " pathEditMode="relative" rAng="0" ptsTypes="AA">
                                      <p:cBhvr>
                                        <p:cTn id="23" dur="2000" fill="hold"/>
                                        <p:tgtEl>
                                          <p:spTgt spid="3"/>
                                        </p:tgtEl>
                                        <p:attrNameLst>
                                          <p:attrName>ppt_x</p:attrName>
                                          <p:attrName>ppt_y</p:attrName>
                                        </p:attrNameLst>
                                      </p:cBhvr>
                                      <p:rCtr x="104" y="-27731"/>
                                    </p:animMotion>
                                  </p:childTnLst>
                                </p:cTn>
                              </p:par>
                            </p:childTnLst>
                          </p:cTn>
                        </p:par>
                        <p:par>
                          <p:cTn id="24" fill="hold">
                            <p:stCondLst>
                              <p:cond delay="12000"/>
                            </p:stCondLst>
                            <p:childTnLst>
                              <p:par>
                                <p:cTn id="25" presetID="64" presetClass="path" presetSubtype="0" fill="hold" nodeType="afterEffect">
                                  <p:stCondLst>
                                    <p:cond delay="0"/>
                                  </p:stCondLst>
                                  <p:childTnLst>
                                    <p:animMotion origin="layout" path="M -0.00364 -3.6324 L -0.00416 -4.23263 " pathEditMode="relative" rAng="0" ptsTypes="AA">
                                      <p:cBhvr>
                                        <p:cTn id="26" dur="2000" fill="hold"/>
                                        <p:tgtEl>
                                          <p:spTgt spid="3"/>
                                        </p:tgtEl>
                                        <p:attrNameLst>
                                          <p:attrName>ppt_x</p:attrName>
                                          <p:attrName>ppt_y</p:attrName>
                                        </p:attrNameLst>
                                      </p:cBhvr>
                                      <p:rCtr x="-35" y="-3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169277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a:p>
            <a:pPr marL="342900" indent="-342900">
              <a:buFont typeface="Arial" panose="020B0604020202020204" pitchFamily="34" charset="0"/>
              <a:buChar char="•"/>
            </a:pPr>
            <a:r>
              <a:rPr lang="en-US" sz="2000" dirty="0"/>
              <a:t>Differences between Colossians and Ephesians</a:t>
            </a:r>
          </a:p>
        </p:txBody>
      </p:sp>
      <p:graphicFrame>
        <p:nvGraphicFramePr>
          <p:cNvPr id="6" name="Table 5"/>
          <p:cNvGraphicFramePr>
            <a:graphicFrameLocks noGrp="1"/>
          </p:cNvGraphicFramePr>
          <p:nvPr>
            <p:extLst>
              <p:ext uri="{D42A27DB-BD31-4B8C-83A1-F6EECF244321}">
                <p14:modId xmlns:p14="http://schemas.microsoft.com/office/powerpoint/2010/main" val="1248307897"/>
              </p:ext>
            </p:extLst>
          </p:nvPr>
        </p:nvGraphicFramePr>
        <p:xfrm>
          <a:off x="1905000" y="304800"/>
          <a:ext cx="7086600" cy="5415280"/>
        </p:xfrm>
        <a:graphic>
          <a:graphicData uri="http://schemas.openxmlformats.org/drawingml/2006/table">
            <a:tbl>
              <a:tblPr firstRow="1" bandRow="1">
                <a:effectLst>
                  <a:outerShdw blurRad="76200" dist="152400" dir="13500000" algn="br" rotWithShape="0">
                    <a:prstClr val="black">
                      <a:alpha val="40000"/>
                    </a:prstClr>
                  </a:outerShdw>
                </a:effectLst>
                <a:tableStyleId>{5C22544A-7EE6-4342-B048-85BDC9FD1C3A}</a:tableStyleId>
              </a:tblPr>
              <a:tblGrid>
                <a:gridCol w="2057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370840">
                <a:tc gridSpan="2">
                  <a:txBody>
                    <a:bodyPr/>
                    <a:lstStyle/>
                    <a:p>
                      <a:endParaRPr lang="en-US" dirty="0"/>
                    </a:p>
                  </a:txBody>
                  <a:tcPr>
                    <a:solidFill>
                      <a:srgbClr val="C00000"/>
                    </a:solidFill>
                  </a:tcPr>
                </a:tc>
                <a:tc hMerge="1">
                  <a:txBody>
                    <a:bodyPr/>
                    <a:lstStyle/>
                    <a:p>
                      <a:endParaRPr lang="en-US"/>
                    </a:p>
                  </a:txBody>
                  <a:tcPr/>
                </a:tc>
                <a:tc gridSpan="2">
                  <a:txBody>
                    <a:bodyPr/>
                    <a:lstStyle/>
                    <a:p>
                      <a:r>
                        <a:rPr lang="en-US" dirty="0">
                          <a:solidFill>
                            <a:schemeClr val="bg1"/>
                          </a:solidFill>
                          <a:latin typeface="Papyrus" pitchFamily="66" charset="0"/>
                        </a:rPr>
                        <a:t>Ephesians</a:t>
                      </a:r>
                    </a:p>
                  </a:txBody>
                  <a:tcPr>
                    <a:solidFill>
                      <a:srgbClr val="C80000"/>
                    </a:solidFill>
                  </a:tcPr>
                </a:tc>
                <a:tc hMerge="1">
                  <a:txBody>
                    <a:bodyPr/>
                    <a:lstStyle/>
                    <a:p>
                      <a:endParaRPr lang="en-US" dirty="0"/>
                    </a:p>
                  </a:txBody>
                  <a:tcPr>
                    <a:solidFill>
                      <a:srgbClr val="FFFF00"/>
                    </a:solidFill>
                  </a:tcPr>
                </a:tc>
                <a:tc gridSpan="2">
                  <a:txBody>
                    <a:bodyPr/>
                    <a:lstStyle/>
                    <a:p>
                      <a:r>
                        <a:rPr lang="en-US" dirty="0">
                          <a:solidFill>
                            <a:schemeClr val="bg1"/>
                          </a:solidFill>
                          <a:latin typeface="Papyrus" pitchFamily="66" charset="0"/>
                        </a:rPr>
                        <a:t>Colossians</a:t>
                      </a:r>
                    </a:p>
                  </a:txBody>
                  <a:tcPr>
                    <a:solidFill>
                      <a:srgbClr val="C80000"/>
                    </a:solidFill>
                  </a:tcPr>
                </a:tc>
                <a:tc hMerge="1">
                  <a:txBody>
                    <a:bodyPr/>
                    <a:lstStyle/>
                    <a:p>
                      <a:endParaRPr lang="en-US" dirty="0"/>
                    </a:p>
                  </a:txBody>
                  <a:tcPr>
                    <a:solidFill>
                      <a:srgbClr val="FFFF00"/>
                    </a:solidFill>
                  </a:tcPr>
                </a:tc>
                <a:extLst>
                  <a:ext uri="{0D108BD9-81ED-4DB2-BD59-A6C34878D82A}">
                    <a16:rowId xmlns:a16="http://schemas.microsoft.com/office/drawing/2014/main" val="10000"/>
                  </a:ext>
                </a:extLst>
              </a:tr>
              <a:tr h="370840">
                <a:tc gridSpan="2">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latin typeface="Calibri" pitchFamily="34" charset="0"/>
                          <a:ea typeface="Times New Roman"/>
                          <a:cs typeface="Times New Roman"/>
                        </a:rPr>
                        <a:t>All things are in Christ, who is the head of the body</a:t>
                      </a:r>
                    </a:p>
                  </a:txBody>
                  <a:tcPr marL="76200" marR="76200" marT="0" marB="0">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1:3-3:21</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1:9-2:5</a:t>
                      </a:r>
                      <a:endParaRPr lang="en-US" sz="1400" dirty="0">
                        <a:solidFill>
                          <a:srgbClr val="002060"/>
                        </a:solidFill>
                        <a:latin typeface="+mn-lt"/>
                        <a:ea typeface="Times New Roman"/>
                        <a:cs typeface="Times New Roman"/>
                      </a:endParaRPr>
                    </a:p>
                    <a:p>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1"/>
                  </a:ext>
                </a:extLst>
              </a:tr>
              <a:tr h="370840">
                <a:tc gridSpan="2">
                  <a:txBody>
                    <a:bodyPr/>
                    <a:lstStyle/>
                    <a:p>
                      <a:r>
                        <a:rPr lang="en-US" sz="1600" b="0" kern="1200" dirty="0">
                          <a:solidFill>
                            <a:schemeClr val="dk1"/>
                          </a:solidFill>
                          <a:latin typeface="Calibri" pitchFamily="34" charset="0"/>
                          <a:ea typeface="+mn-ea"/>
                          <a:cs typeface="+mn-cs"/>
                        </a:rPr>
                        <a:t>The body is to be built up, free from error and doctrines of men</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4:1-16</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2:6-2:23</a:t>
                      </a:r>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2"/>
                  </a:ext>
                </a:extLst>
              </a:tr>
              <a:tr h="370840">
                <a:tc gridSpan="2">
                  <a:txBody>
                    <a:bodyPr/>
                    <a:lstStyle/>
                    <a:p>
                      <a:r>
                        <a:rPr lang="en-US" sz="1600" b="0" kern="1200" dirty="0">
                          <a:solidFill>
                            <a:schemeClr val="dk1"/>
                          </a:solidFill>
                          <a:latin typeface="Calibri" pitchFamily="34" charset="0"/>
                          <a:ea typeface="+mn-ea"/>
                          <a:cs typeface="+mn-cs"/>
                        </a:rPr>
                        <a:t>Put away sin; put on righteousness</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4:17-5:21</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3:1-17</a:t>
                      </a:r>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3"/>
                  </a:ext>
                </a:extLst>
              </a:tr>
              <a:tr h="370840">
                <a:tc gridSpan="2">
                  <a:txBody>
                    <a:bodyPr/>
                    <a:lstStyle/>
                    <a:p>
                      <a:r>
                        <a:rPr lang="en-US" sz="1600" b="0" kern="1200" dirty="0">
                          <a:solidFill>
                            <a:schemeClr val="dk1"/>
                          </a:solidFill>
                          <a:latin typeface="Calibri" pitchFamily="34" charset="0"/>
                          <a:ea typeface="+mn-ea"/>
                          <a:cs typeface="+mn-cs"/>
                        </a:rPr>
                        <a:t>Instructions to household members…</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r>
                        <a:rPr lang="en-US" sz="1400" kern="1200" dirty="0">
                          <a:solidFill>
                            <a:srgbClr val="002060"/>
                          </a:solidFill>
                          <a:latin typeface="Arial Unicode MS" pitchFamily="34" charset="-128"/>
                          <a:ea typeface="Arial Unicode MS" pitchFamily="34" charset="-128"/>
                          <a:cs typeface="Arial Unicode MS" pitchFamily="34" charset="-128"/>
                        </a:rPr>
                        <a:t>5:22-6:9</a:t>
                      </a:r>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kern="1200" dirty="0">
                          <a:solidFill>
                            <a:srgbClr val="002060"/>
                          </a:solidFill>
                          <a:latin typeface="Arial Unicode MS" pitchFamily="34" charset="-128"/>
                          <a:ea typeface="Arial Unicode MS" pitchFamily="34" charset="-128"/>
                          <a:cs typeface="Arial Unicode MS" pitchFamily="34" charset="-128"/>
                        </a:rPr>
                        <a:t>3:18-4:1</a:t>
                      </a:r>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4"/>
                  </a:ext>
                </a:extLst>
              </a:tr>
              <a:tr h="370840">
                <a:tc rowSpan="6">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wives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rowSpan="6">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5:22-24</a:t>
                      </a:r>
                    </a:p>
                  </a:txBody>
                  <a:tcPr>
                    <a:gradFill>
                      <a:gsLst>
                        <a:gs pos="0">
                          <a:srgbClr val="FFEFD1"/>
                        </a:gs>
                        <a:gs pos="64999">
                          <a:srgbClr val="F0EBD5"/>
                        </a:gs>
                        <a:gs pos="100000">
                          <a:srgbClr val="D1C39F"/>
                        </a:gs>
                      </a:gsLst>
                      <a:lin ang="5400000" scaled="0"/>
                    </a:gradFill>
                  </a:tcPr>
                </a:tc>
                <a:tc rowSpan="6">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3:18</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5"/>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husbands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5:25-33</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3:19</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6"/>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children</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6:1-3</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3:20</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7"/>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fathers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6:4</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3:21</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8"/>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servants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6:5-8</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3:22-25</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9"/>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masters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6:9</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4:1</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10"/>
                  </a:ext>
                </a:extLst>
              </a:tr>
              <a:tr h="370840">
                <a:tc gridSpan="2">
                  <a:txBody>
                    <a:bodyPr/>
                    <a:lstStyle/>
                    <a:p>
                      <a:pPr marL="0" marR="0">
                        <a:lnSpc>
                          <a:spcPts val="600"/>
                        </a:lnSpc>
                        <a:spcBef>
                          <a:spcPts val="0"/>
                        </a:spcBef>
                        <a:spcAft>
                          <a:spcPts val="0"/>
                        </a:spcAft>
                      </a:pPr>
                      <a:endParaRPr lang="en-US" sz="1600" dirty="0">
                        <a:solidFill>
                          <a:srgbClr val="000000"/>
                        </a:solidFill>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Final exhortation, especially to pray, particularly on Paul</a:t>
                      </a:r>
                      <a:r>
                        <a:rPr lang="en-US" sz="1600" b="0" dirty="0">
                          <a:solidFill>
                            <a:srgbClr val="000000"/>
                          </a:solidFill>
                          <a:latin typeface="Calibri" pitchFamily="34" charset="0"/>
                          <a:ea typeface="Arial Unicode MS"/>
                          <a:cs typeface="Times New Roman"/>
                        </a:rPr>
                        <a:t>’</a:t>
                      </a:r>
                      <a:r>
                        <a:rPr lang="en-US" sz="1600" b="0" dirty="0">
                          <a:solidFill>
                            <a:srgbClr val="000000"/>
                          </a:solidFill>
                          <a:latin typeface="Calibri" pitchFamily="34" charset="0"/>
                          <a:ea typeface="Times New Roman"/>
                          <a:cs typeface="Times New Roman"/>
                        </a:rPr>
                        <a:t>s behalf that he might preach the gospel</a:t>
                      </a:r>
                      <a:endParaRPr lang="en-US" sz="32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6:10-20</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4:2-6</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11"/>
                  </a:ext>
                </a:extLst>
              </a:tr>
              <a:tr h="370840">
                <a:tc gridSpan="2">
                  <a:txBody>
                    <a:bodyPr/>
                    <a:lstStyle/>
                    <a:p>
                      <a:pPr marL="0" marR="0">
                        <a:lnSpc>
                          <a:spcPts val="600"/>
                        </a:lnSpc>
                        <a:spcBef>
                          <a:spcPts val="0"/>
                        </a:spcBef>
                        <a:spcAft>
                          <a:spcPts val="0"/>
                        </a:spcAft>
                      </a:pPr>
                      <a:endParaRPr lang="en-US" sz="1600" b="0" dirty="0">
                        <a:solidFill>
                          <a:srgbClr val="000000"/>
                        </a:solidFill>
                        <a:latin typeface="Calibri" pitchFamily="34" charset="0"/>
                        <a:ea typeface="Times New Roman"/>
                        <a:cs typeface="Times New Roman"/>
                      </a:endParaRPr>
                    </a:p>
                    <a:p>
                      <a:pPr marL="0" marR="0">
                        <a:spcBef>
                          <a:spcPts val="0"/>
                        </a:spcBef>
                        <a:spcAft>
                          <a:spcPts val="290"/>
                        </a:spcAft>
                      </a:pPr>
                      <a:r>
                        <a:rPr lang="en-US" sz="1600" b="0" dirty="0" err="1">
                          <a:solidFill>
                            <a:srgbClr val="000000"/>
                          </a:solidFill>
                          <a:latin typeface="Calibri" pitchFamily="34" charset="0"/>
                          <a:ea typeface="Times New Roman"/>
                          <a:cs typeface="Times New Roman"/>
                        </a:rPr>
                        <a:t>Tychicus</a:t>
                      </a:r>
                      <a:r>
                        <a:rPr lang="en-US" sz="1600" b="0" dirty="0">
                          <a:solidFill>
                            <a:srgbClr val="000000"/>
                          </a:solidFill>
                          <a:latin typeface="Calibri" pitchFamily="34" charset="0"/>
                          <a:ea typeface="Times New Roman"/>
                          <a:cs typeface="Times New Roman"/>
                        </a:rPr>
                        <a:t> to make known Paul</a:t>
                      </a:r>
                      <a:r>
                        <a:rPr lang="en-US" sz="1600" b="0" dirty="0">
                          <a:solidFill>
                            <a:srgbClr val="000000"/>
                          </a:solidFill>
                          <a:latin typeface="Calibri" pitchFamily="34" charset="0"/>
                          <a:ea typeface="Arial Unicode MS"/>
                          <a:cs typeface="Times New Roman"/>
                        </a:rPr>
                        <a:t>’</a:t>
                      </a:r>
                      <a:r>
                        <a:rPr lang="en-US" sz="1600" b="0" dirty="0">
                          <a:solidFill>
                            <a:srgbClr val="000000"/>
                          </a:solidFill>
                          <a:latin typeface="Calibri" pitchFamily="34" charset="0"/>
                          <a:ea typeface="Times New Roman"/>
                          <a:cs typeface="Times New Roman"/>
                        </a:rPr>
                        <a:t>s affairs to them</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1200" dirty="0">
                        <a:latin typeface="Times New Roman"/>
                        <a:ea typeface="Times New Roman"/>
                        <a:cs typeface="Times New Roman"/>
                      </a:endParaRPr>
                    </a:p>
                  </a:txBody>
                  <a:tcPr marL="76200" marR="76200" marT="0" marB="0"/>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6:21</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4:7-8</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8057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2985433"/>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a:p>
            <a:pPr marL="342900" indent="-342900">
              <a:buFont typeface="Arial" panose="020B0604020202020204" pitchFamily="34" charset="0"/>
              <a:buChar char="•"/>
            </a:pPr>
            <a:r>
              <a:rPr lang="en-US" sz="2000" dirty="0"/>
              <a:t>Paul’s companions</a:t>
            </a:r>
          </a:p>
          <a:p>
            <a:pPr marL="342900" indent="-342900">
              <a:buFont typeface="Arial" panose="020B0604020202020204" pitchFamily="34" charset="0"/>
              <a:buChar char="•"/>
            </a:pPr>
            <a:r>
              <a:rPr lang="en-US" sz="2000" dirty="0"/>
              <a:t>Similarity between Colossians and Ephesians</a:t>
            </a:r>
          </a:p>
          <a:p>
            <a:pPr marL="342900" indent="-342900">
              <a:buFont typeface="Arial" panose="020B0604020202020204" pitchFamily="34" charset="0"/>
              <a:buChar char="•"/>
            </a:pPr>
            <a:r>
              <a:rPr lang="en-US" sz="2000" dirty="0"/>
              <a:t>Differences between Colossians and Ephesians</a:t>
            </a:r>
          </a:p>
          <a:p>
            <a:r>
              <a:rPr lang="en-US" sz="2000" dirty="0"/>
              <a:t>		the local problem at Colossae</a:t>
            </a:r>
          </a:p>
          <a:p>
            <a:r>
              <a:rPr lang="en-US" sz="2000" dirty="0"/>
              <a:t>	</a:t>
            </a:r>
          </a:p>
          <a:p>
            <a:r>
              <a:rPr lang="en-US" sz="2400" b="1" dirty="0"/>
              <a:t>When Paul is in Prison</a:t>
            </a:r>
            <a:endParaRPr lang="en-US" sz="2000" i="1" dirty="0"/>
          </a:p>
          <a:p>
            <a:pPr marL="1200150" lvl="2" indent="-285750">
              <a:buFont typeface="Arial" panose="020B0604020202020204" pitchFamily="34" charset="0"/>
              <a:buChar char="•"/>
            </a:pPr>
            <a:r>
              <a:rPr lang="en-US" sz="2000" i="1" dirty="0"/>
              <a:t>which prison?</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920481111"/>
              </p:ext>
            </p:extLst>
          </p:nvPr>
        </p:nvGraphicFramePr>
        <p:xfrm>
          <a:off x="1905000" y="304800"/>
          <a:ext cx="7086600" cy="5415280"/>
        </p:xfrm>
        <a:graphic>
          <a:graphicData uri="http://schemas.openxmlformats.org/drawingml/2006/table">
            <a:tbl>
              <a:tblPr firstRow="1" bandRow="1">
                <a:effectLst>
                  <a:outerShdw blurRad="76200" dist="152400" dir="13500000" algn="br" rotWithShape="0">
                    <a:prstClr val="black">
                      <a:alpha val="40000"/>
                    </a:prstClr>
                  </a:outerShdw>
                </a:effectLst>
                <a:tableStyleId>{5C22544A-7EE6-4342-B048-85BDC9FD1C3A}</a:tableStyleId>
              </a:tblPr>
              <a:tblGrid>
                <a:gridCol w="2057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370840">
                <a:tc gridSpan="2">
                  <a:txBody>
                    <a:bodyPr/>
                    <a:lstStyle/>
                    <a:p>
                      <a:endParaRPr lang="en-US" dirty="0"/>
                    </a:p>
                  </a:txBody>
                  <a:tcPr>
                    <a:solidFill>
                      <a:srgbClr val="C00000"/>
                    </a:solidFill>
                  </a:tcPr>
                </a:tc>
                <a:tc hMerge="1">
                  <a:txBody>
                    <a:bodyPr/>
                    <a:lstStyle/>
                    <a:p>
                      <a:endParaRPr lang="en-US"/>
                    </a:p>
                  </a:txBody>
                  <a:tcPr/>
                </a:tc>
                <a:tc gridSpan="2">
                  <a:txBody>
                    <a:bodyPr/>
                    <a:lstStyle/>
                    <a:p>
                      <a:r>
                        <a:rPr lang="en-US" dirty="0">
                          <a:solidFill>
                            <a:schemeClr val="bg1"/>
                          </a:solidFill>
                          <a:latin typeface="Papyrus" pitchFamily="66" charset="0"/>
                        </a:rPr>
                        <a:t>Ephesians</a:t>
                      </a:r>
                    </a:p>
                  </a:txBody>
                  <a:tcPr>
                    <a:solidFill>
                      <a:srgbClr val="C80000"/>
                    </a:solidFill>
                  </a:tcPr>
                </a:tc>
                <a:tc hMerge="1">
                  <a:txBody>
                    <a:bodyPr/>
                    <a:lstStyle/>
                    <a:p>
                      <a:endParaRPr lang="en-US" dirty="0"/>
                    </a:p>
                  </a:txBody>
                  <a:tcPr>
                    <a:solidFill>
                      <a:srgbClr val="FFFF00"/>
                    </a:solidFill>
                  </a:tcPr>
                </a:tc>
                <a:tc gridSpan="2">
                  <a:txBody>
                    <a:bodyPr/>
                    <a:lstStyle/>
                    <a:p>
                      <a:r>
                        <a:rPr lang="en-US" dirty="0">
                          <a:solidFill>
                            <a:schemeClr val="bg1"/>
                          </a:solidFill>
                          <a:latin typeface="Papyrus" pitchFamily="66" charset="0"/>
                        </a:rPr>
                        <a:t>Colossians</a:t>
                      </a:r>
                    </a:p>
                  </a:txBody>
                  <a:tcPr>
                    <a:solidFill>
                      <a:srgbClr val="C80000"/>
                    </a:solidFill>
                  </a:tcPr>
                </a:tc>
                <a:tc hMerge="1">
                  <a:txBody>
                    <a:bodyPr/>
                    <a:lstStyle/>
                    <a:p>
                      <a:endParaRPr lang="en-US" dirty="0"/>
                    </a:p>
                  </a:txBody>
                  <a:tcPr>
                    <a:solidFill>
                      <a:srgbClr val="FFFF00"/>
                    </a:solidFill>
                  </a:tcPr>
                </a:tc>
                <a:extLst>
                  <a:ext uri="{0D108BD9-81ED-4DB2-BD59-A6C34878D82A}">
                    <a16:rowId xmlns:a16="http://schemas.microsoft.com/office/drawing/2014/main" val="10000"/>
                  </a:ext>
                </a:extLst>
              </a:tr>
              <a:tr h="370840">
                <a:tc gridSpan="2">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latin typeface="Calibri" pitchFamily="34" charset="0"/>
                          <a:ea typeface="Times New Roman"/>
                          <a:cs typeface="Times New Roman"/>
                        </a:rPr>
                        <a:t>All things are in Christ, who is the head of the body</a:t>
                      </a:r>
                    </a:p>
                  </a:txBody>
                  <a:tcPr marL="76200" marR="76200" marT="0" marB="0">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1:3-3:21</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1:9-2:5</a:t>
                      </a:r>
                      <a:endParaRPr lang="en-US" sz="1400" dirty="0">
                        <a:solidFill>
                          <a:srgbClr val="002060"/>
                        </a:solidFill>
                        <a:latin typeface="+mn-lt"/>
                        <a:ea typeface="Times New Roman"/>
                        <a:cs typeface="Times New Roman"/>
                      </a:endParaRPr>
                    </a:p>
                    <a:p>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1"/>
                  </a:ext>
                </a:extLst>
              </a:tr>
              <a:tr h="370840">
                <a:tc gridSpan="2">
                  <a:txBody>
                    <a:bodyPr/>
                    <a:lstStyle/>
                    <a:p>
                      <a:r>
                        <a:rPr lang="en-US" sz="1600" b="0" kern="1200" dirty="0">
                          <a:solidFill>
                            <a:schemeClr val="dk1"/>
                          </a:solidFill>
                          <a:latin typeface="Calibri" pitchFamily="34" charset="0"/>
                          <a:ea typeface="+mn-ea"/>
                          <a:cs typeface="+mn-cs"/>
                        </a:rPr>
                        <a:t>The body is to be built up, free from error and doctrines of men</a:t>
                      </a:r>
                      <a:endParaRPr lang="en-US" sz="1600" b="0" dirty="0">
                        <a:latin typeface="Calibri" pitchFamily="34" charset="0"/>
                      </a:endParaRPr>
                    </a:p>
                  </a:txBody>
                  <a:tcPr>
                    <a:solidFill>
                      <a:srgbClr val="FFFF00"/>
                    </a:soli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4:1-16</a:t>
                      </a:r>
                      <a:endParaRPr lang="en-US" sz="1400" dirty="0">
                        <a:solidFill>
                          <a:srgbClr val="002060"/>
                        </a:solidFill>
                        <a:latin typeface="Times New Roman"/>
                        <a:ea typeface="Times New Roman"/>
                        <a:cs typeface="Times New Roman"/>
                      </a:endParaRPr>
                    </a:p>
                  </a:txBody>
                  <a:tcPr marL="76200" marR="76200" marT="0" marB="0">
                    <a:solidFill>
                      <a:srgbClr val="FFFF00"/>
                    </a:soli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2:6-2:23</a:t>
                      </a:r>
                      <a:endParaRPr lang="en-US" sz="1400" dirty="0">
                        <a:solidFill>
                          <a:srgbClr val="002060"/>
                        </a:solidFill>
                      </a:endParaRPr>
                    </a:p>
                  </a:txBody>
                  <a:tcPr>
                    <a:solidFill>
                      <a:srgbClr val="FFFF00"/>
                    </a:solidFill>
                  </a:tcPr>
                </a:tc>
                <a:tc hMerge="1">
                  <a:txBody>
                    <a:bodyPr/>
                    <a:lstStyle/>
                    <a:p>
                      <a:endParaRPr lang="en-US" dirty="0"/>
                    </a:p>
                  </a:txBody>
                  <a:tcPr>
                    <a:solidFill>
                      <a:srgbClr val="FFFF00"/>
                    </a:solidFill>
                  </a:tcPr>
                </a:tc>
                <a:extLst>
                  <a:ext uri="{0D108BD9-81ED-4DB2-BD59-A6C34878D82A}">
                    <a16:rowId xmlns:a16="http://schemas.microsoft.com/office/drawing/2014/main" val="10002"/>
                  </a:ext>
                </a:extLst>
              </a:tr>
              <a:tr h="370840">
                <a:tc gridSpan="2">
                  <a:txBody>
                    <a:bodyPr/>
                    <a:lstStyle/>
                    <a:p>
                      <a:r>
                        <a:rPr lang="en-US" sz="1600" b="0" kern="1200" dirty="0">
                          <a:solidFill>
                            <a:schemeClr val="dk1"/>
                          </a:solidFill>
                          <a:latin typeface="Calibri" pitchFamily="34" charset="0"/>
                          <a:ea typeface="+mn-ea"/>
                          <a:cs typeface="+mn-cs"/>
                        </a:rPr>
                        <a:t>Put away sin; put on righteousness</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pPr marL="0" marR="0">
                        <a:lnSpc>
                          <a:spcPts val="600"/>
                        </a:lnSpc>
                        <a:spcBef>
                          <a:spcPts val="0"/>
                        </a:spcBef>
                        <a:spcAft>
                          <a:spcPts val="0"/>
                        </a:spcAft>
                      </a:pPr>
                      <a:endParaRPr lang="en-US" sz="1400" dirty="0">
                        <a:solidFill>
                          <a:srgbClr val="002060"/>
                        </a:solidFill>
                        <a:latin typeface="Times New Roman"/>
                        <a:ea typeface="Times New Roman"/>
                        <a:cs typeface="Times New Roman"/>
                      </a:endParaRPr>
                    </a:p>
                    <a:p>
                      <a:pPr marL="0" marR="0">
                        <a:spcBef>
                          <a:spcPts val="0"/>
                        </a:spcBef>
                        <a:spcAft>
                          <a:spcPts val="290"/>
                        </a:spcAft>
                      </a:pPr>
                      <a:r>
                        <a:rPr lang="en-US" sz="1400" dirty="0">
                          <a:solidFill>
                            <a:srgbClr val="002060"/>
                          </a:solidFill>
                          <a:latin typeface="Arial Unicode MS"/>
                          <a:ea typeface="Times New Roman"/>
                          <a:cs typeface="Times New Roman"/>
                        </a:rPr>
                        <a:t>4:17-5:21</a:t>
                      </a:r>
                      <a:endParaRPr lang="en-US" sz="1400" dirty="0">
                        <a:solidFill>
                          <a:srgbClr val="002060"/>
                        </a:solidFill>
                        <a:latin typeface="Times New Roman"/>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800" dirty="0">
                        <a:solidFill>
                          <a:srgbClr val="000080"/>
                        </a:solidFill>
                        <a:latin typeface="Arial Unicode MS"/>
                        <a:ea typeface="Times New Roman"/>
                        <a:cs typeface="Times New Roman"/>
                      </a:endParaRPr>
                    </a:p>
                  </a:txBody>
                  <a:tcPr marL="76200" marR="76200"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Unicode MS"/>
                          <a:ea typeface="Times New Roman"/>
                          <a:cs typeface="Times New Roman"/>
                        </a:rPr>
                        <a:t>3:1-17</a:t>
                      </a:r>
                      <a:endParaRPr lang="en-US" sz="1400" dirty="0">
                        <a:solidFill>
                          <a:srgbClr val="002060"/>
                        </a:solidFill>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3"/>
                  </a:ext>
                </a:extLst>
              </a:tr>
              <a:tr h="370840">
                <a:tc gridSpan="2">
                  <a:txBody>
                    <a:bodyPr/>
                    <a:lstStyle/>
                    <a:p>
                      <a:r>
                        <a:rPr lang="en-US" sz="1600" b="0" kern="1200" dirty="0">
                          <a:solidFill>
                            <a:schemeClr val="dk1"/>
                          </a:solidFill>
                          <a:latin typeface="Calibri" pitchFamily="34" charset="0"/>
                          <a:ea typeface="+mn-ea"/>
                          <a:cs typeface="+mn-cs"/>
                        </a:rPr>
                        <a:t>Instructions to household members…</a:t>
                      </a:r>
                      <a:endParaRPr lang="en-US" sz="1600" b="0" dirty="0">
                        <a:latin typeface="Calibri" pitchFamily="34" charset="0"/>
                      </a:endParaRPr>
                    </a:p>
                  </a:txBody>
                  <a:tcPr>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r>
                        <a:rPr lang="en-US" sz="1400" kern="1200" dirty="0">
                          <a:solidFill>
                            <a:srgbClr val="002060"/>
                          </a:solidFill>
                          <a:latin typeface="Arial Unicode MS" pitchFamily="34" charset="-128"/>
                          <a:ea typeface="Arial Unicode MS" pitchFamily="34" charset="-128"/>
                          <a:cs typeface="Arial Unicode MS" pitchFamily="34" charset="-128"/>
                        </a:rPr>
                        <a:t>5:22-6:9</a:t>
                      </a:r>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kern="1200" dirty="0">
                          <a:solidFill>
                            <a:srgbClr val="002060"/>
                          </a:solidFill>
                          <a:latin typeface="Arial Unicode MS" pitchFamily="34" charset="-128"/>
                          <a:ea typeface="Arial Unicode MS" pitchFamily="34" charset="-128"/>
                          <a:cs typeface="Arial Unicode MS" pitchFamily="34" charset="-128"/>
                        </a:rPr>
                        <a:t>3:18-4:1</a:t>
                      </a:r>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04"/>
                  </a:ext>
                </a:extLst>
              </a:tr>
              <a:tr h="370840">
                <a:tc rowSpan="6">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wives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rowSpan="6">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5:22-24</a:t>
                      </a:r>
                    </a:p>
                  </a:txBody>
                  <a:tcPr>
                    <a:gradFill>
                      <a:gsLst>
                        <a:gs pos="0">
                          <a:srgbClr val="FFEFD1"/>
                        </a:gs>
                        <a:gs pos="64999">
                          <a:srgbClr val="F0EBD5"/>
                        </a:gs>
                        <a:gs pos="100000">
                          <a:srgbClr val="D1C39F"/>
                        </a:gs>
                      </a:gsLst>
                      <a:lin ang="5400000" scaled="0"/>
                    </a:gradFill>
                  </a:tcPr>
                </a:tc>
                <a:tc rowSpan="6">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gradFill>
                      <a:gsLst>
                        <a:gs pos="0">
                          <a:srgbClr val="FFEFD1"/>
                        </a:gs>
                        <a:gs pos="64999">
                          <a:srgbClr val="F0EBD5"/>
                        </a:gs>
                        <a:gs pos="100000">
                          <a:srgbClr val="D1C39F"/>
                        </a:gs>
                      </a:gsLst>
                      <a:lin ang="5400000" scaled="0"/>
                    </a:gra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3:18</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5"/>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husbands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5:25-33</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3:19</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6"/>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children</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6:1-3</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3:20</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7"/>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fathers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6:4</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3:21</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8"/>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servants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6:5-8</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3:22-25</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9"/>
                  </a:ext>
                </a:extLst>
              </a:tr>
              <a:tr h="370840">
                <a:tc vMerge="1">
                  <a:txBody>
                    <a:bodyPr/>
                    <a:lstStyle/>
                    <a:p>
                      <a:endParaRPr lang="en-US" dirty="0"/>
                    </a:p>
                  </a:txBody>
                  <a:tcPr>
                    <a:noFill/>
                  </a:tcPr>
                </a:tc>
                <a:tc>
                  <a:txBody>
                    <a:bodyPr/>
                    <a:lstStyle/>
                    <a:p>
                      <a:pPr marL="0" marR="0">
                        <a:lnSpc>
                          <a:spcPts val="600"/>
                        </a:lnSpc>
                        <a:spcBef>
                          <a:spcPts val="0"/>
                        </a:spcBef>
                        <a:spcAft>
                          <a:spcPts val="0"/>
                        </a:spcAft>
                      </a:pPr>
                      <a:endParaRPr lang="en-US" sz="1600" b="0" dirty="0">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...to masters</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6:9</a:t>
                      </a:r>
                    </a:p>
                  </a:txBody>
                  <a:tcPr>
                    <a:gradFill>
                      <a:gsLst>
                        <a:gs pos="0">
                          <a:srgbClr val="FFEFD1"/>
                        </a:gs>
                        <a:gs pos="64999">
                          <a:srgbClr val="F0EBD5"/>
                        </a:gs>
                        <a:gs pos="100000">
                          <a:srgbClr val="D1C39F"/>
                        </a:gs>
                      </a:gsLst>
                      <a:lin ang="5400000" scaled="0"/>
                    </a:gradFill>
                  </a:tcPr>
                </a:tc>
                <a:tc vMerge="1">
                  <a:txBody>
                    <a:bodyPr/>
                    <a:lstStyle/>
                    <a:p>
                      <a:endParaRPr lang="en-US" sz="1400" dirty="0">
                        <a:solidFill>
                          <a:srgbClr val="002060"/>
                        </a:solidFill>
                        <a:latin typeface="Arial Unicode MS" pitchFamily="34" charset="-128"/>
                        <a:ea typeface="Arial Unicode MS" pitchFamily="34" charset="-128"/>
                        <a:cs typeface="Arial Unicode MS" pitchFamily="34" charset="-128"/>
                      </a:endParaRPr>
                    </a:p>
                  </a:txBody>
                  <a:tcPr>
                    <a:solidFill>
                      <a:srgbClr val="FFFF00"/>
                    </a:solidFill>
                  </a:tcPr>
                </a:tc>
                <a:tc>
                  <a:txBody>
                    <a:bodyPr/>
                    <a:lstStyle/>
                    <a:p>
                      <a:r>
                        <a:rPr lang="en-US" sz="1400" dirty="0">
                          <a:solidFill>
                            <a:srgbClr val="002060"/>
                          </a:solidFill>
                          <a:latin typeface="Arial Unicode MS" pitchFamily="34" charset="-128"/>
                          <a:ea typeface="Arial Unicode MS" pitchFamily="34" charset="-128"/>
                          <a:cs typeface="Arial Unicode MS" pitchFamily="34" charset="-128"/>
                        </a:rPr>
                        <a:t>4:1</a:t>
                      </a:r>
                    </a:p>
                  </a:txBody>
                  <a:tcP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10"/>
                  </a:ext>
                </a:extLst>
              </a:tr>
              <a:tr h="370840">
                <a:tc gridSpan="2">
                  <a:txBody>
                    <a:bodyPr/>
                    <a:lstStyle/>
                    <a:p>
                      <a:pPr marL="0" marR="0">
                        <a:lnSpc>
                          <a:spcPts val="600"/>
                        </a:lnSpc>
                        <a:spcBef>
                          <a:spcPts val="0"/>
                        </a:spcBef>
                        <a:spcAft>
                          <a:spcPts val="0"/>
                        </a:spcAft>
                      </a:pPr>
                      <a:endParaRPr lang="en-US" sz="1600" dirty="0">
                        <a:solidFill>
                          <a:srgbClr val="000000"/>
                        </a:solidFill>
                        <a:latin typeface="Calibri" pitchFamily="34" charset="0"/>
                        <a:ea typeface="Times New Roman"/>
                        <a:cs typeface="Times New Roman"/>
                      </a:endParaRPr>
                    </a:p>
                    <a:p>
                      <a:pPr marL="0" marR="0">
                        <a:spcBef>
                          <a:spcPts val="0"/>
                        </a:spcBef>
                        <a:spcAft>
                          <a:spcPts val="290"/>
                        </a:spcAft>
                      </a:pPr>
                      <a:r>
                        <a:rPr lang="en-US" sz="1600" b="0" dirty="0">
                          <a:solidFill>
                            <a:srgbClr val="000000"/>
                          </a:solidFill>
                          <a:latin typeface="Calibri" pitchFamily="34" charset="0"/>
                          <a:ea typeface="Times New Roman"/>
                          <a:cs typeface="Times New Roman"/>
                        </a:rPr>
                        <a:t>Final exhortation, especially to pray, particularly on Paul</a:t>
                      </a:r>
                      <a:r>
                        <a:rPr lang="en-US" sz="1600" b="0" dirty="0">
                          <a:solidFill>
                            <a:srgbClr val="000000"/>
                          </a:solidFill>
                          <a:latin typeface="Calibri" pitchFamily="34" charset="0"/>
                          <a:ea typeface="Arial Unicode MS"/>
                          <a:cs typeface="Times New Roman"/>
                        </a:rPr>
                        <a:t>’</a:t>
                      </a:r>
                      <a:r>
                        <a:rPr lang="en-US" sz="1600" b="0" dirty="0">
                          <a:solidFill>
                            <a:srgbClr val="000000"/>
                          </a:solidFill>
                          <a:latin typeface="Calibri" pitchFamily="34" charset="0"/>
                          <a:ea typeface="Times New Roman"/>
                          <a:cs typeface="Times New Roman"/>
                        </a:rPr>
                        <a:t>s behalf that he might preach the gospel</a:t>
                      </a:r>
                      <a:endParaRPr lang="en-US" sz="32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endParaRPr lang="en-US"/>
                    </a:p>
                  </a:txBody>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6:10-20</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4:2-6</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11"/>
                  </a:ext>
                </a:extLst>
              </a:tr>
              <a:tr h="370840">
                <a:tc gridSpan="2">
                  <a:txBody>
                    <a:bodyPr/>
                    <a:lstStyle/>
                    <a:p>
                      <a:pPr marL="0" marR="0">
                        <a:lnSpc>
                          <a:spcPts val="600"/>
                        </a:lnSpc>
                        <a:spcBef>
                          <a:spcPts val="0"/>
                        </a:spcBef>
                        <a:spcAft>
                          <a:spcPts val="0"/>
                        </a:spcAft>
                      </a:pPr>
                      <a:endParaRPr lang="en-US" sz="1600" b="0" dirty="0">
                        <a:solidFill>
                          <a:srgbClr val="000000"/>
                        </a:solidFill>
                        <a:latin typeface="Calibri" pitchFamily="34" charset="0"/>
                        <a:ea typeface="Times New Roman"/>
                        <a:cs typeface="Times New Roman"/>
                      </a:endParaRPr>
                    </a:p>
                    <a:p>
                      <a:pPr marL="0" marR="0">
                        <a:spcBef>
                          <a:spcPts val="0"/>
                        </a:spcBef>
                        <a:spcAft>
                          <a:spcPts val="290"/>
                        </a:spcAft>
                      </a:pPr>
                      <a:r>
                        <a:rPr lang="en-US" sz="1600" b="0" dirty="0" err="1">
                          <a:solidFill>
                            <a:srgbClr val="000000"/>
                          </a:solidFill>
                          <a:latin typeface="Calibri" pitchFamily="34" charset="0"/>
                          <a:ea typeface="Times New Roman"/>
                          <a:cs typeface="Times New Roman"/>
                        </a:rPr>
                        <a:t>Tychicus</a:t>
                      </a:r>
                      <a:r>
                        <a:rPr lang="en-US" sz="1600" b="0" dirty="0">
                          <a:solidFill>
                            <a:srgbClr val="000000"/>
                          </a:solidFill>
                          <a:latin typeface="Calibri" pitchFamily="34" charset="0"/>
                          <a:ea typeface="Times New Roman"/>
                          <a:cs typeface="Times New Roman"/>
                        </a:rPr>
                        <a:t> to make known Paul</a:t>
                      </a:r>
                      <a:r>
                        <a:rPr lang="en-US" sz="1600" b="0" dirty="0">
                          <a:solidFill>
                            <a:srgbClr val="000000"/>
                          </a:solidFill>
                          <a:latin typeface="Calibri" pitchFamily="34" charset="0"/>
                          <a:ea typeface="Arial Unicode MS"/>
                          <a:cs typeface="Times New Roman"/>
                        </a:rPr>
                        <a:t>’</a:t>
                      </a:r>
                      <a:r>
                        <a:rPr lang="en-US" sz="1600" b="0" dirty="0">
                          <a:solidFill>
                            <a:srgbClr val="000000"/>
                          </a:solidFill>
                          <a:latin typeface="Calibri" pitchFamily="34" charset="0"/>
                          <a:ea typeface="Times New Roman"/>
                          <a:cs typeface="Times New Roman"/>
                        </a:rPr>
                        <a:t>s affairs to them</a:t>
                      </a:r>
                      <a:endParaRPr lang="en-US" sz="1600" b="0" dirty="0">
                        <a:latin typeface="Calibri" pitchFamily="34" charset="0"/>
                        <a:ea typeface="Times New Roman"/>
                        <a:cs typeface="Times New Roman"/>
                      </a:endParaRPr>
                    </a:p>
                  </a:txBody>
                  <a:tcPr marL="76200" marR="76200" marT="0" marB="0">
                    <a:gradFill>
                      <a:gsLst>
                        <a:gs pos="0">
                          <a:srgbClr val="FFEFD1"/>
                        </a:gs>
                        <a:gs pos="64999">
                          <a:srgbClr val="F0EBD5"/>
                        </a:gs>
                        <a:gs pos="100000">
                          <a:srgbClr val="D1C39F"/>
                        </a:gs>
                      </a:gsLst>
                      <a:lin ang="5400000" scaled="0"/>
                    </a:gradFill>
                  </a:tcPr>
                </a:tc>
                <a:tc hMerge="1">
                  <a:txBody>
                    <a:bodyPr/>
                    <a:lstStyle/>
                    <a:p>
                      <a:pPr marL="0" marR="0">
                        <a:lnSpc>
                          <a:spcPts val="600"/>
                        </a:lnSpc>
                        <a:spcBef>
                          <a:spcPts val="0"/>
                        </a:spcBef>
                        <a:spcAft>
                          <a:spcPts val="0"/>
                        </a:spcAft>
                      </a:pPr>
                      <a:endParaRPr lang="en-US" sz="1200" dirty="0">
                        <a:latin typeface="Times New Roman"/>
                        <a:ea typeface="Times New Roman"/>
                        <a:cs typeface="Times New Roman"/>
                      </a:endParaRPr>
                    </a:p>
                  </a:txBody>
                  <a:tcPr marL="76200" marR="76200" marT="0" marB="0"/>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6:21</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tc gridSpan="2">
                  <a:txBody>
                    <a:bodyPr/>
                    <a:lstStyle/>
                    <a:p>
                      <a:r>
                        <a:rPr lang="en-US" sz="1400" dirty="0">
                          <a:solidFill>
                            <a:srgbClr val="002060"/>
                          </a:solidFill>
                          <a:latin typeface="Arial Unicode MS" pitchFamily="34" charset="-128"/>
                          <a:ea typeface="Arial Unicode MS" pitchFamily="34" charset="-128"/>
                          <a:cs typeface="Arial Unicode MS" pitchFamily="34" charset="-128"/>
                        </a:rPr>
                        <a:t>4:7-8</a:t>
                      </a:r>
                    </a:p>
                  </a:txBody>
                  <a:tcPr>
                    <a:gradFill>
                      <a:gsLst>
                        <a:gs pos="0">
                          <a:srgbClr val="FFEFD1"/>
                        </a:gs>
                        <a:gs pos="64999">
                          <a:srgbClr val="F0EBD5"/>
                        </a:gs>
                        <a:gs pos="100000">
                          <a:srgbClr val="D1C39F"/>
                        </a:gs>
                      </a:gsLst>
                      <a:lin ang="5400000" scaled="0"/>
                    </a:gradFill>
                  </a:tcPr>
                </a:tc>
                <a:tc hMerge="1">
                  <a:txBody>
                    <a:bodyPr/>
                    <a:lstStyle/>
                    <a:p>
                      <a:endParaRPr lang="en-US" dirty="0"/>
                    </a:p>
                  </a:txBody>
                  <a:tcPr>
                    <a:solidFill>
                      <a:srgbClr val="FFFF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818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5" b="8542"/>
          <a:stretch/>
        </p:blipFill>
        <p:spPr bwMode="auto">
          <a:xfrm>
            <a:off x="14748" y="1143000"/>
            <a:ext cx="9097584"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From WHERE?</a:t>
            </a:r>
          </a:p>
        </p:txBody>
      </p:sp>
      <p:sp>
        <p:nvSpPr>
          <p:cNvPr id="3" name="TextBox 2"/>
          <p:cNvSpPr txBox="1"/>
          <p:nvPr/>
        </p:nvSpPr>
        <p:spPr>
          <a:xfrm>
            <a:off x="1752600" y="1285994"/>
            <a:ext cx="5486400" cy="3816429"/>
          </a:xfrm>
          <a:prstGeom prst="rect">
            <a:avLst/>
          </a:prstGeom>
          <a:gradFill flip="none" rotWithShape="1">
            <a:gsLst>
              <a:gs pos="0">
                <a:schemeClr val="accent1">
                  <a:tint val="66000"/>
                  <a:satMod val="160000"/>
                  <a:alpha val="66000"/>
                </a:schemeClr>
              </a:gs>
              <a:gs pos="63000">
                <a:schemeClr val="accent1">
                  <a:tint val="44500"/>
                  <a:satMod val="160000"/>
                  <a:alpha val="21000"/>
                </a:schemeClr>
              </a:gs>
              <a:gs pos="100000">
                <a:schemeClr val="accent1">
                  <a:tint val="23500"/>
                  <a:satMod val="160000"/>
                  <a:alpha val="0"/>
                </a:schemeClr>
              </a:gs>
            </a:gsLst>
            <a:lin ang="2700000" scaled="1"/>
            <a:tileRect/>
          </a:gradFill>
          <a:effectLst>
            <a:softEdge rad="31750"/>
          </a:effectLst>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Ephesus</a:t>
            </a:r>
          </a:p>
          <a:p>
            <a:pPr marL="342900" indent="-342900">
              <a:buFont typeface="Arial" panose="020B0604020202020204" pitchFamily="34" charset="0"/>
              <a:buChar char="•"/>
            </a:pPr>
            <a:r>
              <a:rPr lang="en-US" sz="2000" b="1" dirty="0" err="1">
                <a:solidFill>
                  <a:srgbClr val="C00000"/>
                </a:solidFill>
              </a:rPr>
              <a:t>Onesimus</a:t>
            </a:r>
            <a:r>
              <a:rPr lang="en-US" sz="2000" b="1" dirty="0">
                <a:solidFill>
                  <a:srgbClr val="C00000"/>
                </a:solidFill>
              </a:rPr>
              <a:t>’ likely destination</a:t>
            </a:r>
          </a:p>
          <a:p>
            <a:pPr marL="342900" indent="-342900">
              <a:buFont typeface="Arial" panose="020B0604020202020204" pitchFamily="34" charset="0"/>
              <a:buChar char="•"/>
            </a:pPr>
            <a:r>
              <a:rPr lang="en-US" sz="2000" b="1" dirty="0">
                <a:solidFill>
                  <a:srgbClr val="C00000"/>
                </a:solidFill>
              </a:rPr>
              <a:t>“Prepare a lodging”</a:t>
            </a:r>
          </a:p>
          <a:p>
            <a:pPr marL="342900" indent="-342900">
              <a:buFont typeface="Arial" panose="020B0604020202020204" pitchFamily="34" charset="0"/>
              <a:buChar char="•"/>
            </a:pPr>
            <a:r>
              <a:rPr lang="en-US" sz="2000" b="1" dirty="0" err="1">
                <a:solidFill>
                  <a:srgbClr val="C00000"/>
                </a:solidFill>
              </a:rPr>
              <a:t>Marcionite</a:t>
            </a:r>
            <a:r>
              <a:rPr lang="en-US" sz="2000" b="1" dirty="0">
                <a:solidFill>
                  <a:srgbClr val="C00000"/>
                </a:solidFill>
              </a:rPr>
              <a:t> prologue</a:t>
            </a:r>
          </a:p>
          <a:p>
            <a:endParaRPr lang="en-US" sz="2000" dirty="0">
              <a:solidFill>
                <a:srgbClr val="C00000"/>
              </a:solidFill>
              <a:effectLst>
                <a:outerShdw blurRad="38100" dist="38100" dir="2700000" algn="tl">
                  <a:srgbClr val="000000">
                    <a:alpha val="43137"/>
                  </a:srgbClr>
                </a:outerShdw>
              </a:effectLst>
            </a:endParaRPr>
          </a:p>
          <a:p>
            <a:r>
              <a:rPr lang="en-US" sz="2800" b="1" dirty="0">
                <a:solidFill>
                  <a:srgbClr val="C00000"/>
                </a:solidFill>
                <a:effectLst>
                  <a:outerShdw blurRad="38100" dist="38100" dir="2700000" algn="tl">
                    <a:srgbClr val="000000">
                      <a:alpha val="43137"/>
                    </a:srgbClr>
                  </a:outerShdw>
                </a:effectLst>
              </a:rPr>
              <a:t>Caesarea</a:t>
            </a:r>
          </a:p>
          <a:p>
            <a:pPr marL="342900" indent="-342900">
              <a:buFont typeface="Arial" panose="020B0604020202020204" pitchFamily="34" charset="0"/>
              <a:buChar char="•"/>
            </a:pPr>
            <a:r>
              <a:rPr lang="en-US" sz="2000" b="1" dirty="0" err="1">
                <a:solidFill>
                  <a:srgbClr val="C00000"/>
                </a:solidFill>
              </a:rPr>
              <a:t>Onesimus</a:t>
            </a:r>
            <a:r>
              <a:rPr lang="en-US" sz="2000" b="1" dirty="0">
                <a:solidFill>
                  <a:srgbClr val="C00000"/>
                </a:solidFill>
              </a:rPr>
              <a:t>’ likely destination</a:t>
            </a:r>
          </a:p>
          <a:p>
            <a:r>
              <a:rPr lang="en-US" dirty="0">
                <a:solidFill>
                  <a:srgbClr val="C00000"/>
                </a:solidFill>
                <a:effectLst>
                  <a:outerShdw blurRad="38100" dist="38100" dir="2700000" algn="tl">
                    <a:srgbClr val="000000">
                      <a:alpha val="43137"/>
                    </a:srgbClr>
                  </a:outerShdw>
                </a:effectLst>
              </a:rPr>
              <a:t>	</a:t>
            </a:r>
          </a:p>
          <a:p>
            <a:r>
              <a:rPr lang="en-US" sz="2800" b="1" dirty="0">
                <a:solidFill>
                  <a:srgbClr val="C00000"/>
                </a:solidFill>
                <a:effectLst>
                  <a:outerShdw blurRad="38100" dist="38100" dir="2700000" algn="tl">
                    <a:srgbClr val="000000">
                      <a:alpha val="43137"/>
                    </a:srgbClr>
                  </a:outerShdw>
                </a:effectLst>
              </a:rPr>
              <a:t>Rome</a:t>
            </a:r>
          </a:p>
          <a:p>
            <a:pPr marL="342900" indent="-342900">
              <a:buFont typeface="Arial" panose="020B0604020202020204" pitchFamily="34" charset="0"/>
              <a:buChar char="•"/>
            </a:pPr>
            <a:r>
              <a:rPr lang="en-US" sz="2000" b="1" dirty="0">
                <a:solidFill>
                  <a:srgbClr val="C00000"/>
                </a:solidFill>
              </a:rPr>
              <a:t>Likely the same imprisonment as Philippians</a:t>
            </a:r>
          </a:p>
          <a:p>
            <a:pPr marL="342900" indent="-342900">
              <a:buFont typeface="Arial" panose="020B0604020202020204" pitchFamily="34" charset="0"/>
              <a:buChar char="•"/>
            </a:pPr>
            <a:r>
              <a:rPr lang="en-US" sz="2000" b="1" dirty="0">
                <a:solidFill>
                  <a:srgbClr val="C00000"/>
                </a:solidFill>
              </a:rPr>
              <a:t>“Prisoner…in behalf of you Gentiles”</a:t>
            </a:r>
          </a:p>
        </p:txBody>
      </p:sp>
    </p:spTree>
    <p:extLst>
      <p:ext uri="{BB962C8B-B14F-4D97-AF65-F5344CB8AC3E}">
        <p14:creationId xmlns:p14="http://schemas.microsoft.com/office/powerpoint/2010/main" val="12163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6" name="TextBox 5"/>
          <p:cNvSpPr txBox="1"/>
          <p:nvPr/>
        </p:nvSpPr>
        <p:spPr>
          <a:xfrm>
            <a:off x="762000" y="1371600"/>
            <a:ext cx="6781800" cy="2893100"/>
          </a:xfrm>
          <a:prstGeom prst="rect">
            <a:avLst/>
          </a:prstGeom>
          <a:noFill/>
        </p:spPr>
        <p:txBody>
          <a:bodyPr wrap="square" rtlCol="0">
            <a:spAutoFit/>
          </a:bodyPr>
          <a:lstStyle/>
          <a:p>
            <a:r>
              <a:rPr lang="en-US" sz="2800" b="1" dirty="0"/>
              <a:t>If from Ephesus</a:t>
            </a:r>
          </a:p>
          <a:p>
            <a:r>
              <a:rPr lang="en-US" sz="2000" dirty="0"/>
              <a:t>	Date	AD 52-55</a:t>
            </a:r>
          </a:p>
          <a:p>
            <a:endParaRPr lang="en-US" sz="2000" b="1" dirty="0"/>
          </a:p>
          <a:p>
            <a:r>
              <a:rPr lang="en-US" sz="2800" b="1" dirty="0"/>
              <a:t>If from Caesarea</a:t>
            </a:r>
          </a:p>
          <a:p>
            <a:r>
              <a:rPr lang="en-US" sz="2000" dirty="0"/>
              <a:t>	Date	AD 56-58</a:t>
            </a:r>
          </a:p>
          <a:p>
            <a:r>
              <a:rPr lang="en-US" dirty="0"/>
              <a:t>	</a:t>
            </a:r>
          </a:p>
          <a:p>
            <a:r>
              <a:rPr lang="en-US" sz="2800" b="1" dirty="0"/>
              <a:t>If from Rome</a:t>
            </a:r>
          </a:p>
          <a:p>
            <a:r>
              <a:rPr lang="en-US" sz="2000" dirty="0"/>
              <a:t>	Date	AD 60-64, probably earlier rather than later</a:t>
            </a:r>
          </a:p>
        </p:txBody>
      </p:sp>
    </p:spTree>
    <p:extLst>
      <p:ext uri="{BB962C8B-B14F-4D97-AF65-F5344CB8AC3E}">
        <p14:creationId xmlns:p14="http://schemas.microsoft.com/office/powerpoint/2010/main" val="21337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3" name="Rectangle 2"/>
          <p:cNvSpPr/>
          <p:nvPr/>
        </p:nvSpPr>
        <p:spPr>
          <a:xfrm>
            <a:off x="533400" y="1859101"/>
            <a:ext cx="8077200" cy="4708981"/>
          </a:xfrm>
          <a:prstGeom prst="rect">
            <a:avLst/>
          </a:prstGeom>
        </p:spPr>
        <p:txBody>
          <a:bodyPr wrap="square">
            <a:spAutoFit/>
          </a:bodyPr>
          <a:lstStyle/>
          <a:p>
            <a:r>
              <a:rPr lang="en-US" sz="2000" b="1" dirty="0"/>
              <a:t>Ephesians 3:1</a:t>
            </a:r>
            <a:r>
              <a:rPr lang="en-US" sz="2000" dirty="0"/>
              <a:t>	I, Paul, the prisoner of Christ Jesus </a:t>
            </a:r>
          </a:p>
          <a:p>
            <a:r>
              <a:rPr lang="en-US" sz="2000" b="1" dirty="0"/>
              <a:t>Ephesians 4:1</a:t>
            </a:r>
            <a:r>
              <a:rPr lang="en-US" sz="2000" dirty="0"/>
              <a:t>	I, the prisoner of the Lord</a:t>
            </a:r>
          </a:p>
          <a:p>
            <a:r>
              <a:rPr lang="en-US" sz="2000" b="1" dirty="0"/>
              <a:t>Ephesians 6:20</a:t>
            </a:r>
            <a:r>
              <a:rPr lang="en-US" sz="2000" dirty="0"/>
              <a:t>	I am an ambassador in chains</a:t>
            </a:r>
          </a:p>
          <a:p>
            <a:endParaRPr lang="en-US" sz="2000" dirty="0"/>
          </a:p>
          <a:p>
            <a:r>
              <a:rPr lang="en-US" sz="2000" b="1" dirty="0"/>
              <a:t>Colossians 4:18</a:t>
            </a:r>
            <a:r>
              <a:rPr lang="en-US" sz="2000" dirty="0"/>
              <a:t>	Remember my imprisonment </a:t>
            </a:r>
          </a:p>
          <a:p>
            <a:r>
              <a:rPr lang="en-US" sz="2000" b="1" dirty="0"/>
              <a:t>Colossians 4:10</a:t>
            </a:r>
            <a:r>
              <a:rPr lang="en-US" sz="2000" dirty="0"/>
              <a:t>	Aristarchus, my fellow prisoner</a:t>
            </a:r>
          </a:p>
          <a:p>
            <a:endParaRPr lang="en-US" sz="2000" dirty="0"/>
          </a:p>
          <a:p>
            <a:r>
              <a:rPr lang="en-US" sz="2000" b="1" dirty="0"/>
              <a:t>Philemon 1</a:t>
            </a:r>
            <a:r>
              <a:rPr lang="en-US" sz="2000" dirty="0"/>
              <a:t>	Paul, a prisoner of Christ Jesus</a:t>
            </a:r>
          </a:p>
          <a:p>
            <a:r>
              <a:rPr lang="en-US" sz="2000" b="1" dirty="0"/>
              <a:t>Philemon 9</a:t>
            </a:r>
            <a:r>
              <a:rPr lang="en-US" sz="2000" dirty="0"/>
              <a:t>	Paul, the aged, and now also a prisoner of Christ Jesus</a:t>
            </a:r>
          </a:p>
          <a:p>
            <a:r>
              <a:rPr lang="en-US" sz="2000" b="1" dirty="0"/>
              <a:t>Philemon 23</a:t>
            </a:r>
            <a:r>
              <a:rPr lang="en-US" sz="2000" dirty="0"/>
              <a:t>	</a:t>
            </a:r>
            <a:r>
              <a:rPr lang="en-US" sz="2000" dirty="0" err="1"/>
              <a:t>Epaphras</a:t>
            </a:r>
            <a:r>
              <a:rPr lang="en-US" sz="2000" dirty="0"/>
              <a:t>, my fellow prisoner</a:t>
            </a:r>
          </a:p>
          <a:p>
            <a:endParaRPr lang="en-US" sz="2000" dirty="0"/>
          </a:p>
          <a:p>
            <a:r>
              <a:rPr lang="en-US" sz="2000" b="1" dirty="0"/>
              <a:t>Philippians 1:7, 13, 14, 17</a:t>
            </a:r>
          </a:p>
          <a:p>
            <a:r>
              <a:rPr lang="en-US" sz="2000" b="1" dirty="0"/>
              <a:t>	</a:t>
            </a:r>
            <a:r>
              <a:rPr lang="en-US" sz="2000" dirty="0"/>
              <a:t>	my imprisonment</a:t>
            </a:r>
          </a:p>
          <a:p>
            <a:r>
              <a:rPr lang="en-US" sz="2000" b="1" dirty="0"/>
              <a:t>Philippians 1:13	</a:t>
            </a:r>
            <a:r>
              <a:rPr lang="en-US" sz="2000" dirty="0"/>
              <a:t>the whole praetorian guard</a:t>
            </a:r>
          </a:p>
          <a:p>
            <a:r>
              <a:rPr lang="en-US" sz="2000" b="1" dirty="0"/>
              <a:t>Philippians 4:22	</a:t>
            </a:r>
            <a:r>
              <a:rPr lang="en-US" sz="2000" dirty="0"/>
              <a:t>those of Caesar’s household</a:t>
            </a:r>
          </a:p>
        </p:txBody>
      </p:sp>
      <p:sp>
        <p:nvSpPr>
          <p:cNvPr id="7" name="TextBox 6"/>
          <p:cNvSpPr txBox="1"/>
          <p:nvPr/>
        </p:nvSpPr>
        <p:spPr>
          <a:xfrm>
            <a:off x="152400" y="1295400"/>
            <a:ext cx="8153400" cy="461665"/>
          </a:xfrm>
          <a:prstGeom prst="rect">
            <a:avLst/>
          </a:prstGeom>
          <a:noFill/>
        </p:spPr>
        <p:txBody>
          <a:bodyPr wrap="square" rtlCol="0">
            <a:spAutoFit/>
          </a:bodyPr>
          <a:lstStyle/>
          <a:p>
            <a:r>
              <a:rPr lang="en-US" sz="2400" b="1" dirty="0"/>
              <a:t>While in Prison</a:t>
            </a:r>
            <a:endParaRPr lang="en-US" sz="2000" dirty="0"/>
          </a:p>
        </p:txBody>
      </p:sp>
      <p:sp>
        <p:nvSpPr>
          <p:cNvPr id="8" name="TextBox 7"/>
          <p:cNvSpPr txBox="1"/>
          <p:nvPr/>
        </p:nvSpPr>
        <p:spPr>
          <a:xfrm>
            <a:off x="5817020" y="59537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ROME</a:t>
            </a:r>
          </a:p>
        </p:txBody>
      </p:sp>
      <p:sp>
        <p:nvSpPr>
          <p:cNvPr id="9" name="Rectangle 8"/>
          <p:cNvSpPr/>
          <p:nvPr/>
        </p:nvSpPr>
        <p:spPr>
          <a:xfrm>
            <a:off x="457200" y="1859101"/>
            <a:ext cx="7772400" cy="31700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65409" y="2819400"/>
            <a:ext cx="1103622"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039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To WHOM?</a:t>
            </a:r>
          </a:p>
        </p:txBody>
      </p:sp>
      <p:sp>
        <p:nvSpPr>
          <p:cNvPr id="7" name="TextBox 6"/>
          <p:cNvSpPr txBox="1"/>
          <p:nvPr/>
        </p:nvSpPr>
        <p:spPr>
          <a:xfrm>
            <a:off x="425244" y="1371600"/>
            <a:ext cx="8229600" cy="5324535"/>
          </a:xfrm>
          <a:prstGeom prst="rect">
            <a:avLst/>
          </a:prstGeom>
          <a:noFill/>
        </p:spPr>
        <p:txBody>
          <a:bodyPr wrap="square" rtlCol="0">
            <a:spAutoFit/>
          </a:bodyPr>
          <a:lstStyle/>
          <a:p>
            <a:r>
              <a:rPr lang="en-US" sz="2800" b="1" dirty="0"/>
              <a:t>To Gentiles</a:t>
            </a:r>
          </a:p>
          <a:p>
            <a:r>
              <a:rPr lang="en-US" sz="2000" dirty="0"/>
              <a:t>	2.11-13</a:t>
            </a:r>
          </a:p>
          <a:p>
            <a:r>
              <a:rPr lang="en-US" sz="2000" dirty="0"/>
              <a:t>	2.17, 19</a:t>
            </a:r>
          </a:p>
          <a:p>
            <a:r>
              <a:rPr lang="en-US" sz="2000" dirty="0"/>
              <a:t>	3.1</a:t>
            </a:r>
          </a:p>
          <a:p>
            <a:r>
              <a:rPr lang="en-US" sz="2000" dirty="0"/>
              <a:t>	1.12</a:t>
            </a:r>
            <a:endParaRPr lang="en-US" sz="2800" b="1" dirty="0"/>
          </a:p>
          <a:p>
            <a:r>
              <a:rPr lang="en-US" sz="2800" b="1" dirty="0"/>
              <a:t>The church at Ephesus, made up of Jews</a:t>
            </a:r>
          </a:p>
          <a:p>
            <a:pPr marL="1257300" lvl="2" indent="-342900">
              <a:buFont typeface="Arial" panose="020B0604020202020204" pitchFamily="34" charset="0"/>
              <a:buChar char="•"/>
            </a:pPr>
            <a:r>
              <a:rPr lang="en-US" sz="2000" dirty="0"/>
              <a:t>Acts 18.19</a:t>
            </a:r>
            <a:r>
              <a:rPr lang="en-US" sz="2000" i="1" dirty="0"/>
              <a:t>ff</a:t>
            </a:r>
          </a:p>
          <a:p>
            <a:pPr marL="1257300" lvl="2" indent="-342900">
              <a:buFont typeface="Arial" panose="020B0604020202020204" pitchFamily="34" charset="0"/>
              <a:buChar char="•"/>
            </a:pPr>
            <a:r>
              <a:rPr lang="en-US" sz="2000" dirty="0"/>
              <a:t>no mention of Gentiles or even proselytes</a:t>
            </a:r>
          </a:p>
          <a:p>
            <a:pPr marL="1257300" lvl="2" indent="-342900">
              <a:buFont typeface="Arial" panose="020B0604020202020204" pitchFamily="34" charset="0"/>
              <a:buChar char="•"/>
            </a:pPr>
            <a:r>
              <a:rPr lang="en-US" sz="2000" dirty="0"/>
              <a:t>Aquila and Priscilla</a:t>
            </a:r>
          </a:p>
          <a:p>
            <a:pPr marL="1257300" lvl="2" indent="-342900">
              <a:buFont typeface="Arial" panose="020B0604020202020204" pitchFamily="34" charset="0"/>
              <a:buChar char="•"/>
            </a:pPr>
            <a:r>
              <a:rPr lang="en-US" sz="2000" dirty="0"/>
              <a:t>Apollos and the 12 disciples</a:t>
            </a:r>
          </a:p>
          <a:p>
            <a:pPr marL="1257300" lvl="2" indent="-342900">
              <a:buFont typeface="Arial" panose="020B0604020202020204" pitchFamily="34" charset="0"/>
              <a:buChar char="•"/>
            </a:pPr>
            <a:r>
              <a:rPr lang="en-US" sz="2000" dirty="0"/>
              <a:t>In the synagogue, believing Jews opposed by unbelieving Jews</a:t>
            </a:r>
          </a:p>
          <a:p>
            <a:endParaRPr lang="en-US" sz="2000" b="1" dirty="0"/>
          </a:p>
          <a:p>
            <a:r>
              <a:rPr lang="en-US" sz="2800" b="1" dirty="0"/>
              <a:t>The idea that the letter was to the church at Ephesus</a:t>
            </a:r>
          </a:p>
          <a:p>
            <a:r>
              <a:rPr lang="en-US" sz="2800" b="1" dirty="0"/>
              <a:t>	first seen in late 2</a:t>
            </a:r>
            <a:r>
              <a:rPr lang="en-US" sz="2800" b="1" baseline="30000" dirty="0"/>
              <a:t>nd</a:t>
            </a:r>
            <a:r>
              <a:rPr lang="en-US" sz="2800" b="1" dirty="0"/>
              <a:t> century</a:t>
            </a:r>
          </a:p>
          <a:p>
            <a:r>
              <a:rPr lang="en-US" sz="2800" b="1" dirty="0"/>
              <a:t>Earliest testimony, was sent to Laodicea</a:t>
            </a:r>
            <a:endParaRPr lang="en-US" sz="2000" dirty="0"/>
          </a:p>
        </p:txBody>
      </p:sp>
    </p:spTree>
    <p:extLst>
      <p:ext uri="{BB962C8B-B14F-4D97-AF65-F5344CB8AC3E}">
        <p14:creationId xmlns:p14="http://schemas.microsoft.com/office/powerpoint/2010/main" val="38139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To WHOM?</a:t>
            </a:r>
          </a:p>
        </p:txBody>
      </p:sp>
      <p:sp>
        <p:nvSpPr>
          <p:cNvPr id="7" name="TextBox 6"/>
          <p:cNvSpPr txBox="1"/>
          <p:nvPr/>
        </p:nvSpPr>
        <p:spPr>
          <a:xfrm>
            <a:off x="5715000" y="5685504"/>
            <a:ext cx="3148760" cy="954107"/>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Why the discrepancy?</a:t>
            </a:r>
          </a:p>
        </p:txBody>
      </p:sp>
      <p:sp>
        <p:nvSpPr>
          <p:cNvPr id="8" name="TextBox 7"/>
          <p:cNvSpPr txBox="1"/>
          <p:nvPr/>
        </p:nvSpPr>
        <p:spPr>
          <a:xfrm>
            <a:off x="425244" y="1371600"/>
            <a:ext cx="8229600" cy="5324535"/>
          </a:xfrm>
          <a:prstGeom prst="rect">
            <a:avLst/>
          </a:prstGeom>
          <a:noFill/>
        </p:spPr>
        <p:txBody>
          <a:bodyPr wrap="square" rtlCol="0">
            <a:spAutoFit/>
          </a:bodyPr>
          <a:lstStyle/>
          <a:p>
            <a:r>
              <a:rPr lang="en-US" sz="2800" b="1" dirty="0"/>
              <a:t>To Gentiles</a:t>
            </a:r>
          </a:p>
          <a:p>
            <a:r>
              <a:rPr lang="en-US" sz="2000" dirty="0"/>
              <a:t>	2.11-13</a:t>
            </a:r>
          </a:p>
          <a:p>
            <a:r>
              <a:rPr lang="en-US" sz="2000" dirty="0"/>
              <a:t>	2.17, 19</a:t>
            </a:r>
          </a:p>
          <a:p>
            <a:r>
              <a:rPr lang="en-US" sz="2000" dirty="0"/>
              <a:t>	3.1</a:t>
            </a:r>
          </a:p>
          <a:p>
            <a:r>
              <a:rPr lang="en-US" sz="2000" dirty="0"/>
              <a:t>	1.12</a:t>
            </a:r>
            <a:endParaRPr lang="en-US" sz="2800" b="1" dirty="0"/>
          </a:p>
          <a:p>
            <a:r>
              <a:rPr lang="en-US" sz="2800" b="1" dirty="0"/>
              <a:t>The church at Ephesus, made up of Jews</a:t>
            </a:r>
          </a:p>
          <a:p>
            <a:pPr marL="1257300" lvl="2" indent="-342900">
              <a:buFont typeface="Arial" panose="020B0604020202020204" pitchFamily="34" charset="0"/>
              <a:buChar char="•"/>
            </a:pPr>
            <a:r>
              <a:rPr lang="en-US" sz="2000" dirty="0"/>
              <a:t>Acts 18.19</a:t>
            </a:r>
            <a:r>
              <a:rPr lang="en-US" sz="2000" i="1" dirty="0"/>
              <a:t>ff</a:t>
            </a:r>
          </a:p>
          <a:p>
            <a:pPr marL="1257300" lvl="2" indent="-342900">
              <a:buFont typeface="Arial" panose="020B0604020202020204" pitchFamily="34" charset="0"/>
              <a:buChar char="•"/>
            </a:pPr>
            <a:r>
              <a:rPr lang="en-US" sz="2000" dirty="0"/>
              <a:t>no mention of Gentiles or even proselytes</a:t>
            </a:r>
          </a:p>
          <a:p>
            <a:pPr marL="1257300" lvl="2" indent="-342900">
              <a:buFont typeface="Arial" panose="020B0604020202020204" pitchFamily="34" charset="0"/>
              <a:buChar char="•"/>
            </a:pPr>
            <a:r>
              <a:rPr lang="en-US" sz="2000" dirty="0"/>
              <a:t>Aquila and Priscilla</a:t>
            </a:r>
          </a:p>
          <a:p>
            <a:pPr marL="1257300" lvl="2" indent="-342900">
              <a:buFont typeface="Arial" panose="020B0604020202020204" pitchFamily="34" charset="0"/>
              <a:buChar char="•"/>
            </a:pPr>
            <a:r>
              <a:rPr lang="en-US" sz="2000" dirty="0"/>
              <a:t>Apollos and the 12 disciples</a:t>
            </a:r>
          </a:p>
          <a:p>
            <a:pPr marL="1257300" lvl="2" indent="-342900">
              <a:buFont typeface="Arial" panose="020B0604020202020204" pitchFamily="34" charset="0"/>
              <a:buChar char="•"/>
            </a:pPr>
            <a:r>
              <a:rPr lang="en-US" sz="2000" dirty="0"/>
              <a:t>In the synagogue, believing Jews opposed by unbelieving Jews</a:t>
            </a:r>
          </a:p>
          <a:p>
            <a:endParaRPr lang="en-US" sz="2000" b="1" dirty="0"/>
          </a:p>
          <a:p>
            <a:r>
              <a:rPr lang="en-US" sz="2800" b="1" dirty="0"/>
              <a:t>The idea that the letter was to the church at Ephesus</a:t>
            </a:r>
          </a:p>
          <a:p>
            <a:r>
              <a:rPr lang="en-US" sz="2800" b="1" dirty="0"/>
              <a:t>	first seen in late 2</a:t>
            </a:r>
            <a:r>
              <a:rPr lang="en-US" sz="2800" b="1" baseline="30000" dirty="0"/>
              <a:t>nd</a:t>
            </a:r>
            <a:r>
              <a:rPr lang="en-US" sz="2800" b="1" dirty="0"/>
              <a:t> century</a:t>
            </a:r>
          </a:p>
          <a:p>
            <a:r>
              <a:rPr lang="en-US" sz="2800" b="1" dirty="0"/>
              <a:t>Earliest testimony, was sent to Laodicea</a:t>
            </a:r>
            <a:endParaRPr lang="en-US" sz="2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851" r="57250" b="8334"/>
          <a:stretch/>
        </p:blipFill>
        <p:spPr bwMode="auto">
          <a:xfrm>
            <a:off x="3855720" y="1143000"/>
            <a:ext cx="5212080" cy="561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12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To WHOM?</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210" r="30750" b="7917"/>
          <a:stretch/>
        </p:blipFill>
        <p:spPr bwMode="auto">
          <a:xfrm>
            <a:off x="320040" y="1371600"/>
            <a:ext cx="8442960" cy="481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98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To WHOM?</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5" b="7917"/>
          <a:stretch/>
        </p:blipFill>
        <p:spPr bwMode="auto">
          <a:xfrm>
            <a:off x="14748" y="1524000"/>
            <a:ext cx="9120967" cy="452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840658" y="3406877"/>
            <a:ext cx="634181" cy="163047"/>
          </a:xfrm>
          <a:custGeom>
            <a:avLst/>
            <a:gdLst>
              <a:gd name="connsiteX0" fmla="*/ 0 w 634181"/>
              <a:gd name="connsiteY0" fmla="*/ 0 h 163047"/>
              <a:gd name="connsiteX1" fmla="*/ 73742 w 634181"/>
              <a:gd name="connsiteY1" fmla="*/ 58994 h 163047"/>
              <a:gd name="connsiteX2" fmla="*/ 117987 w 634181"/>
              <a:gd name="connsiteY2" fmla="*/ 103239 h 163047"/>
              <a:gd name="connsiteX3" fmla="*/ 162232 w 634181"/>
              <a:gd name="connsiteY3" fmla="*/ 117988 h 163047"/>
              <a:gd name="connsiteX4" fmla="*/ 206477 w 634181"/>
              <a:gd name="connsiteY4" fmla="*/ 147484 h 163047"/>
              <a:gd name="connsiteX5" fmla="*/ 634181 w 634181"/>
              <a:gd name="connsiteY5" fmla="*/ 162233 h 1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181" h="163047">
                <a:moveTo>
                  <a:pt x="0" y="0"/>
                </a:moveTo>
                <a:cubicBezTo>
                  <a:pt x="24581" y="19665"/>
                  <a:pt x="50052" y="38265"/>
                  <a:pt x="73742" y="58994"/>
                </a:cubicBezTo>
                <a:cubicBezTo>
                  <a:pt x="89439" y="72729"/>
                  <a:pt x="100633" y="91669"/>
                  <a:pt x="117987" y="103239"/>
                </a:cubicBezTo>
                <a:cubicBezTo>
                  <a:pt x="130922" y="111863"/>
                  <a:pt x="148327" y="111036"/>
                  <a:pt x="162232" y="117988"/>
                </a:cubicBezTo>
                <a:cubicBezTo>
                  <a:pt x="178086" y="125915"/>
                  <a:pt x="189055" y="144217"/>
                  <a:pt x="206477" y="147484"/>
                </a:cubicBezTo>
                <a:cubicBezTo>
                  <a:pt x="317315" y="168266"/>
                  <a:pt x="529613" y="162233"/>
                  <a:pt x="634181" y="162233"/>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519084" y="3436374"/>
            <a:ext cx="1592826" cy="162232"/>
          </a:xfrm>
          <a:custGeom>
            <a:avLst/>
            <a:gdLst>
              <a:gd name="connsiteX0" fmla="*/ 0 w 1592826"/>
              <a:gd name="connsiteY0" fmla="*/ 117987 h 162232"/>
              <a:gd name="connsiteX1" fmla="*/ 73742 w 1592826"/>
              <a:gd name="connsiteY1" fmla="*/ 147484 h 162232"/>
              <a:gd name="connsiteX2" fmla="*/ 117987 w 1592826"/>
              <a:gd name="connsiteY2" fmla="*/ 162232 h 162232"/>
              <a:gd name="connsiteX3" fmla="*/ 221226 w 1592826"/>
              <a:gd name="connsiteY3" fmla="*/ 147484 h 162232"/>
              <a:gd name="connsiteX4" fmla="*/ 457200 w 1592826"/>
              <a:gd name="connsiteY4" fmla="*/ 132736 h 162232"/>
              <a:gd name="connsiteX5" fmla="*/ 870155 w 1592826"/>
              <a:gd name="connsiteY5" fmla="*/ 117987 h 162232"/>
              <a:gd name="connsiteX6" fmla="*/ 914400 w 1592826"/>
              <a:gd name="connsiteY6" fmla="*/ 88491 h 162232"/>
              <a:gd name="connsiteX7" fmla="*/ 1061884 w 1592826"/>
              <a:gd name="connsiteY7" fmla="*/ 58994 h 162232"/>
              <a:gd name="connsiteX8" fmla="*/ 1106129 w 1592826"/>
              <a:gd name="connsiteY8" fmla="*/ 44245 h 162232"/>
              <a:gd name="connsiteX9" fmla="*/ 1165122 w 1592826"/>
              <a:gd name="connsiteY9" fmla="*/ 29497 h 162232"/>
              <a:gd name="connsiteX10" fmla="*/ 1253613 w 1592826"/>
              <a:gd name="connsiteY10" fmla="*/ 0 h 162232"/>
              <a:gd name="connsiteX11" fmla="*/ 1342103 w 1592826"/>
              <a:gd name="connsiteY11" fmla="*/ 14749 h 162232"/>
              <a:gd name="connsiteX12" fmla="*/ 1386348 w 1592826"/>
              <a:gd name="connsiteY12" fmla="*/ 44245 h 162232"/>
              <a:gd name="connsiteX13" fmla="*/ 1474839 w 1592826"/>
              <a:gd name="connsiteY13" fmla="*/ 88491 h 162232"/>
              <a:gd name="connsiteX14" fmla="*/ 1504335 w 1592826"/>
              <a:gd name="connsiteY14" fmla="*/ 132736 h 162232"/>
              <a:gd name="connsiteX15" fmla="*/ 1592826 w 1592826"/>
              <a:gd name="connsiteY15" fmla="*/ 147484 h 16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2826" h="162232">
                <a:moveTo>
                  <a:pt x="0" y="117987"/>
                </a:moveTo>
                <a:cubicBezTo>
                  <a:pt x="24581" y="127819"/>
                  <a:pt x="48953" y="138188"/>
                  <a:pt x="73742" y="147484"/>
                </a:cubicBezTo>
                <a:cubicBezTo>
                  <a:pt x="88298" y="152943"/>
                  <a:pt x="102441" y="162232"/>
                  <a:pt x="117987" y="162232"/>
                </a:cubicBezTo>
                <a:cubicBezTo>
                  <a:pt x="152749" y="162232"/>
                  <a:pt x="186594" y="150495"/>
                  <a:pt x="221226" y="147484"/>
                </a:cubicBezTo>
                <a:cubicBezTo>
                  <a:pt x="299741" y="140657"/>
                  <a:pt x="378470" y="136315"/>
                  <a:pt x="457200" y="132736"/>
                </a:cubicBezTo>
                <a:lnTo>
                  <a:pt x="870155" y="117987"/>
                </a:lnTo>
                <a:cubicBezTo>
                  <a:pt x="884903" y="108155"/>
                  <a:pt x="898546" y="96418"/>
                  <a:pt x="914400" y="88491"/>
                </a:cubicBezTo>
                <a:cubicBezTo>
                  <a:pt x="955589" y="67896"/>
                  <a:pt x="1023829" y="64430"/>
                  <a:pt x="1061884" y="58994"/>
                </a:cubicBezTo>
                <a:cubicBezTo>
                  <a:pt x="1076632" y="54078"/>
                  <a:pt x="1091181" y="48516"/>
                  <a:pt x="1106129" y="44245"/>
                </a:cubicBezTo>
                <a:cubicBezTo>
                  <a:pt x="1125619" y="38676"/>
                  <a:pt x="1145707" y="35321"/>
                  <a:pt x="1165122" y="29497"/>
                </a:cubicBezTo>
                <a:cubicBezTo>
                  <a:pt x="1194903" y="20563"/>
                  <a:pt x="1253613" y="0"/>
                  <a:pt x="1253613" y="0"/>
                </a:cubicBezTo>
                <a:cubicBezTo>
                  <a:pt x="1283110" y="4916"/>
                  <a:pt x="1313734" y="5293"/>
                  <a:pt x="1342103" y="14749"/>
                </a:cubicBezTo>
                <a:cubicBezTo>
                  <a:pt x="1358919" y="20354"/>
                  <a:pt x="1370494" y="36318"/>
                  <a:pt x="1386348" y="44245"/>
                </a:cubicBezTo>
                <a:cubicBezTo>
                  <a:pt x="1508467" y="105305"/>
                  <a:pt x="1348040" y="3959"/>
                  <a:pt x="1474839" y="88491"/>
                </a:cubicBezTo>
                <a:cubicBezTo>
                  <a:pt x="1484671" y="103239"/>
                  <a:pt x="1490494" y="121663"/>
                  <a:pt x="1504335" y="132736"/>
                </a:cubicBezTo>
                <a:cubicBezTo>
                  <a:pt x="1528600" y="152148"/>
                  <a:pt x="1565263" y="147484"/>
                  <a:pt x="1592826" y="147484"/>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126658" y="3583858"/>
            <a:ext cx="147484" cy="44245"/>
          </a:xfrm>
          <a:custGeom>
            <a:avLst/>
            <a:gdLst>
              <a:gd name="connsiteX0" fmla="*/ 0 w 147484"/>
              <a:gd name="connsiteY0" fmla="*/ 0 h 44245"/>
              <a:gd name="connsiteX1" fmla="*/ 73742 w 147484"/>
              <a:gd name="connsiteY1" fmla="*/ 14748 h 44245"/>
              <a:gd name="connsiteX2" fmla="*/ 147484 w 147484"/>
              <a:gd name="connsiteY2" fmla="*/ 44245 h 44245"/>
            </a:gdLst>
            <a:ahLst/>
            <a:cxnLst>
              <a:cxn ang="0">
                <a:pos x="connsiteX0" y="connsiteY0"/>
              </a:cxn>
              <a:cxn ang="0">
                <a:pos x="connsiteX1" y="connsiteY1"/>
              </a:cxn>
              <a:cxn ang="0">
                <a:pos x="connsiteX2" y="connsiteY2"/>
              </a:cxn>
            </a:cxnLst>
            <a:rect l="l" t="t" r="r" b="b"/>
            <a:pathLst>
              <a:path w="147484" h="44245">
                <a:moveTo>
                  <a:pt x="0" y="0"/>
                </a:moveTo>
                <a:cubicBezTo>
                  <a:pt x="24581" y="4916"/>
                  <a:pt x="49423" y="8668"/>
                  <a:pt x="73742" y="14748"/>
                </a:cubicBezTo>
                <a:cubicBezTo>
                  <a:pt x="110187" y="23859"/>
                  <a:pt x="116972" y="28989"/>
                  <a:pt x="147484" y="44245"/>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18387" y="2875935"/>
            <a:ext cx="2448232" cy="766917"/>
          </a:xfrm>
          <a:custGeom>
            <a:avLst/>
            <a:gdLst>
              <a:gd name="connsiteX0" fmla="*/ 0 w 2448232"/>
              <a:gd name="connsiteY0" fmla="*/ 766917 h 766917"/>
              <a:gd name="connsiteX1" fmla="*/ 117987 w 2448232"/>
              <a:gd name="connsiteY1" fmla="*/ 737420 h 766917"/>
              <a:gd name="connsiteX2" fmla="*/ 250723 w 2448232"/>
              <a:gd name="connsiteY2" fmla="*/ 678426 h 766917"/>
              <a:gd name="connsiteX3" fmla="*/ 501445 w 2448232"/>
              <a:gd name="connsiteY3" fmla="*/ 663678 h 766917"/>
              <a:gd name="connsiteX4" fmla="*/ 619432 w 2448232"/>
              <a:gd name="connsiteY4" fmla="*/ 634181 h 766917"/>
              <a:gd name="connsiteX5" fmla="*/ 678426 w 2448232"/>
              <a:gd name="connsiteY5" fmla="*/ 619433 h 766917"/>
              <a:gd name="connsiteX6" fmla="*/ 722671 w 2448232"/>
              <a:gd name="connsiteY6" fmla="*/ 604684 h 766917"/>
              <a:gd name="connsiteX7" fmla="*/ 796413 w 2448232"/>
              <a:gd name="connsiteY7" fmla="*/ 589936 h 766917"/>
              <a:gd name="connsiteX8" fmla="*/ 840658 w 2448232"/>
              <a:gd name="connsiteY8" fmla="*/ 560439 h 766917"/>
              <a:gd name="connsiteX9" fmla="*/ 1061884 w 2448232"/>
              <a:gd name="connsiteY9" fmla="*/ 516194 h 766917"/>
              <a:gd name="connsiteX10" fmla="*/ 1120878 w 2448232"/>
              <a:gd name="connsiteY10" fmla="*/ 427704 h 766917"/>
              <a:gd name="connsiteX11" fmla="*/ 1327355 w 2448232"/>
              <a:gd name="connsiteY11" fmla="*/ 398207 h 766917"/>
              <a:gd name="connsiteX12" fmla="*/ 1519084 w 2448232"/>
              <a:gd name="connsiteY12" fmla="*/ 368710 h 766917"/>
              <a:gd name="connsiteX13" fmla="*/ 1622323 w 2448232"/>
              <a:gd name="connsiteY13" fmla="*/ 353962 h 766917"/>
              <a:gd name="connsiteX14" fmla="*/ 1666568 w 2448232"/>
              <a:gd name="connsiteY14" fmla="*/ 339213 h 766917"/>
              <a:gd name="connsiteX15" fmla="*/ 1696065 w 2448232"/>
              <a:gd name="connsiteY15" fmla="*/ 294968 h 766917"/>
              <a:gd name="connsiteX16" fmla="*/ 1784555 w 2448232"/>
              <a:gd name="connsiteY16" fmla="*/ 265471 h 766917"/>
              <a:gd name="connsiteX17" fmla="*/ 1828800 w 2448232"/>
              <a:gd name="connsiteY17" fmla="*/ 250723 h 766917"/>
              <a:gd name="connsiteX18" fmla="*/ 1902542 w 2448232"/>
              <a:gd name="connsiteY18" fmla="*/ 176981 h 766917"/>
              <a:gd name="connsiteX19" fmla="*/ 1946787 w 2448232"/>
              <a:gd name="connsiteY19" fmla="*/ 132736 h 766917"/>
              <a:gd name="connsiteX20" fmla="*/ 2050026 w 2448232"/>
              <a:gd name="connsiteY20" fmla="*/ 73742 h 766917"/>
              <a:gd name="connsiteX21" fmla="*/ 2138516 w 2448232"/>
              <a:gd name="connsiteY21" fmla="*/ 44246 h 766917"/>
              <a:gd name="connsiteX22" fmla="*/ 2227007 w 2448232"/>
              <a:gd name="connsiteY22" fmla="*/ 14749 h 766917"/>
              <a:gd name="connsiteX23" fmla="*/ 2271252 w 2448232"/>
              <a:gd name="connsiteY23" fmla="*/ 0 h 766917"/>
              <a:gd name="connsiteX24" fmla="*/ 2389239 w 2448232"/>
              <a:gd name="connsiteY24" fmla="*/ 29497 h 766917"/>
              <a:gd name="connsiteX25" fmla="*/ 2433484 w 2448232"/>
              <a:gd name="connsiteY25" fmla="*/ 73742 h 766917"/>
              <a:gd name="connsiteX26" fmla="*/ 2448232 w 2448232"/>
              <a:gd name="connsiteY26" fmla="*/ 103239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48232" h="766917">
                <a:moveTo>
                  <a:pt x="0" y="766917"/>
                </a:moveTo>
                <a:cubicBezTo>
                  <a:pt x="28043" y="761308"/>
                  <a:pt x="87756" y="752536"/>
                  <a:pt x="117987" y="737420"/>
                </a:cubicBezTo>
                <a:cubicBezTo>
                  <a:pt x="177237" y="707795"/>
                  <a:pt x="164475" y="683499"/>
                  <a:pt x="250723" y="678426"/>
                </a:cubicBezTo>
                <a:lnTo>
                  <a:pt x="501445" y="663678"/>
                </a:lnTo>
                <a:cubicBezTo>
                  <a:pt x="580506" y="637325"/>
                  <a:pt x="512653" y="657910"/>
                  <a:pt x="619432" y="634181"/>
                </a:cubicBezTo>
                <a:cubicBezTo>
                  <a:pt x="639219" y="629784"/>
                  <a:pt x="658936" y="625002"/>
                  <a:pt x="678426" y="619433"/>
                </a:cubicBezTo>
                <a:cubicBezTo>
                  <a:pt x="693374" y="615162"/>
                  <a:pt x="707589" y="608455"/>
                  <a:pt x="722671" y="604684"/>
                </a:cubicBezTo>
                <a:cubicBezTo>
                  <a:pt x="746990" y="598604"/>
                  <a:pt x="771832" y="594852"/>
                  <a:pt x="796413" y="589936"/>
                </a:cubicBezTo>
                <a:cubicBezTo>
                  <a:pt x="811161" y="580104"/>
                  <a:pt x="823277" y="563915"/>
                  <a:pt x="840658" y="560439"/>
                </a:cubicBezTo>
                <a:cubicBezTo>
                  <a:pt x="1083964" y="511778"/>
                  <a:pt x="953813" y="588242"/>
                  <a:pt x="1061884" y="516194"/>
                </a:cubicBezTo>
                <a:cubicBezTo>
                  <a:pt x="1081549" y="486697"/>
                  <a:pt x="1086116" y="434657"/>
                  <a:pt x="1120878" y="427704"/>
                </a:cubicBezTo>
                <a:cubicBezTo>
                  <a:pt x="1238272" y="404224"/>
                  <a:pt x="1169705" y="415723"/>
                  <a:pt x="1327355" y="398207"/>
                </a:cubicBezTo>
                <a:cubicBezTo>
                  <a:pt x="1422666" y="366437"/>
                  <a:pt x="1342801" y="389449"/>
                  <a:pt x="1519084" y="368710"/>
                </a:cubicBezTo>
                <a:cubicBezTo>
                  <a:pt x="1553608" y="364648"/>
                  <a:pt x="1587910" y="358878"/>
                  <a:pt x="1622323" y="353962"/>
                </a:cubicBezTo>
                <a:cubicBezTo>
                  <a:pt x="1637071" y="349046"/>
                  <a:pt x="1654429" y="348925"/>
                  <a:pt x="1666568" y="339213"/>
                </a:cubicBezTo>
                <a:cubicBezTo>
                  <a:pt x="1680409" y="328140"/>
                  <a:pt x="1681034" y="304362"/>
                  <a:pt x="1696065" y="294968"/>
                </a:cubicBezTo>
                <a:cubicBezTo>
                  <a:pt x="1722431" y="278489"/>
                  <a:pt x="1755058" y="275303"/>
                  <a:pt x="1784555" y="265471"/>
                </a:cubicBezTo>
                <a:lnTo>
                  <a:pt x="1828800" y="250723"/>
                </a:lnTo>
                <a:cubicBezTo>
                  <a:pt x="1882878" y="169607"/>
                  <a:pt x="1828800" y="238433"/>
                  <a:pt x="1902542" y="176981"/>
                </a:cubicBezTo>
                <a:cubicBezTo>
                  <a:pt x="1918565" y="163628"/>
                  <a:pt x="1930764" y="146089"/>
                  <a:pt x="1946787" y="132736"/>
                </a:cubicBezTo>
                <a:cubicBezTo>
                  <a:pt x="1971347" y="112269"/>
                  <a:pt x="2022284" y="84839"/>
                  <a:pt x="2050026" y="73742"/>
                </a:cubicBezTo>
                <a:cubicBezTo>
                  <a:pt x="2078894" y="62195"/>
                  <a:pt x="2109019" y="54078"/>
                  <a:pt x="2138516" y="44246"/>
                </a:cubicBezTo>
                <a:lnTo>
                  <a:pt x="2227007" y="14749"/>
                </a:lnTo>
                <a:lnTo>
                  <a:pt x="2271252" y="0"/>
                </a:lnTo>
                <a:cubicBezTo>
                  <a:pt x="2281885" y="2127"/>
                  <a:pt x="2369805" y="16541"/>
                  <a:pt x="2389239" y="29497"/>
                </a:cubicBezTo>
                <a:cubicBezTo>
                  <a:pt x="2406593" y="41066"/>
                  <a:pt x="2420455" y="57455"/>
                  <a:pt x="2433484" y="73742"/>
                </a:cubicBezTo>
                <a:cubicBezTo>
                  <a:pt x="2440351" y="82326"/>
                  <a:pt x="2443316" y="93407"/>
                  <a:pt x="2448232" y="103239"/>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781368" y="3008671"/>
            <a:ext cx="2757948" cy="1356852"/>
          </a:xfrm>
          <a:custGeom>
            <a:avLst/>
            <a:gdLst>
              <a:gd name="connsiteX0" fmla="*/ 0 w 2757948"/>
              <a:gd name="connsiteY0" fmla="*/ 0 h 1356852"/>
              <a:gd name="connsiteX1" fmla="*/ 73742 w 2757948"/>
              <a:gd name="connsiteY1" fmla="*/ 58994 h 1356852"/>
              <a:gd name="connsiteX2" fmla="*/ 162232 w 2757948"/>
              <a:gd name="connsiteY2" fmla="*/ 117987 h 1356852"/>
              <a:gd name="connsiteX3" fmla="*/ 221226 w 2757948"/>
              <a:gd name="connsiteY3" fmla="*/ 176981 h 1356852"/>
              <a:gd name="connsiteX4" fmla="*/ 250722 w 2757948"/>
              <a:gd name="connsiteY4" fmla="*/ 221226 h 1356852"/>
              <a:gd name="connsiteX5" fmla="*/ 339213 w 2757948"/>
              <a:gd name="connsiteY5" fmla="*/ 280219 h 1356852"/>
              <a:gd name="connsiteX6" fmla="*/ 427703 w 2757948"/>
              <a:gd name="connsiteY6" fmla="*/ 324464 h 1356852"/>
              <a:gd name="connsiteX7" fmla="*/ 471948 w 2757948"/>
              <a:gd name="connsiteY7" fmla="*/ 353961 h 1356852"/>
              <a:gd name="connsiteX8" fmla="*/ 501445 w 2757948"/>
              <a:gd name="connsiteY8" fmla="*/ 398206 h 1356852"/>
              <a:gd name="connsiteX9" fmla="*/ 545690 w 2757948"/>
              <a:gd name="connsiteY9" fmla="*/ 412955 h 1356852"/>
              <a:gd name="connsiteX10" fmla="*/ 663677 w 2757948"/>
              <a:gd name="connsiteY10" fmla="*/ 516194 h 1356852"/>
              <a:gd name="connsiteX11" fmla="*/ 752167 w 2757948"/>
              <a:gd name="connsiteY11" fmla="*/ 589935 h 1356852"/>
              <a:gd name="connsiteX12" fmla="*/ 796413 w 2757948"/>
              <a:gd name="connsiteY12" fmla="*/ 604684 h 1356852"/>
              <a:gd name="connsiteX13" fmla="*/ 884903 w 2757948"/>
              <a:gd name="connsiteY13" fmla="*/ 589935 h 1356852"/>
              <a:gd name="connsiteX14" fmla="*/ 899651 w 2757948"/>
              <a:gd name="connsiteY14" fmla="*/ 545690 h 1356852"/>
              <a:gd name="connsiteX15" fmla="*/ 988142 w 2757948"/>
              <a:gd name="connsiteY15" fmla="*/ 486697 h 1356852"/>
              <a:gd name="connsiteX16" fmla="*/ 1120877 w 2757948"/>
              <a:gd name="connsiteY16" fmla="*/ 383458 h 1356852"/>
              <a:gd name="connsiteX17" fmla="*/ 1209367 w 2757948"/>
              <a:gd name="connsiteY17" fmla="*/ 339213 h 1356852"/>
              <a:gd name="connsiteX18" fmla="*/ 1268361 w 2757948"/>
              <a:gd name="connsiteY18" fmla="*/ 353961 h 1356852"/>
              <a:gd name="connsiteX19" fmla="*/ 1342103 w 2757948"/>
              <a:gd name="connsiteY19" fmla="*/ 442452 h 1356852"/>
              <a:gd name="connsiteX20" fmla="*/ 1386348 w 2757948"/>
              <a:gd name="connsiteY20" fmla="*/ 486697 h 1356852"/>
              <a:gd name="connsiteX21" fmla="*/ 1415845 w 2757948"/>
              <a:gd name="connsiteY21" fmla="*/ 530942 h 1356852"/>
              <a:gd name="connsiteX22" fmla="*/ 1637071 w 2757948"/>
              <a:gd name="connsiteY22" fmla="*/ 604684 h 1356852"/>
              <a:gd name="connsiteX23" fmla="*/ 1710813 w 2757948"/>
              <a:gd name="connsiteY23" fmla="*/ 737419 h 1356852"/>
              <a:gd name="connsiteX24" fmla="*/ 1755058 w 2757948"/>
              <a:gd name="connsiteY24" fmla="*/ 766916 h 1356852"/>
              <a:gd name="connsiteX25" fmla="*/ 1769806 w 2757948"/>
              <a:gd name="connsiteY25" fmla="*/ 811161 h 1356852"/>
              <a:gd name="connsiteX26" fmla="*/ 1858297 w 2757948"/>
              <a:gd name="connsiteY26" fmla="*/ 870155 h 1356852"/>
              <a:gd name="connsiteX27" fmla="*/ 1902542 w 2757948"/>
              <a:gd name="connsiteY27" fmla="*/ 899652 h 1356852"/>
              <a:gd name="connsiteX28" fmla="*/ 1946787 w 2757948"/>
              <a:gd name="connsiteY28" fmla="*/ 943897 h 1356852"/>
              <a:gd name="connsiteX29" fmla="*/ 1991032 w 2757948"/>
              <a:gd name="connsiteY29" fmla="*/ 958645 h 1356852"/>
              <a:gd name="connsiteX30" fmla="*/ 2079522 w 2757948"/>
              <a:gd name="connsiteY30" fmla="*/ 1017639 h 1356852"/>
              <a:gd name="connsiteX31" fmla="*/ 2123767 w 2757948"/>
              <a:gd name="connsiteY31" fmla="*/ 1047135 h 1356852"/>
              <a:gd name="connsiteX32" fmla="*/ 2212258 w 2757948"/>
              <a:gd name="connsiteY32" fmla="*/ 1076632 h 1356852"/>
              <a:gd name="connsiteX33" fmla="*/ 2241755 w 2757948"/>
              <a:gd name="connsiteY33" fmla="*/ 1120877 h 1356852"/>
              <a:gd name="connsiteX34" fmla="*/ 2286000 w 2757948"/>
              <a:gd name="connsiteY34" fmla="*/ 1135626 h 1356852"/>
              <a:gd name="connsiteX35" fmla="*/ 2330245 w 2757948"/>
              <a:gd name="connsiteY35" fmla="*/ 1165123 h 1356852"/>
              <a:gd name="connsiteX36" fmla="*/ 2374490 w 2757948"/>
              <a:gd name="connsiteY36" fmla="*/ 1253613 h 1356852"/>
              <a:gd name="connsiteX37" fmla="*/ 2418735 w 2757948"/>
              <a:gd name="connsiteY37" fmla="*/ 1283110 h 1356852"/>
              <a:gd name="connsiteX38" fmla="*/ 2448232 w 2757948"/>
              <a:gd name="connsiteY38" fmla="*/ 1327355 h 1356852"/>
              <a:gd name="connsiteX39" fmla="*/ 2536722 w 2757948"/>
              <a:gd name="connsiteY39" fmla="*/ 1356852 h 1356852"/>
              <a:gd name="connsiteX40" fmla="*/ 2580967 w 2757948"/>
              <a:gd name="connsiteY40" fmla="*/ 1342103 h 1356852"/>
              <a:gd name="connsiteX41" fmla="*/ 2669458 w 2757948"/>
              <a:gd name="connsiteY41" fmla="*/ 1283110 h 1356852"/>
              <a:gd name="connsiteX42" fmla="*/ 2713703 w 2757948"/>
              <a:gd name="connsiteY42" fmla="*/ 1268361 h 1356852"/>
              <a:gd name="connsiteX43" fmla="*/ 2757948 w 2757948"/>
              <a:gd name="connsiteY43" fmla="*/ 1224116 h 13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57948" h="1356852">
                <a:moveTo>
                  <a:pt x="0" y="0"/>
                </a:moveTo>
                <a:cubicBezTo>
                  <a:pt x="24581" y="19665"/>
                  <a:pt x="48284" y="40479"/>
                  <a:pt x="73742" y="58994"/>
                </a:cubicBezTo>
                <a:cubicBezTo>
                  <a:pt x="102412" y="79845"/>
                  <a:pt x="162232" y="117987"/>
                  <a:pt x="162232" y="117987"/>
                </a:cubicBezTo>
                <a:cubicBezTo>
                  <a:pt x="194409" y="214521"/>
                  <a:pt x="149718" y="119774"/>
                  <a:pt x="221226" y="176981"/>
                </a:cubicBezTo>
                <a:cubicBezTo>
                  <a:pt x="235067" y="188054"/>
                  <a:pt x="237382" y="209554"/>
                  <a:pt x="250722" y="221226"/>
                </a:cubicBezTo>
                <a:cubicBezTo>
                  <a:pt x="277402" y="244570"/>
                  <a:pt x="309716" y="260555"/>
                  <a:pt x="339213" y="280219"/>
                </a:cubicBezTo>
                <a:cubicBezTo>
                  <a:pt x="396395" y="318340"/>
                  <a:pt x="366640" y="304110"/>
                  <a:pt x="427703" y="324464"/>
                </a:cubicBezTo>
                <a:cubicBezTo>
                  <a:pt x="442451" y="334296"/>
                  <a:pt x="459414" y="341427"/>
                  <a:pt x="471948" y="353961"/>
                </a:cubicBezTo>
                <a:cubicBezTo>
                  <a:pt x="484482" y="366495"/>
                  <a:pt x="487604" y="387133"/>
                  <a:pt x="501445" y="398206"/>
                </a:cubicBezTo>
                <a:cubicBezTo>
                  <a:pt x="513584" y="407918"/>
                  <a:pt x="530942" y="408039"/>
                  <a:pt x="545690" y="412955"/>
                </a:cubicBezTo>
                <a:cubicBezTo>
                  <a:pt x="629265" y="538316"/>
                  <a:pt x="491612" y="344129"/>
                  <a:pt x="663677" y="516194"/>
                </a:cubicBezTo>
                <a:cubicBezTo>
                  <a:pt x="696296" y="548813"/>
                  <a:pt x="711099" y="569401"/>
                  <a:pt x="752167" y="589935"/>
                </a:cubicBezTo>
                <a:cubicBezTo>
                  <a:pt x="766072" y="596888"/>
                  <a:pt x="781664" y="599768"/>
                  <a:pt x="796413" y="604684"/>
                </a:cubicBezTo>
                <a:cubicBezTo>
                  <a:pt x="825910" y="599768"/>
                  <a:pt x="858940" y="604771"/>
                  <a:pt x="884903" y="589935"/>
                </a:cubicBezTo>
                <a:cubicBezTo>
                  <a:pt x="898401" y="582222"/>
                  <a:pt x="891028" y="558625"/>
                  <a:pt x="899651" y="545690"/>
                </a:cubicBezTo>
                <a:cubicBezTo>
                  <a:pt x="931216" y="498344"/>
                  <a:pt x="941755" y="502159"/>
                  <a:pt x="988142" y="486697"/>
                </a:cubicBezTo>
                <a:cubicBezTo>
                  <a:pt x="1057454" y="417385"/>
                  <a:pt x="1015033" y="454022"/>
                  <a:pt x="1120877" y="383458"/>
                </a:cubicBezTo>
                <a:cubicBezTo>
                  <a:pt x="1178057" y="345338"/>
                  <a:pt x="1148306" y="359566"/>
                  <a:pt x="1209367" y="339213"/>
                </a:cubicBezTo>
                <a:cubicBezTo>
                  <a:pt x="1229032" y="344129"/>
                  <a:pt x="1250762" y="343904"/>
                  <a:pt x="1268361" y="353961"/>
                </a:cubicBezTo>
                <a:cubicBezTo>
                  <a:pt x="1309490" y="377463"/>
                  <a:pt x="1314337" y="409132"/>
                  <a:pt x="1342103" y="442452"/>
                </a:cubicBezTo>
                <a:cubicBezTo>
                  <a:pt x="1355455" y="458475"/>
                  <a:pt x="1372995" y="470674"/>
                  <a:pt x="1386348" y="486697"/>
                </a:cubicBezTo>
                <a:cubicBezTo>
                  <a:pt x="1397696" y="500314"/>
                  <a:pt x="1402505" y="519270"/>
                  <a:pt x="1415845" y="530942"/>
                </a:cubicBezTo>
                <a:cubicBezTo>
                  <a:pt x="1507140" y="610825"/>
                  <a:pt x="1512094" y="590797"/>
                  <a:pt x="1637071" y="604684"/>
                </a:cubicBezTo>
                <a:cubicBezTo>
                  <a:pt x="1665569" y="690180"/>
                  <a:pt x="1649675" y="686471"/>
                  <a:pt x="1710813" y="737419"/>
                </a:cubicBezTo>
                <a:cubicBezTo>
                  <a:pt x="1724430" y="748766"/>
                  <a:pt x="1740310" y="757084"/>
                  <a:pt x="1755058" y="766916"/>
                </a:cubicBezTo>
                <a:cubicBezTo>
                  <a:pt x="1759974" y="781664"/>
                  <a:pt x="1758813" y="800168"/>
                  <a:pt x="1769806" y="811161"/>
                </a:cubicBezTo>
                <a:cubicBezTo>
                  <a:pt x="1794874" y="836229"/>
                  <a:pt x="1828800" y="850490"/>
                  <a:pt x="1858297" y="870155"/>
                </a:cubicBezTo>
                <a:cubicBezTo>
                  <a:pt x="1873045" y="879987"/>
                  <a:pt x="1890008" y="887118"/>
                  <a:pt x="1902542" y="899652"/>
                </a:cubicBezTo>
                <a:cubicBezTo>
                  <a:pt x="1917290" y="914400"/>
                  <a:pt x="1929433" y="932328"/>
                  <a:pt x="1946787" y="943897"/>
                </a:cubicBezTo>
                <a:cubicBezTo>
                  <a:pt x="1959722" y="952520"/>
                  <a:pt x="1976284" y="953729"/>
                  <a:pt x="1991032" y="958645"/>
                </a:cubicBezTo>
                <a:lnTo>
                  <a:pt x="2079522" y="1017639"/>
                </a:lnTo>
                <a:cubicBezTo>
                  <a:pt x="2094270" y="1027471"/>
                  <a:pt x="2106951" y="1041530"/>
                  <a:pt x="2123767" y="1047135"/>
                </a:cubicBezTo>
                <a:lnTo>
                  <a:pt x="2212258" y="1076632"/>
                </a:lnTo>
                <a:cubicBezTo>
                  <a:pt x="2222090" y="1091380"/>
                  <a:pt x="2227914" y="1109804"/>
                  <a:pt x="2241755" y="1120877"/>
                </a:cubicBezTo>
                <a:cubicBezTo>
                  <a:pt x="2253894" y="1130589"/>
                  <a:pt x="2272095" y="1128673"/>
                  <a:pt x="2286000" y="1135626"/>
                </a:cubicBezTo>
                <a:cubicBezTo>
                  <a:pt x="2301854" y="1143553"/>
                  <a:pt x="2315497" y="1155291"/>
                  <a:pt x="2330245" y="1165123"/>
                </a:cubicBezTo>
                <a:cubicBezTo>
                  <a:pt x="2342240" y="1201110"/>
                  <a:pt x="2345899" y="1225022"/>
                  <a:pt x="2374490" y="1253613"/>
                </a:cubicBezTo>
                <a:cubicBezTo>
                  <a:pt x="2387024" y="1266147"/>
                  <a:pt x="2403987" y="1273278"/>
                  <a:pt x="2418735" y="1283110"/>
                </a:cubicBezTo>
                <a:cubicBezTo>
                  <a:pt x="2428567" y="1297858"/>
                  <a:pt x="2433201" y="1317961"/>
                  <a:pt x="2448232" y="1327355"/>
                </a:cubicBezTo>
                <a:cubicBezTo>
                  <a:pt x="2474598" y="1343834"/>
                  <a:pt x="2536722" y="1356852"/>
                  <a:pt x="2536722" y="1356852"/>
                </a:cubicBezTo>
                <a:cubicBezTo>
                  <a:pt x="2551470" y="1351936"/>
                  <a:pt x="2567377" y="1349653"/>
                  <a:pt x="2580967" y="1342103"/>
                </a:cubicBezTo>
                <a:cubicBezTo>
                  <a:pt x="2611957" y="1324887"/>
                  <a:pt x="2635827" y="1294321"/>
                  <a:pt x="2669458" y="1283110"/>
                </a:cubicBezTo>
                <a:lnTo>
                  <a:pt x="2713703" y="1268361"/>
                </a:lnTo>
                <a:cubicBezTo>
                  <a:pt x="2745927" y="1220026"/>
                  <a:pt x="2725475" y="1224116"/>
                  <a:pt x="2757948" y="1224116"/>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ertical Scroll 10"/>
          <p:cNvSpPr/>
          <p:nvPr/>
        </p:nvSpPr>
        <p:spPr>
          <a:xfrm rot="16200000">
            <a:off x="3045543" y="2593259"/>
            <a:ext cx="3662516" cy="5638800"/>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2100" b="1" dirty="0">
                <a:solidFill>
                  <a:schemeClr val="tx1"/>
                </a:solidFill>
                <a:latin typeface="Papyrus" panose="03070502060502030205" pitchFamily="66" charset="0"/>
              </a:rPr>
              <a:t>3</a:t>
            </a:r>
            <a:r>
              <a:rPr lang="en-US" sz="2100" b="1" baseline="30000" dirty="0">
                <a:solidFill>
                  <a:schemeClr val="tx1"/>
                </a:solidFill>
                <a:latin typeface="Papyrus" panose="03070502060502030205" pitchFamily="66" charset="0"/>
              </a:rPr>
              <a:t>1 </a:t>
            </a:r>
            <a:r>
              <a:rPr lang="en-US" sz="2100" b="1" dirty="0">
                <a:solidFill>
                  <a:schemeClr val="tx1"/>
                </a:solidFill>
                <a:latin typeface="Papyrus" panose="03070502060502030205" pitchFamily="66" charset="0"/>
              </a:rPr>
              <a:t> </a:t>
            </a:r>
            <a:r>
              <a:rPr lang="en-US" sz="2100" dirty="0">
                <a:solidFill>
                  <a:schemeClr val="tx1"/>
                </a:solidFill>
                <a:latin typeface="Papyrus" panose="03070502060502030205" pitchFamily="66" charset="0"/>
              </a:rPr>
              <a:t>For this reason I, Paul, the prisoner of Christ Jesus for the sake of you Gentiles— </a:t>
            </a:r>
            <a:r>
              <a:rPr lang="en-US" sz="2100" b="1" baseline="30000" dirty="0">
                <a:solidFill>
                  <a:schemeClr val="tx1"/>
                </a:solidFill>
                <a:latin typeface="Papyrus" panose="03070502060502030205" pitchFamily="66" charset="0"/>
              </a:rPr>
              <a:t>2 </a:t>
            </a:r>
            <a:r>
              <a:rPr lang="en-US" sz="2100" dirty="0">
                <a:solidFill>
                  <a:schemeClr val="tx1"/>
                </a:solidFill>
                <a:latin typeface="Papyrus" panose="03070502060502030205" pitchFamily="66" charset="0"/>
              </a:rPr>
              <a:t>if indeed you have heard of the stewardship of God’s grace which was given to me for you; </a:t>
            </a:r>
            <a:r>
              <a:rPr lang="en-US" sz="2100" b="1" baseline="30000" dirty="0">
                <a:solidFill>
                  <a:schemeClr val="tx1"/>
                </a:solidFill>
                <a:latin typeface="Papyrus" panose="03070502060502030205" pitchFamily="66" charset="0"/>
              </a:rPr>
              <a:t>3 </a:t>
            </a:r>
            <a:r>
              <a:rPr lang="en-US" sz="2100" b="1" dirty="0">
                <a:solidFill>
                  <a:schemeClr val="tx1"/>
                </a:solidFill>
                <a:latin typeface="Papyrus" panose="03070502060502030205" pitchFamily="66" charset="0"/>
              </a:rPr>
              <a:t>that by revelation there was made known to me the mystery</a:t>
            </a:r>
            <a:r>
              <a:rPr lang="en-US" sz="2100" dirty="0">
                <a:solidFill>
                  <a:schemeClr val="tx1"/>
                </a:solidFill>
                <a:latin typeface="Papyrus" panose="03070502060502030205" pitchFamily="66" charset="0"/>
              </a:rPr>
              <a:t>, </a:t>
            </a:r>
            <a:r>
              <a:rPr lang="en-US" sz="2100" u="sng" dirty="0">
                <a:solidFill>
                  <a:schemeClr val="tx1"/>
                </a:solidFill>
                <a:latin typeface="Papyrus" panose="03070502060502030205" pitchFamily="66" charset="0"/>
              </a:rPr>
              <a:t>as I wrote before in brief</a:t>
            </a:r>
            <a:r>
              <a:rPr lang="en-US" sz="2100" dirty="0">
                <a:solidFill>
                  <a:schemeClr val="tx1"/>
                </a:solidFill>
                <a:latin typeface="Papyrus" panose="03070502060502030205" pitchFamily="66" charset="0"/>
              </a:rPr>
              <a:t>.</a:t>
            </a:r>
          </a:p>
        </p:txBody>
      </p:sp>
      <p:sp>
        <p:nvSpPr>
          <p:cNvPr id="10" name="Oval 9"/>
          <p:cNvSpPr/>
          <p:nvPr/>
        </p:nvSpPr>
        <p:spPr>
          <a:xfrm>
            <a:off x="613739" y="2743200"/>
            <a:ext cx="66937"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2791" y="1905000"/>
            <a:ext cx="66937"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2133600"/>
            <a:ext cx="66937"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5663" y="2681748"/>
            <a:ext cx="66937"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42863" y="2804652"/>
            <a:ext cx="66937"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2527653"/>
            <a:ext cx="903271" cy="276999"/>
          </a:xfrm>
          <a:prstGeom prst="rect">
            <a:avLst/>
          </a:prstGeom>
          <a:noFill/>
        </p:spPr>
        <p:txBody>
          <a:bodyPr wrap="square" rtlCol="0">
            <a:spAutoFit/>
          </a:bodyPr>
          <a:lstStyle/>
          <a:p>
            <a:r>
              <a:rPr lang="en-US" sz="1200" b="1" dirty="0"/>
              <a:t>Smyrna</a:t>
            </a:r>
          </a:p>
        </p:txBody>
      </p:sp>
      <p:sp>
        <p:nvSpPr>
          <p:cNvPr id="18" name="TextBox 17"/>
          <p:cNvSpPr txBox="1"/>
          <p:nvPr/>
        </p:nvSpPr>
        <p:spPr>
          <a:xfrm>
            <a:off x="152400" y="1676400"/>
            <a:ext cx="903271" cy="276999"/>
          </a:xfrm>
          <a:prstGeom prst="rect">
            <a:avLst/>
          </a:prstGeom>
          <a:noFill/>
        </p:spPr>
        <p:txBody>
          <a:bodyPr wrap="square" rtlCol="0">
            <a:spAutoFit/>
          </a:bodyPr>
          <a:lstStyle/>
          <a:p>
            <a:r>
              <a:rPr lang="en-US" sz="1200" b="1" dirty="0"/>
              <a:t>Pergamum</a:t>
            </a:r>
          </a:p>
        </p:txBody>
      </p:sp>
      <p:sp>
        <p:nvSpPr>
          <p:cNvPr id="19" name="TextBox 18"/>
          <p:cNvSpPr txBox="1"/>
          <p:nvPr/>
        </p:nvSpPr>
        <p:spPr>
          <a:xfrm>
            <a:off x="1371600" y="1981200"/>
            <a:ext cx="903271" cy="276999"/>
          </a:xfrm>
          <a:prstGeom prst="rect">
            <a:avLst/>
          </a:prstGeom>
          <a:noFill/>
        </p:spPr>
        <p:txBody>
          <a:bodyPr wrap="square" rtlCol="0">
            <a:spAutoFit/>
          </a:bodyPr>
          <a:lstStyle/>
          <a:p>
            <a:r>
              <a:rPr lang="en-US" sz="1200" b="1" dirty="0"/>
              <a:t>Thyatira</a:t>
            </a:r>
          </a:p>
        </p:txBody>
      </p:sp>
      <p:sp>
        <p:nvSpPr>
          <p:cNvPr id="20" name="TextBox 19"/>
          <p:cNvSpPr txBox="1"/>
          <p:nvPr/>
        </p:nvSpPr>
        <p:spPr>
          <a:xfrm>
            <a:off x="1524000" y="2466201"/>
            <a:ext cx="903271" cy="276999"/>
          </a:xfrm>
          <a:prstGeom prst="rect">
            <a:avLst/>
          </a:prstGeom>
          <a:noFill/>
        </p:spPr>
        <p:txBody>
          <a:bodyPr wrap="square" rtlCol="0">
            <a:spAutoFit/>
          </a:bodyPr>
          <a:lstStyle/>
          <a:p>
            <a:r>
              <a:rPr lang="en-US" sz="1200" b="1" dirty="0"/>
              <a:t>Sardis</a:t>
            </a:r>
          </a:p>
        </p:txBody>
      </p:sp>
      <p:sp>
        <p:nvSpPr>
          <p:cNvPr id="21" name="TextBox 20"/>
          <p:cNvSpPr txBox="1"/>
          <p:nvPr/>
        </p:nvSpPr>
        <p:spPr>
          <a:xfrm>
            <a:off x="2133600" y="2618601"/>
            <a:ext cx="1053213" cy="276999"/>
          </a:xfrm>
          <a:prstGeom prst="rect">
            <a:avLst/>
          </a:prstGeom>
          <a:noFill/>
        </p:spPr>
        <p:txBody>
          <a:bodyPr wrap="square" rtlCol="0">
            <a:spAutoFit/>
          </a:bodyPr>
          <a:lstStyle/>
          <a:p>
            <a:r>
              <a:rPr lang="en-US" sz="1200" b="1" dirty="0"/>
              <a:t>Philadelphia</a:t>
            </a:r>
          </a:p>
        </p:txBody>
      </p:sp>
      <p:sp>
        <p:nvSpPr>
          <p:cNvPr id="22" name="Vertical Scroll 21"/>
          <p:cNvSpPr/>
          <p:nvPr/>
        </p:nvSpPr>
        <p:spPr>
          <a:xfrm>
            <a:off x="228584" y="3008917"/>
            <a:ext cx="985067" cy="572483"/>
          </a:xfrm>
          <a:prstGeom prst="verticalScroll">
            <a:avLst>
              <a:gd name="adj" fmla="val 24113"/>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rtlCol="0" anchor="ctr"/>
          <a:lstStyle/>
          <a:p>
            <a:r>
              <a:rPr lang="en-US" sz="1400" b="1" dirty="0">
                <a:solidFill>
                  <a:schemeClr val="tx1"/>
                </a:solidFill>
                <a:latin typeface="Papyrus" panose="03070502060502030205" pitchFamily="66" charset="0"/>
              </a:rPr>
              <a:t>Copy</a:t>
            </a:r>
            <a:endParaRPr lang="en-US" sz="1400" dirty="0">
              <a:solidFill>
                <a:schemeClr val="tx1"/>
              </a:solidFill>
              <a:latin typeface="Papyrus" panose="03070502060502030205" pitchFamily="66" charset="0"/>
            </a:endParaRPr>
          </a:p>
        </p:txBody>
      </p:sp>
      <p:sp>
        <p:nvSpPr>
          <p:cNvPr id="23" name="Vertical Scroll 22"/>
          <p:cNvSpPr/>
          <p:nvPr/>
        </p:nvSpPr>
        <p:spPr>
          <a:xfrm>
            <a:off x="380984" y="3161317"/>
            <a:ext cx="985067" cy="572483"/>
          </a:xfrm>
          <a:prstGeom prst="verticalScroll">
            <a:avLst>
              <a:gd name="adj" fmla="val 24113"/>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rtlCol="0" anchor="ctr"/>
          <a:lstStyle/>
          <a:p>
            <a:r>
              <a:rPr lang="en-US" sz="1400" b="1" dirty="0">
                <a:solidFill>
                  <a:schemeClr val="tx1"/>
                </a:solidFill>
                <a:latin typeface="Papyrus" panose="03070502060502030205" pitchFamily="66" charset="0"/>
              </a:rPr>
              <a:t>Copy</a:t>
            </a:r>
            <a:endParaRPr lang="en-US" sz="1400" dirty="0">
              <a:solidFill>
                <a:schemeClr val="tx1"/>
              </a:solidFill>
              <a:latin typeface="Papyrus" panose="03070502060502030205" pitchFamily="66" charset="0"/>
            </a:endParaRPr>
          </a:p>
        </p:txBody>
      </p:sp>
      <p:sp>
        <p:nvSpPr>
          <p:cNvPr id="24" name="Vertical Scroll 23"/>
          <p:cNvSpPr/>
          <p:nvPr/>
        </p:nvSpPr>
        <p:spPr>
          <a:xfrm>
            <a:off x="97194" y="2973151"/>
            <a:ext cx="985067" cy="572483"/>
          </a:xfrm>
          <a:prstGeom prst="verticalScroll">
            <a:avLst>
              <a:gd name="adj" fmla="val 24113"/>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rtlCol="0" anchor="ctr"/>
          <a:lstStyle/>
          <a:p>
            <a:r>
              <a:rPr lang="en-US" sz="1400" b="1" dirty="0">
                <a:solidFill>
                  <a:schemeClr val="tx1"/>
                </a:solidFill>
                <a:latin typeface="Papyrus" panose="03070502060502030205" pitchFamily="66" charset="0"/>
              </a:rPr>
              <a:t>Copy</a:t>
            </a:r>
            <a:endParaRPr lang="en-US" sz="1400" dirty="0">
              <a:solidFill>
                <a:schemeClr val="tx1"/>
              </a:solidFill>
              <a:latin typeface="Papyrus" panose="03070502060502030205" pitchFamily="66" charset="0"/>
            </a:endParaRPr>
          </a:p>
        </p:txBody>
      </p:sp>
      <p:sp>
        <p:nvSpPr>
          <p:cNvPr id="25" name="Vertical Scroll 24"/>
          <p:cNvSpPr/>
          <p:nvPr/>
        </p:nvSpPr>
        <p:spPr>
          <a:xfrm>
            <a:off x="304800" y="3048000"/>
            <a:ext cx="985067" cy="572483"/>
          </a:xfrm>
          <a:prstGeom prst="verticalScroll">
            <a:avLst>
              <a:gd name="adj" fmla="val 24113"/>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rtlCol="0" anchor="ctr"/>
          <a:lstStyle/>
          <a:p>
            <a:r>
              <a:rPr lang="en-US" sz="1400" b="1" dirty="0">
                <a:solidFill>
                  <a:schemeClr val="tx1"/>
                </a:solidFill>
                <a:latin typeface="Papyrus" panose="03070502060502030205" pitchFamily="66" charset="0"/>
              </a:rPr>
              <a:t>Copy</a:t>
            </a:r>
            <a:endParaRPr lang="en-US" sz="1400" dirty="0">
              <a:solidFill>
                <a:schemeClr val="tx1"/>
              </a:solidFill>
              <a:latin typeface="Papyrus" panose="03070502060502030205" pitchFamily="66" charset="0"/>
            </a:endParaRPr>
          </a:p>
        </p:txBody>
      </p:sp>
      <p:sp>
        <p:nvSpPr>
          <p:cNvPr id="26" name="Vertical Scroll 25"/>
          <p:cNvSpPr/>
          <p:nvPr/>
        </p:nvSpPr>
        <p:spPr>
          <a:xfrm>
            <a:off x="81733" y="3048000"/>
            <a:ext cx="985067" cy="572483"/>
          </a:xfrm>
          <a:prstGeom prst="verticalScroll">
            <a:avLst>
              <a:gd name="adj" fmla="val 24113"/>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rtlCol="0" anchor="ctr"/>
          <a:lstStyle/>
          <a:p>
            <a:r>
              <a:rPr lang="en-US" sz="1400" b="1" dirty="0">
                <a:solidFill>
                  <a:schemeClr val="tx1"/>
                </a:solidFill>
                <a:latin typeface="Papyrus" panose="03070502060502030205" pitchFamily="66" charset="0"/>
              </a:rPr>
              <a:t>Copy</a:t>
            </a:r>
            <a:endParaRPr lang="en-US" sz="1400" dirty="0">
              <a:solidFill>
                <a:schemeClr val="tx1"/>
              </a:solidFill>
              <a:latin typeface="Papyrus" panose="03070502060502030205" pitchFamily="66" charset="0"/>
            </a:endParaRPr>
          </a:p>
        </p:txBody>
      </p:sp>
    </p:spTree>
    <p:extLst>
      <p:ext uri="{BB962C8B-B14F-4D97-AF65-F5344CB8AC3E}">
        <p14:creationId xmlns:p14="http://schemas.microsoft.com/office/powerpoint/2010/main" val="12955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64" presetClass="path" presetSubtype="0" accel="50000" decel="50000" fill="hold" grpId="1" nodeType="withEffect">
                                  <p:stCondLst>
                                    <p:cond delay="0"/>
                                  </p:stCondLst>
                                  <p:childTnLst>
                                    <p:animMotion origin="layout" path="M 0 0 L 0 -0.25 E" pathEditMode="relative" ptsTypes="">
                                      <p:cBhvr>
                                        <p:cTn id="23" dur="2000" fill="hold"/>
                                        <p:tgtEl>
                                          <p:spTgt spid="22"/>
                                        </p:tgtEl>
                                        <p:attrNameLst>
                                          <p:attrName>ppt_x</p:attrName>
                                          <p:attrName>ppt_y</p:attrName>
                                        </p:attrNameLst>
                                      </p:cBhvr>
                                    </p:animMotion>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64" presetClass="path" presetSubtype="0" accel="50000" decel="50000" fill="hold" grpId="1" nodeType="withEffect">
                                  <p:stCondLst>
                                    <p:cond delay="0"/>
                                  </p:stCondLst>
                                  <p:childTnLst>
                                    <p:animMotion origin="layout" path="M 3.88889E-6 3.7037E-6 L -0.00382 -0.10255 " pathEditMode="relative" rAng="0" ptsTypes="AA">
                                      <p:cBhvr>
                                        <p:cTn id="27" dur="2000" fill="hold"/>
                                        <p:tgtEl>
                                          <p:spTgt spid="23"/>
                                        </p:tgtEl>
                                        <p:attrNameLst>
                                          <p:attrName>ppt_x</p:attrName>
                                          <p:attrName>ppt_y</p:attrName>
                                        </p:attrNameLst>
                                      </p:cBhvr>
                                      <p:rCtr x="-191" y="-5139"/>
                                    </p:animMotion>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64" presetClass="path" presetSubtype="0" accel="50000" decel="50000" fill="hold" grpId="1" nodeType="withEffect">
                                  <p:stCondLst>
                                    <p:cond delay="0"/>
                                  </p:stCondLst>
                                  <p:childTnLst>
                                    <p:animMotion origin="layout" path="M 2.77778E-7 -1.48148E-6 L 0.08559 -0.19745 " pathEditMode="relative" rAng="0" ptsTypes="AA">
                                      <p:cBhvr>
                                        <p:cTn id="31" dur="2000" fill="hold"/>
                                        <p:tgtEl>
                                          <p:spTgt spid="24"/>
                                        </p:tgtEl>
                                        <p:attrNameLst>
                                          <p:attrName>ppt_x</p:attrName>
                                          <p:attrName>ppt_y</p:attrName>
                                        </p:attrNameLst>
                                      </p:cBhvr>
                                      <p:rCtr x="4271" y="-9884"/>
                                    </p:animMotion>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64" presetClass="path" presetSubtype="0" accel="50000" decel="50000" fill="hold" grpId="1" nodeType="withEffect">
                                  <p:stCondLst>
                                    <p:cond delay="0"/>
                                  </p:stCondLst>
                                  <p:childTnLst>
                                    <p:animMotion origin="layout" path="M -2.77778E-6 -1.11111E-6 L 0.08785 -0.08611 " pathEditMode="relative" rAng="0" ptsTypes="AA">
                                      <p:cBhvr>
                                        <p:cTn id="35" dur="2000" fill="hold"/>
                                        <p:tgtEl>
                                          <p:spTgt spid="25"/>
                                        </p:tgtEl>
                                        <p:attrNameLst>
                                          <p:attrName>ppt_x</p:attrName>
                                          <p:attrName>ppt_y</p:attrName>
                                        </p:attrNameLst>
                                      </p:cBhvr>
                                      <p:rCtr x="4392" y="-4306"/>
                                    </p:animMotion>
                                  </p:childTnLst>
                                </p:cTn>
                              </p:par>
                              <p:par>
                                <p:cTn id="36" presetID="1"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64" presetClass="path" presetSubtype="0" accel="50000" decel="50000" fill="hold" grpId="1" nodeType="withEffect">
                                  <p:stCondLst>
                                    <p:cond delay="0"/>
                                  </p:stCondLst>
                                  <p:childTnLst>
                                    <p:animMotion origin="layout" path="M -3.61111E-6 -4.81481E-6 L 0.229 -0.11689 " pathEditMode="relative" rAng="0" ptsTypes="AA">
                                      <p:cBhvr>
                                        <p:cTn id="39" dur="2000" fill="hold"/>
                                        <p:tgtEl>
                                          <p:spTgt spid="26"/>
                                        </p:tgtEl>
                                        <p:attrNameLst>
                                          <p:attrName>ppt_x</p:attrName>
                                          <p:attrName>ppt_y</p:attrName>
                                        </p:attrNameLst>
                                      </p:cBhvr>
                                      <p:rCtr x="11441" y="-5856"/>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To WHOM?</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5" b="8542"/>
          <a:stretch/>
        </p:blipFill>
        <p:spPr bwMode="auto">
          <a:xfrm>
            <a:off x="14748" y="1539240"/>
            <a:ext cx="9097584"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owchart: Merge 6"/>
          <p:cNvSpPr/>
          <p:nvPr/>
        </p:nvSpPr>
        <p:spPr>
          <a:xfrm>
            <a:off x="8378324" y="2359740"/>
            <a:ext cx="964780" cy="838200"/>
          </a:xfrm>
          <a:prstGeom prst="flowChartMerge">
            <a:avLst/>
          </a:prstGeom>
          <a:gradFill flip="none" rotWithShape="1">
            <a:gsLst>
              <a:gs pos="0">
                <a:srgbClr val="002060"/>
              </a:gs>
              <a:gs pos="50000">
                <a:srgbClr val="002060">
                  <a:alpha val="72000"/>
                </a:srgbClr>
              </a:gs>
              <a:gs pos="100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a:r>
              <a:rPr lang="en-US" b="1" dirty="0">
                <a:solidFill>
                  <a:srgbClr val="002060"/>
                </a:solidFill>
              </a:rPr>
              <a:t>Basil</a:t>
            </a:r>
          </a:p>
        </p:txBody>
      </p:sp>
      <p:sp>
        <p:nvSpPr>
          <p:cNvPr id="9" name="Flowchart: Merge 8"/>
          <p:cNvSpPr/>
          <p:nvPr/>
        </p:nvSpPr>
        <p:spPr>
          <a:xfrm>
            <a:off x="8085810" y="1248696"/>
            <a:ext cx="1269582" cy="838200"/>
          </a:xfrm>
          <a:prstGeom prst="flowChartMerge">
            <a:avLst/>
          </a:prstGeom>
          <a:gradFill flip="none" rotWithShape="1">
            <a:gsLst>
              <a:gs pos="0">
                <a:srgbClr val="002060"/>
              </a:gs>
              <a:gs pos="50000">
                <a:srgbClr val="002060">
                  <a:alpha val="72000"/>
                </a:srgbClr>
              </a:gs>
              <a:gs pos="100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a:r>
              <a:rPr lang="en-US" sz="1400" b="1" dirty="0" err="1">
                <a:solidFill>
                  <a:srgbClr val="002060"/>
                </a:solidFill>
              </a:rPr>
              <a:t>Marcion</a:t>
            </a:r>
            <a:endParaRPr lang="en-US" sz="1400" b="1" dirty="0">
              <a:solidFill>
                <a:srgbClr val="002060"/>
              </a:solidFill>
            </a:endParaRPr>
          </a:p>
        </p:txBody>
      </p:sp>
    </p:spTree>
    <p:extLst>
      <p:ext uri="{BB962C8B-B14F-4D97-AF65-F5344CB8AC3E}">
        <p14:creationId xmlns:p14="http://schemas.microsoft.com/office/powerpoint/2010/main" val="38646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To WHOM?</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5" b="8958"/>
          <a:stretch/>
        </p:blipFill>
        <p:spPr bwMode="auto">
          <a:xfrm>
            <a:off x="0" y="1615440"/>
            <a:ext cx="9144000"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36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The Message</a:t>
            </a:r>
          </a:p>
        </p:txBody>
      </p:sp>
      <p:sp>
        <p:nvSpPr>
          <p:cNvPr id="2" name="TextBox 1"/>
          <p:cNvSpPr txBox="1"/>
          <p:nvPr/>
        </p:nvSpPr>
        <p:spPr>
          <a:xfrm>
            <a:off x="152400" y="1219200"/>
            <a:ext cx="8660980" cy="5447645"/>
          </a:xfrm>
          <a:prstGeom prst="rect">
            <a:avLst/>
          </a:prstGeom>
          <a:noFill/>
        </p:spPr>
        <p:txBody>
          <a:bodyPr wrap="square" rtlCol="0">
            <a:spAutoFit/>
          </a:bodyPr>
          <a:lstStyle/>
          <a:p>
            <a:r>
              <a:rPr lang="en-US" sz="2400" b="1" u="sng" dirty="0"/>
              <a:t>Chapters 1-3	Look What God Has Done For You</a:t>
            </a:r>
          </a:p>
          <a:p>
            <a:pPr marL="342900" indent="-342900">
              <a:buFont typeface="Arial" panose="020B0604020202020204" pitchFamily="34" charset="0"/>
              <a:buChar char="•"/>
            </a:pPr>
            <a:r>
              <a:rPr lang="en-US" sz="2000" b="1" dirty="0" err="1"/>
              <a:t>chpt</a:t>
            </a:r>
            <a:r>
              <a:rPr lang="en-US" sz="2000" b="1" dirty="0"/>
              <a:t> 1	blessings in Christ; you are God’s inheritance</a:t>
            </a:r>
          </a:p>
          <a:p>
            <a:pPr marL="342900" indent="-342900">
              <a:buFont typeface="Arial" panose="020B0604020202020204" pitchFamily="34" charset="0"/>
              <a:buChar char="•"/>
            </a:pPr>
            <a:r>
              <a:rPr lang="en-US" sz="2000" b="1" dirty="0" err="1"/>
              <a:t>chpt</a:t>
            </a:r>
            <a:r>
              <a:rPr lang="en-US" sz="2000" b="1" dirty="0"/>
              <a:t> 2	you Gentiles were alienated, separated from God’s house,</a:t>
            </a:r>
          </a:p>
          <a:p>
            <a:r>
              <a:rPr lang="en-US" sz="2000" b="1" dirty="0"/>
              <a:t>		but now you ARE God’s house!</a:t>
            </a:r>
          </a:p>
          <a:p>
            <a:pPr marL="342900" indent="-342900">
              <a:buFont typeface="Arial" panose="020B0604020202020204" pitchFamily="34" charset="0"/>
              <a:buChar char="•"/>
            </a:pPr>
            <a:r>
              <a:rPr lang="en-US" sz="2000" b="1" dirty="0" err="1"/>
              <a:t>chpt</a:t>
            </a:r>
            <a:r>
              <a:rPr lang="en-US" sz="2000" b="1" dirty="0"/>
              <a:t> 3	 (Paul’s interrupted prayer) I, Paul, have the great privilege of 		bringing this good news to you Gentiles</a:t>
            </a:r>
          </a:p>
          <a:p>
            <a:endParaRPr lang="en-US" sz="2000" b="1" dirty="0"/>
          </a:p>
          <a:p>
            <a:r>
              <a:rPr lang="en-US" sz="2400" b="1" u="sng" dirty="0"/>
              <a:t>Chapters 4-6	Therefore, Walk Worthily of Your Calling</a:t>
            </a:r>
          </a:p>
          <a:p>
            <a:pPr marL="342900" indent="-342900">
              <a:buFont typeface="Arial" panose="020B0604020202020204" pitchFamily="34" charset="0"/>
              <a:buChar char="•"/>
            </a:pPr>
            <a:r>
              <a:rPr lang="en-US" sz="2000" b="1" dirty="0" err="1"/>
              <a:t>chpt</a:t>
            </a:r>
            <a:r>
              <a:rPr lang="en-US" sz="2000" b="1" dirty="0"/>
              <a:t> 4:1-16	The Teachers: Gifts, whose teaching will produce 				unity, teaching you how to walk worthily</a:t>
            </a:r>
          </a:p>
          <a:p>
            <a:pPr marL="342900" indent="-342900">
              <a:buFont typeface="Arial" panose="020B0604020202020204" pitchFamily="34" charset="0"/>
              <a:buChar char="•"/>
            </a:pPr>
            <a:r>
              <a:rPr lang="en-US" sz="2000" b="1" dirty="0" err="1"/>
              <a:t>chpt</a:t>
            </a:r>
            <a:r>
              <a:rPr lang="en-US" sz="2000" b="1" dirty="0"/>
              <a:t> 4:17-6:9	The Teaching: No longer walk as Gentiles walk</a:t>
            </a:r>
          </a:p>
          <a:p>
            <a:pPr lvl="4"/>
            <a:r>
              <a:rPr lang="en-US" sz="2000" dirty="0"/>
              <a:t>Put on the new man, Don’t lie, Speak grace, be Kind, Be sexually pure, don’t participate in others’ sin, Be wise not drunk, Be filled with the spirit, wives submit to husbands, husbands love wives, children obey parents, fathers teach children, servants obey your masters, masters be kind to servants</a:t>
            </a:r>
          </a:p>
          <a:p>
            <a:pPr marL="342900" indent="-342900">
              <a:buFont typeface="Arial" panose="020B0604020202020204" pitchFamily="34" charset="0"/>
              <a:buChar char="•"/>
            </a:pPr>
            <a:r>
              <a:rPr lang="en-US" sz="2000" b="1" dirty="0" err="1"/>
              <a:t>chpt</a:t>
            </a:r>
            <a:r>
              <a:rPr lang="en-US" sz="2000" b="1" dirty="0"/>
              <a:t> 6:10-20	Spiritual Armor</a:t>
            </a:r>
            <a:endParaRPr lang="en-US" dirty="0"/>
          </a:p>
        </p:txBody>
      </p:sp>
      <p:sp>
        <p:nvSpPr>
          <p:cNvPr id="3" name="TextBox 2"/>
          <p:cNvSpPr txBox="1"/>
          <p:nvPr/>
        </p:nvSpPr>
        <p:spPr>
          <a:xfrm>
            <a:off x="685800" y="3938587"/>
            <a:ext cx="8305800" cy="2462213"/>
          </a:xfrm>
          <a:prstGeom prst="rect">
            <a:avLst/>
          </a:prstGeom>
          <a:gradFill flip="none" rotWithShape="1">
            <a:gsLst>
              <a:gs pos="0">
                <a:srgbClr val="FFEFD1"/>
              </a:gs>
              <a:gs pos="64999">
                <a:srgbClr val="F0EBD5"/>
              </a:gs>
              <a:gs pos="100000">
                <a:srgbClr val="D1C39F"/>
              </a:gs>
            </a:gsLst>
            <a:lin ang="2700000" scaled="1"/>
            <a:tileRect/>
          </a:gradFill>
          <a:effectLst>
            <a:outerShdw blurRad="50800" dist="88900" dir="13500000" algn="br" rotWithShape="0">
              <a:prstClr val="black">
                <a:alpha val="40000"/>
              </a:prstClr>
            </a:outerShdw>
          </a:effectLst>
        </p:spPr>
        <p:txBody>
          <a:bodyPr wrap="square" rtlCol="0">
            <a:spAutoFit/>
          </a:bodyPr>
          <a:lstStyle/>
          <a:p>
            <a:r>
              <a:rPr lang="en-US" sz="2200" dirty="0"/>
              <a:t>2:2	you formerly </a:t>
            </a:r>
            <a:r>
              <a:rPr lang="en-US" sz="2200" b="1" dirty="0"/>
              <a:t>walked</a:t>
            </a:r>
            <a:r>
              <a:rPr lang="en-US" sz="2200" dirty="0"/>
              <a:t> according to the course of this world </a:t>
            </a:r>
          </a:p>
          <a:p>
            <a:r>
              <a:rPr lang="en-US" sz="2200" dirty="0"/>
              <a:t>2:10	God afore prepared [good works] that we should </a:t>
            </a:r>
            <a:r>
              <a:rPr lang="en-US" sz="2200" b="1" dirty="0"/>
              <a:t>walk</a:t>
            </a:r>
            <a:r>
              <a:rPr lang="en-US" sz="2200" dirty="0"/>
              <a:t> in them</a:t>
            </a:r>
          </a:p>
          <a:p>
            <a:r>
              <a:rPr lang="en-US" sz="2200" dirty="0"/>
              <a:t>4:1	</a:t>
            </a:r>
            <a:r>
              <a:rPr lang="en-US" sz="2200" b="1" dirty="0"/>
              <a:t>walk</a:t>
            </a:r>
            <a:r>
              <a:rPr lang="en-US" sz="2200" dirty="0"/>
              <a:t> in a manner worthy of the calling </a:t>
            </a:r>
          </a:p>
          <a:p>
            <a:r>
              <a:rPr lang="en-US" sz="2200" dirty="0"/>
              <a:t>4:17	</a:t>
            </a:r>
            <a:r>
              <a:rPr lang="en-US" sz="2200" b="1" dirty="0"/>
              <a:t>walk</a:t>
            </a:r>
            <a:r>
              <a:rPr lang="en-US" sz="2200" dirty="0"/>
              <a:t> no longer just as the Gentiles also </a:t>
            </a:r>
            <a:r>
              <a:rPr lang="en-US" sz="2200" b="1" dirty="0"/>
              <a:t>walk</a:t>
            </a:r>
          </a:p>
          <a:p>
            <a:r>
              <a:rPr lang="en-US" sz="2200" dirty="0"/>
              <a:t>5:2	</a:t>
            </a:r>
            <a:r>
              <a:rPr lang="en-US" sz="2200" b="1" dirty="0"/>
              <a:t>walk</a:t>
            </a:r>
            <a:r>
              <a:rPr lang="en-US" sz="2200" dirty="0"/>
              <a:t> in love</a:t>
            </a:r>
          </a:p>
          <a:p>
            <a:r>
              <a:rPr lang="en-US" sz="2200" dirty="0"/>
              <a:t>5:8	</a:t>
            </a:r>
            <a:r>
              <a:rPr lang="en-US" sz="2200" b="1" dirty="0"/>
              <a:t>walk</a:t>
            </a:r>
            <a:r>
              <a:rPr lang="en-US" sz="2200" dirty="0"/>
              <a:t> as children of Light</a:t>
            </a:r>
          </a:p>
          <a:p>
            <a:r>
              <a:rPr lang="en-US" sz="2200" dirty="0"/>
              <a:t>5:15	be careful how you </a:t>
            </a:r>
            <a:r>
              <a:rPr lang="en-US" sz="2200" b="1" dirty="0"/>
              <a:t>walk</a:t>
            </a:r>
          </a:p>
        </p:txBody>
      </p:sp>
      <p:sp>
        <p:nvSpPr>
          <p:cNvPr id="6" name="TextBox 5"/>
          <p:cNvSpPr txBox="1"/>
          <p:nvPr/>
        </p:nvSpPr>
        <p:spPr>
          <a:xfrm>
            <a:off x="382219" y="1970153"/>
            <a:ext cx="8458200" cy="1015663"/>
          </a:xfrm>
          <a:prstGeom prst="rect">
            <a:avLst/>
          </a:prstGeom>
          <a:gradFill flip="none" rotWithShape="1">
            <a:gsLst>
              <a:gs pos="0">
                <a:srgbClr val="FFEFD1"/>
              </a:gs>
              <a:gs pos="64999">
                <a:srgbClr val="F0EBD5"/>
              </a:gs>
              <a:gs pos="100000">
                <a:srgbClr val="D1C39F"/>
              </a:gs>
            </a:gsLst>
            <a:lin ang="2700000" scaled="1"/>
            <a:tileRect/>
          </a:gradFill>
          <a:effectLst>
            <a:outerShdw blurRad="50800" dist="88900" dir="13500000" algn="br" rotWithShape="0">
              <a:prstClr val="black">
                <a:alpha val="40000"/>
              </a:prstClr>
            </a:outerShdw>
          </a:effectLst>
        </p:spPr>
        <p:txBody>
          <a:bodyPr wrap="square" rtlCol="0">
            <a:spAutoFit/>
          </a:bodyPr>
          <a:lstStyle/>
          <a:p>
            <a:r>
              <a:rPr lang="en-US" sz="2000" dirty="0"/>
              <a:t>Dt. 4:20		</a:t>
            </a:r>
            <a:r>
              <a:rPr lang="en-US" sz="2000" i="1" dirty="0"/>
              <a:t>“to be a people for His own possession”</a:t>
            </a:r>
          </a:p>
          <a:p>
            <a:r>
              <a:rPr lang="en-US" sz="2000" dirty="0"/>
              <a:t>Dt. 9:29		“they are Your people, even Your inheritance” (</a:t>
            </a:r>
            <a:r>
              <a:rPr lang="en-US" sz="2000" i="1" dirty="0" err="1"/>
              <a:t>klēros</a:t>
            </a:r>
            <a:r>
              <a:rPr lang="en-US" sz="2000" dirty="0"/>
              <a:t>)</a:t>
            </a:r>
          </a:p>
          <a:p>
            <a:r>
              <a:rPr lang="en-US" sz="2000" dirty="0"/>
              <a:t>1 Sam 10:1	“Has not the </a:t>
            </a:r>
            <a:r>
              <a:rPr lang="en-US" sz="2000" cap="small" dirty="0"/>
              <a:t>Lord</a:t>
            </a:r>
            <a:r>
              <a:rPr lang="en-US" sz="2000" dirty="0"/>
              <a:t> anointed you a ruler over His inheritance?”</a:t>
            </a:r>
            <a:endParaRPr lang="en-US" sz="2000" b="1" dirty="0"/>
          </a:p>
        </p:txBody>
      </p:sp>
      <p:sp>
        <p:nvSpPr>
          <p:cNvPr id="8" name="TextBox 7"/>
          <p:cNvSpPr txBox="1"/>
          <p:nvPr/>
        </p:nvSpPr>
        <p:spPr>
          <a:xfrm>
            <a:off x="534619" y="2562761"/>
            <a:ext cx="8458200" cy="2246769"/>
          </a:xfrm>
          <a:prstGeom prst="rect">
            <a:avLst/>
          </a:prstGeom>
          <a:gradFill flip="none" rotWithShape="1">
            <a:gsLst>
              <a:gs pos="0">
                <a:srgbClr val="FFEFD1"/>
              </a:gs>
              <a:gs pos="64999">
                <a:srgbClr val="F0EBD5"/>
              </a:gs>
              <a:gs pos="100000">
                <a:srgbClr val="D1C39F"/>
              </a:gs>
            </a:gsLst>
            <a:lin ang="2700000" scaled="1"/>
            <a:tileRect/>
          </a:gradFill>
          <a:effectLst>
            <a:outerShdw blurRad="50800" dist="88900" dir="13500000" algn="br" rotWithShape="0">
              <a:prstClr val="black">
                <a:alpha val="40000"/>
              </a:prstClr>
            </a:outerShdw>
          </a:effectLst>
        </p:spPr>
        <p:txBody>
          <a:bodyPr wrap="square" rtlCol="0">
            <a:spAutoFit/>
          </a:bodyPr>
          <a:lstStyle/>
          <a:p>
            <a:r>
              <a:rPr lang="en-US" sz="2000" u="sng" dirty="0"/>
              <a:t>Objections to seeing a reference to the famous divider in the temple courts</a:t>
            </a:r>
          </a:p>
          <a:p>
            <a:pPr marL="342900" indent="-342900">
              <a:buFont typeface="Arial" panose="020B0604020202020204" pitchFamily="34" charset="0"/>
              <a:buChar char="•"/>
            </a:pPr>
            <a:r>
              <a:rPr lang="en-US" sz="2000" dirty="0">
                <a:latin typeface="Palatino Linotype" panose="02040502050505030304" pitchFamily="18" charset="0"/>
              </a:rPr>
              <a:t>“the wall in Jerusalem was still standing when Paul wrote this letter”</a:t>
            </a:r>
          </a:p>
          <a:p>
            <a:pPr marL="342900" indent="-342900">
              <a:buFont typeface="Arial" panose="020B0604020202020204" pitchFamily="34" charset="0"/>
              <a:buChar char="•"/>
            </a:pPr>
            <a:r>
              <a:rPr lang="en-US" sz="2000" dirty="0">
                <a:latin typeface="Palatino Linotype" panose="02040502050505030304" pitchFamily="18" charset="0"/>
              </a:rPr>
              <a:t>“it was probably unfamiliar to the average person in the churches around Ephesus.”</a:t>
            </a:r>
          </a:p>
          <a:p>
            <a:pPr lvl="2"/>
            <a:r>
              <a:rPr lang="en-US" sz="2000" b="1" dirty="0"/>
              <a:t>Strabo</a:t>
            </a:r>
            <a:r>
              <a:rPr lang="en-US" sz="2000" dirty="0"/>
              <a:t> (1</a:t>
            </a:r>
            <a:r>
              <a:rPr lang="en-US" sz="2000" baseline="30000" dirty="0"/>
              <a:t>st</a:t>
            </a:r>
            <a:r>
              <a:rPr lang="en-US" sz="2000" dirty="0"/>
              <a:t> c. BC) mentioned the Temple</a:t>
            </a:r>
          </a:p>
          <a:p>
            <a:pPr lvl="2"/>
            <a:r>
              <a:rPr lang="en-US" sz="2000" b="1" dirty="0" err="1"/>
              <a:t>Hecataeus</a:t>
            </a:r>
            <a:r>
              <a:rPr lang="en-US" sz="2000" b="1" dirty="0"/>
              <a:t> </a:t>
            </a:r>
            <a:r>
              <a:rPr lang="en-US" sz="2000" dirty="0"/>
              <a:t>(3</a:t>
            </a:r>
            <a:r>
              <a:rPr lang="en-US" sz="2000" baseline="30000" dirty="0"/>
              <a:t>rd</a:t>
            </a:r>
            <a:r>
              <a:rPr lang="en-US" sz="2000" dirty="0"/>
              <a:t> c. BC) described it in detail</a:t>
            </a:r>
          </a:p>
          <a:p>
            <a:pPr lvl="2"/>
            <a:r>
              <a:rPr lang="en-US" sz="2000" dirty="0" err="1"/>
              <a:t>Trophimus</a:t>
            </a:r>
            <a:r>
              <a:rPr lang="en-US" sz="2000" dirty="0"/>
              <a:t> was an Ephesian! (Acts 21:27-29)</a:t>
            </a:r>
          </a:p>
        </p:txBody>
      </p:sp>
    </p:spTree>
    <p:extLst>
      <p:ext uri="{BB962C8B-B14F-4D97-AF65-F5344CB8AC3E}">
        <p14:creationId xmlns:p14="http://schemas.microsoft.com/office/powerpoint/2010/main" val="9142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
                                            <p:txEl>
                                              <p:pRg st="1" end="1"/>
                                            </p:txEl>
                                          </p:spTgt>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8">
                                            <p:txEl>
                                              <p:pRg st="2" end="2"/>
                                            </p:txEl>
                                          </p:spTgt>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8">
                                            <p:txEl>
                                              <p:pRg st="3" end="3"/>
                                            </p:txEl>
                                          </p:spTgt>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
                                            <p:txEl>
                                              <p:pRg st="4" end="4"/>
                                            </p:txEl>
                                          </p:spTgt>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8">
                                            <p:txEl>
                                              <p:pRg st="5" end="5"/>
                                            </p:txEl>
                                          </p:spTgt>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8">
                                            <p:bg/>
                                          </p:spTgt>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bg/>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3">
                                            <p:txEl>
                                              <p:pRg st="0" end="0"/>
                                            </p:txEl>
                                          </p:spTgt>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
                                            <p:txEl>
                                              <p:pRg st="1" end="1"/>
                                            </p:txEl>
                                          </p:spTgt>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
                                            <p:txEl>
                                              <p:pRg st="2" end="2"/>
                                            </p:txEl>
                                          </p:spTgt>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
                                            <p:txEl>
                                              <p:pRg st="3" end="3"/>
                                            </p:txEl>
                                          </p:spTgt>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
                                            <p:txEl>
                                              <p:pRg st="4" end="4"/>
                                            </p:txEl>
                                          </p:spTgt>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
                                            <p:txEl>
                                              <p:pRg st="5" end="5"/>
                                            </p:txEl>
                                          </p:spTgt>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
                                            <p:txEl>
                                              <p:pRg st="6" end="6"/>
                                            </p:txEl>
                                          </p:spTgt>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
                                            <p:bg/>
                                          </p:spTgt>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
                                            <p:txEl>
                                              <p:pRg st="8" end="8"/>
                                            </p:txEl>
                                          </p:spTgt>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P spid="3" grpId="1" build="allAtOnce" animBg="1"/>
      <p:bldP spid="6" grpId="0" build="p" animBg="1"/>
      <p:bldP spid="6" grpId="1" build="allAtOnce" animBg="1"/>
      <p:bldP spid="8" grpId="0" uiExpand="1" build="p" animBg="1"/>
      <p:bldP spid="8" grpId="1" uiExpan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“Blessing”</a:t>
            </a:r>
          </a:p>
        </p:txBody>
      </p:sp>
    </p:spTree>
    <p:extLst>
      <p:ext uri="{BB962C8B-B14F-4D97-AF65-F5344CB8AC3E}">
        <p14:creationId xmlns:p14="http://schemas.microsoft.com/office/powerpoint/2010/main" val="3177488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“Redemption”</a:t>
            </a:r>
          </a:p>
        </p:txBody>
      </p:sp>
    </p:spTree>
    <p:extLst>
      <p:ext uri="{BB962C8B-B14F-4D97-AF65-F5344CB8AC3E}">
        <p14:creationId xmlns:p14="http://schemas.microsoft.com/office/powerpoint/2010/main" val="350007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heavens</a:t>
            </a:r>
          </a:p>
        </p:txBody>
      </p:sp>
    </p:spTree>
    <p:extLst>
      <p:ext uri="{BB962C8B-B14F-4D97-AF65-F5344CB8AC3E}">
        <p14:creationId xmlns:p14="http://schemas.microsoft.com/office/powerpoint/2010/main" val="38920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Tree>
    <p:extLst>
      <p:ext uri="{BB962C8B-B14F-4D97-AF65-F5344CB8AC3E}">
        <p14:creationId xmlns:p14="http://schemas.microsoft.com/office/powerpoint/2010/main" val="1765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8" name="Rounded Rectangle 7"/>
          <p:cNvSpPr/>
          <p:nvPr/>
        </p:nvSpPr>
        <p:spPr>
          <a:xfrm>
            <a:off x="1485514" y="1478518"/>
            <a:ext cx="3619886" cy="578882"/>
          </a:xfrm>
          <a:prstGeom prst="roundRect">
            <a:avLst/>
          </a:prstGeom>
          <a:gradFill flip="none" rotWithShape="1">
            <a:gsLst>
              <a:gs pos="30000">
                <a:srgbClr val="B9B28C"/>
              </a:gs>
              <a:gs pos="0">
                <a:schemeClr val="bg2">
                  <a:lumMod val="90000"/>
                  <a:alpha val="50000"/>
                </a:schemeClr>
              </a:gs>
              <a:gs pos="70000">
                <a:schemeClr val="bg2">
                  <a:lumMod val="50000"/>
                </a:schemeClr>
              </a:gs>
              <a:gs pos="100000">
                <a:schemeClr val="bg2">
                  <a:lumMod val="90000"/>
                  <a:alpha val="50000"/>
                </a:schemeClr>
              </a:gs>
            </a:gsLst>
            <a:lin ang="5400000" scaled="1"/>
            <a:tileRect/>
          </a:gradFill>
        </p:spPr>
        <p:txBody>
          <a:bodyPr wrap="none" anchor="ctr" anchorCtr="0">
            <a:spAutoFit/>
          </a:bodyPr>
          <a:lstStyle/>
          <a:p>
            <a:r>
              <a:rPr lang="en-US" sz="2800" b="1" i="1" dirty="0">
                <a:ln>
                  <a:solidFill>
                    <a:srgbClr val="FFC000"/>
                  </a:solidFill>
                </a:ln>
                <a:solidFill>
                  <a:srgbClr val="FFFF00"/>
                </a:solidFill>
              </a:rPr>
              <a:t>the wealth of his grace</a:t>
            </a:r>
            <a:endParaRPr lang="en-US" sz="2800" b="1" dirty="0">
              <a:ln>
                <a:solidFill>
                  <a:srgbClr val="FFC000"/>
                </a:solidFill>
              </a:ln>
              <a:solidFill>
                <a:srgbClr val="FFFF00"/>
              </a:solidFill>
            </a:endParaRPr>
          </a:p>
        </p:txBody>
      </p:sp>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12" name="Rounded Rectangle 11"/>
          <p:cNvSpPr/>
          <p:nvPr/>
        </p:nvSpPr>
        <p:spPr>
          <a:xfrm>
            <a:off x="1219200" y="1524000"/>
            <a:ext cx="5722001" cy="578882"/>
          </a:xfrm>
          <a:prstGeom prst="roundRect">
            <a:avLst/>
          </a:prstGeom>
          <a:gradFill flip="none" rotWithShape="1">
            <a:gsLst>
              <a:gs pos="30000">
                <a:srgbClr val="B9B28C"/>
              </a:gs>
              <a:gs pos="0">
                <a:schemeClr val="bg2">
                  <a:lumMod val="90000"/>
                  <a:alpha val="50000"/>
                </a:schemeClr>
              </a:gs>
              <a:gs pos="70000">
                <a:schemeClr val="bg2">
                  <a:lumMod val="50000"/>
                </a:schemeClr>
              </a:gs>
              <a:gs pos="100000">
                <a:schemeClr val="bg2">
                  <a:lumMod val="90000"/>
                  <a:alpha val="50000"/>
                </a:schemeClr>
              </a:gs>
            </a:gsLst>
            <a:lin ang="5400000" scaled="1"/>
            <a:tileRect/>
          </a:gradFill>
        </p:spPr>
        <p:txBody>
          <a:bodyPr wrap="none" anchor="ctr" anchorCtr="0">
            <a:spAutoFit/>
          </a:bodyPr>
          <a:lstStyle/>
          <a:p>
            <a:r>
              <a:rPr lang="en-US" sz="2800" b="1" i="1" dirty="0">
                <a:ln>
                  <a:solidFill>
                    <a:srgbClr val="FFC000"/>
                  </a:solidFill>
                </a:ln>
                <a:solidFill>
                  <a:srgbClr val="FFFF00"/>
                </a:solidFill>
              </a:rPr>
              <a:t>wealth of the glory of his inheritance</a:t>
            </a:r>
          </a:p>
        </p:txBody>
      </p:sp>
      <p:sp>
        <p:nvSpPr>
          <p:cNvPr id="13" name="Rounded Rectangle 12"/>
          <p:cNvSpPr/>
          <p:nvPr/>
        </p:nvSpPr>
        <p:spPr>
          <a:xfrm>
            <a:off x="762000" y="1524000"/>
            <a:ext cx="6531532" cy="578882"/>
          </a:xfrm>
          <a:prstGeom prst="roundRect">
            <a:avLst/>
          </a:prstGeom>
          <a:gradFill flip="none" rotWithShape="1">
            <a:gsLst>
              <a:gs pos="30000">
                <a:srgbClr val="B9B28C"/>
              </a:gs>
              <a:gs pos="0">
                <a:schemeClr val="bg2">
                  <a:lumMod val="90000"/>
                  <a:alpha val="50000"/>
                </a:schemeClr>
              </a:gs>
              <a:gs pos="70000">
                <a:schemeClr val="bg2">
                  <a:lumMod val="50000"/>
                </a:schemeClr>
              </a:gs>
              <a:gs pos="100000">
                <a:schemeClr val="bg2">
                  <a:lumMod val="90000"/>
                  <a:alpha val="50000"/>
                </a:schemeClr>
              </a:gs>
            </a:gsLst>
            <a:lin ang="5400000" scaled="1"/>
            <a:tileRect/>
          </a:gradFill>
        </p:spPr>
        <p:txBody>
          <a:bodyPr wrap="none" anchor="ctr" anchorCtr="0">
            <a:spAutoFit/>
          </a:bodyPr>
          <a:lstStyle/>
          <a:p>
            <a:r>
              <a:rPr lang="en-US" sz="2800" b="1" i="1" dirty="0">
                <a:ln>
                  <a:solidFill>
                    <a:srgbClr val="FFC000"/>
                  </a:solidFill>
                </a:ln>
                <a:solidFill>
                  <a:srgbClr val="FFFF00"/>
                </a:solidFill>
              </a:rPr>
              <a:t>surpassing wealth of his grace in kindness</a:t>
            </a:r>
          </a:p>
        </p:txBody>
      </p:sp>
      <p:sp>
        <p:nvSpPr>
          <p:cNvPr id="16" name="Rounded Rectangle 15"/>
          <p:cNvSpPr/>
          <p:nvPr/>
        </p:nvSpPr>
        <p:spPr>
          <a:xfrm>
            <a:off x="765032" y="1479756"/>
            <a:ext cx="5483368" cy="578882"/>
          </a:xfrm>
          <a:prstGeom prst="roundRect">
            <a:avLst/>
          </a:prstGeom>
          <a:gradFill flip="none" rotWithShape="1">
            <a:gsLst>
              <a:gs pos="30000">
                <a:srgbClr val="B9B28C"/>
              </a:gs>
              <a:gs pos="0">
                <a:schemeClr val="bg2">
                  <a:lumMod val="90000"/>
                  <a:alpha val="50000"/>
                </a:schemeClr>
              </a:gs>
              <a:gs pos="70000">
                <a:schemeClr val="bg2">
                  <a:lumMod val="50000"/>
                </a:schemeClr>
              </a:gs>
              <a:gs pos="100000">
                <a:schemeClr val="bg2">
                  <a:lumMod val="90000"/>
                  <a:alpha val="50000"/>
                </a:schemeClr>
              </a:gs>
            </a:gsLst>
            <a:lin ang="5400000" scaled="1"/>
            <a:tileRect/>
          </a:gradFill>
        </p:spPr>
        <p:txBody>
          <a:bodyPr wrap="none" anchor="ctr" anchorCtr="0">
            <a:spAutoFit/>
          </a:bodyPr>
          <a:lstStyle/>
          <a:p>
            <a:r>
              <a:rPr lang="en-US" sz="2800" b="1" i="1" dirty="0">
                <a:ln>
                  <a:solidFill>
                    <a:srgbClr val="FFC000"/>
                  </a:solidFill>
                </a:ln>
                <a:solidFill>
                  <a:srgbClr val="FFFF00"/>
                </a:solidFill>
              </a:rPr>
              <a:t>unfathomable wealth of the Christ</a:t>
            </a:r>
          </a:p>
        </p:txBody>
      </p:sp>
      <p:sp>
        <p:nvSpPr>
          <p:cNvPr id="17" name="Rounded Rectangle 16"/>
          <p:cNvSpPr/>
          <p:nvPr/>
        </p:nvSpPr>
        <p:spPr>
          <a:xfrm>
            <a:off x="830913" y="1447800"/>
            <a:ext cx="2979087" cy="578882"/>
          </a:xfrm>
          <a:prstGeom prst="roundRect">
            <a:avLst/>
          </a:prstGeom>
          <a:gradFill flip="none" rotWithShape="1">
            <a:gsLst>
              <a:gs pos="30000">
                <a:srgbClr val="B9B28C"/>
              </a:gs>
              <a:gs pos="0">
                <a:schemeClr val="bg2">
                  <a:lumMod val="90000"/>
                  <a:alpha val="50000"/>
                </a:schemeClr>
              </a:gs>
              <a:gs pos="70000">
                <a:schemeClr val="bg2">
                  <a:lumMod val="50000"/>
                </a:schemeClr>
              </a:gs>
              <a:gs pos="100000">
                <a:schemeClr val="bg2">
                  <a:lumMod val="90000"/>
                  <a:alpha val="50000"/>
                </a:schemeClr>
              </a:gs>
            </a:gsLst>
            <a:lin ang="5400000" scaled="1"/>
            <a:tileRect/>
          </a:gradFill>
        </p:spPr>
        <p:txBody>
          <a:bodyPr wrap="none" anchor="ctr" anchorCtr="0">
            <a:spAutoFit/>
          </a:bodyPr>
          <a:lstStyle/>
          <a:p>
            <a:r>
              <a:rPr lang="en-US" sz="2800" b="1" i="1" dirty="0">
                <a:ln>
                  <a:solidFill>
                    <a:srgbClr val="FFC000"/>
                  </a:solidFill>
                </a:ln>
                <a:solidFill>
                  <a:srgbClr val="FFFF00"/>
                </a:solidFill>
              </a:rPr>
              <a:t>wealth of his glory</a:t>
            </a:r>
          </a:p>
        </p:txBody>
      </p:sp>
      <p:sp>
        <p:nvSpPr>
          <p:cNvPr id="18" name="Rounded Rectangle 17"/>
          <p:cNvSpPr/>
          <p:nvPr/>
        </p:nvSpPr>
        <p:spPr>
          <a:xfrm>
            <a:off x="1143000" y="1478518"/>
            <a:ext cx="2124539" cy="578882"/>
          </a:xfrm>
          <a:prstGeom prst="roundRect">
            <a:avLst/>
          </a:prstGeom>
          <a:gradFill flip="none" rotWithShape="1">
            <a:gsLst>
              <a:gs pos="30000">
                <a:srgbClr val="B9B28C"/>
              </a:gs>
              <a:gs pos="0">
                <a:schemeClr val="bg2">
                  <a:lumMod val="90000"/>
                  <a:alpha val="50000"/>
                </a:schemeClr>
              </a:gs>
              <a:gs pos="70000">
                <a:schemeClr val="bg2">
                  <a:lumMod val="50000"/>
                </a:schemeClr>
              </a:gs>
              <a:gs pos="100000">
                <a:schemeClr val="bg2">
                  <a:lumMod val="90000"/>
                  <a:alpha val="50000"/>
                </a:schemeClr>
              </a:gs>
            </a:gsLst>
            <a:lin ang="5400000" scaled="1"/>
            <a:tileRect/>
          </a:gradFill>
        </p:spPr>
        <p:txBody>
          <a:bodyPr wrap="none" anchor="ctr" anchorCtr="0">
            <a:spAutoFit/>
          </a:bodyPr>
          <a:lstStyle/>
          <a:p>
            <a:r>
              <a:rPr lang="en-US" sz="2800" b="1" i="1" dirty="0">
                <a:ln>
                  <a:solidFill>
                    <a:srgbClr val="FFC000"/>
                  </a:solidFill>
                </a:ln>
                <a:solidFill>
                  <a:srgbClr val="FFFF00"/>
                </a:solidFill>
              </a:rPr>
              <a:t>rich in mercy</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Tree>
    <p:extLst>
      <p:ext uri="{BB962C8B-B14F-4D97-AF65-F5344CB8AC3E}">
        <p14:creationId xmlns:p14="http://schemas.microsoft.com/office/powerpoint/2010/main" val="22748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3" presetClass="path" presetSubtype="0" fill="hold" grpId="1" nodeType="withEffect">
                                  <p:stCondLst>
                                    <p:cond delay="0"/>
                                  </p:stCondLst>
                                  <p:childTnLst>
                                    <p:animMotion origin="layout" path="M 3.33333E-6 1.11111E-6 L 0.23958 -0.09097 " pathEditMode="relative" rAng="0" ptsTypes="AA">
                                      <p:cBhvr>
                                        <p:cTn id="9" dur="1000" fill="hold"/>
                                        <p:tgtEl>
                                          <p:spTgt spid="8"/>
                                        </p:tgtEl>
                                        <p:attrNameLst>
                                          <p:attrName>ppt_x</p:attrName>
                                          <p:attrName>ppt_y</p:attrName>
                                        </p:attrNameLst>
                                      </p:cBhvr>
                                      <p:rCtr x="11979" y="-456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63" presetClass="path" presetSubtype="0" fill="hold" grpId="1" nodeType="withEffect">
                                  <p:stCondLst>
                                    <p:cond delay="0"/>
                                  </p:stCondLst>
                                  <p:childTnLst>
                                    <p:animMotion origin="layout" path="M -5.55556E-7 -1.85185E-6 L 0.25382 -0.01991 " pathEditMode="relative" rAng="0" ptsTypes="AA">
                                      <p:cBhvr>
                                        <p:cTn id="16" dur="1000" fill="hold"/>
                                        <p:tgtEl>
                                          <p:spTgt spid="12"/>
                                        </p:tgtEl>
                                        <p:attrNameLst>
                                          <p:attrName>ppt_x</p:attrName>
                                          <p:attrName>ppt_y</p:attrName>
                                        </p:attrNameLst>
                                      </p:cBhvr>
                                      <p:rCtr x="12691" y="-995"/>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63" presetClass="path" presetSubtype="0" fill="hold" grpId="1" nodeType="withEffect">
                                  <p:stCondLst>
                                    <p:cond delay="0"/>
                                  </p:stCondLst>
                                  <p:childTnLst>
                                    <p:animMotion origin="layout" path="M 4.16667E-6 1.11111E-6 L 0.31718 0.07569 " pathEditMode="relative" rAng="0" ptsTypes="AA">
                                      <p:cBhvr>
                                        <p:cTn id="23" dur="1000" fill="hold"/>
                                        <p:tgtEl>
                                          <p:spTgt spid="18"/>
                                        </p:tgtEl>
                                        <p:attrNameLst>
                                          <p:attrName>ppt_x</p:attrName>
                                          <p:attrName>ppt_y</p:attrName>
                                        </p:attrNameLst>
                                      </p:cBhvr>
                                      <p:rCtr x="15851" y="3773"/>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63" presetClass="path" presetSubtype="0" fill="hold" grpId="1" nodeType="withEffect">
                                  <p:stCondLst>
                                    <p:cond delay="0"/>
                                  </p:stCondLst>
                                  <p:childTnLst>
                                    <p:animMotion origin="layout" path="M -1.38889E-6 -1.85185E-6 L 0.20955 0.15787 " pathEditMode="relative" rAng="0" ptsTypes="AA">
                                      <p:cBhvr>
                                        <p:cTn id="30" dur="1000" fill="hold"/>
                                        <p:tgtEl>
                                          <p:spTgt spid="13"/>
                                        </p:tgtEl>
                                        <p:attrNameLst>
                                          <p:attrName>ppt_x</p:attrName>
                                          <p:attrName>ppt_y</p:attrName>
                                        </p:attrNameLst>
                                      </p:cBhvr>
                                      <p:rCtr x="10469" y="7894"/>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63" presetClass="path" presetSubtype="0" fill="hold" grpId="1" nodeType="withEffect">
                                  <p:stCondLst>
                                    <p:cond delay="0"/>
                                  </p:stCondLst>
                                  <p:childTnLst>
                                    <p:animMotion origin="layout" path="M 3.05556E-6 -3.7037E-7 L 0.14149 0.24213 " pathEditMode="relative" rAng="0" ptsTypes="AA">
                                      <p:cBhvr>
                                        <p:cTn id="37" dur="1000" fill="hold"/>
                                        <p:tgtEl>
                                          <p:spTgt spid="16"/>
                                        </p:tgtEl>
                                        <p:attrNameLst>
                                          <p:attrName>ppt_x</p:attrName>
                                          <p:attrName>ppt_y</p:attrName>
                                        </p:attrNameLst>
                                      </p:cBhvr>
                                      <p:rCtr x="7066" y="12106"/>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63" presetClass="path" presetSubtype="0" fill="hold" grpId="1" nodeType="withEffect">
                                  <p:stCondLst>
                                    <p:cond delay="0"/>
                                  </p:stCondLst>
                                  <p:childTnLst>
                                    <p:animMotion origin="layout" path="M 4.16667E-6 -7.40741E-7 L 0.31302 0.33565 " pathEditMode="relative" rAng="0" ptsTypes="AA">
                                      <p:cBhvr>
                                        <p:cTn id="44" dur="1000" fill="hold"/>
                                        <p:tgtEl>
                                          <p:spTgt spid="17"/>
                                        </p:tgtEl>
                                        <p:attrNameLst>
                                          <p:attrName>ppt_x</p:attrName>
                                          <p:attrName>ppt_y</p:attrName>
                                        </p:attrNameLst>
                                      </p:cBhvr>
                                      <p:rCtr x="156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6" grpId="0" animBg="1"/>
      <p:bldP spid="16" grpId="1" animBg="1"/>
      <p:bldP spid="17" grpId="0" animBg="1"/>
      <p:bldP spid="17" grpId="1" animBg="1"/>
      <p:bldP spid="18" grpId="0" animBg="1"/>
      <p:bldP spid="1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Tree>
    <p:extLst>
      <p:ext uri="{BB962C8B-B14F-4D97-AF65-F5344CB8AC3E}">
        <p14:creationId xmlns:p14="http://schemas.microsoft.com/office/powerpoint/2010/main" val="2212337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i="1" dirty="0" err="1">
                <a:solidFill>
                  <a:schemeClr val="tx1"/>
                </a:solidFill>
                <a:latin typeface="Palatino Linotype" panose="02040502050505030304" pitchFamily="18" charset="0"/>
              </a:rPr>
              <a:t>oikonomia</a:t>
            </a:r>
            <a:endParaRPr lang="en-US" sz="3600" b="1" i="1" dirty="0">
              <a:solidFill>
                <a:schemeClr val="tx1"/>
              </a:solidFill>
              <a:latin typeface="Palatino Linotype" panose="02040502050505030304" pitchFamily="18" charset="0"/>
            </a:endParaRPr>
          </a:p>
        </p:txBody>
      </p:sp>
      <p:sp>
        <p:nvSpPr>
          <p:cNvPr id="5" name="Rounded Rectangle 4"/>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i="1" dirty="0">
                <a:solidFill>
                  <a:schemeClr val="tx1"/>
                </a:solidFill>
                <a:latin typeface="Palatino Linotype" panose="02040502050505030304" pitchFamily="18" charset="0"/>
              </a:rPr>
              <a:t> </a:t>
            </a:r>
            <a:r>
              <a:rPr lang="en-US" sz="3600" b="1" i="1" dirty="0" err="1">
                <a:solidFill>
                  <a:schemeClr val="tx1"/>
                </a:solidFill>
                <a:latin typeface="Palatino Linotype" panose="02040502050505030304" pitchFamily="18" charset="0"/>
              </a:rPr>
              <a:t>economia</a:t>
            </a:r>
            <a:endParaRPr lang="en-US" sz="3600" b="1" i="1" dirty="0">
              <a:solidFill>
                <a:schemeClr val="tx1"/>
              </a:solidFill>
              <a:latin typeface="Palatino Linotype" panose="02040502050505030304" pitchFamily="18" charset="0"/>
            </a:endParaRPr>
          </a:p>
        </p:txBody>
      </p:sp>
      <p:sp>
        <p:nvSpPr>
          <p:cNvPr id="6" name="Rounded Rectangle 5"/>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solidFill>
                <a:latin typeface="Palatino Linotype" panose="02040502050505030304" pitchFamily="18" charset="0"/>
              </a:rPr>
              <a:t>     economy</a:t>
            </a:r>
          </a:p>
        </p:txBody>
      </p:sp>
      <p:sp>
        <p:nvSpPr>
          <p:cNvPr id="7" name="Rectangle 6"/>
          <p:cNvSpPr/>
          <p:nvPr/>
        </p:nvSpPr>
        <p:spPr>
          <a:xfrm>
            <a:off x="3810000" y="2681748"/>
            <a:ext cx="5029200" cy="830997"/>
          </a:xfrm>
          <a:prstGeom prst="rect">
            <a:avLst/>
          </a:prstGeom>
        </p:spPr>
        <p:txBody>
          <a:bodyPr>
            <a:spAutoFit/>
          </a:bodyPr>
          <a:lstStyle/>
          <a:p>
            <a:pPr algn="ctr"/>
            <a:r>
              <a:rPr lang="en-US" sz="2400" dirty="0">
                <a:latin typeface="Times New Roman"/>
                <a:ea typeface="Times New Roman"/>
              </a:rPr>
              <a:t>“a system of producing, distributing, and consuming wealth” </a:t>
            </a:r>
            <a:endParaRPr lang="en-US" sz="2400" dirty="0"/>
          </a:p>
        </p:txBody>
      </p:sp>
    </p:spTree>
    <p:extLst>
      <p:ext uri="{BB962C8B-B14F-4D97-AF65-F5344CB8AC3E}">
        <p14:creationId xmlns:p14="http://schemas.microsoft.com/office/powerpoint/2010/main" val="394044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xit" presetSubtype="0" fill="hold" grpId="1" nodeType="afterEffect">
                                  <p:stCondLst>
                                    <p:cond delay="25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6" name="Rounded Rectangle 5"/>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solidFill>
                <a:latin typeface="Palatino Linotype" panose="02040502050505030304" pitchFamily="18" charset="0"/>
              </a:rPr>
              <a:t>     economy</a:t>
            </a:r>
          </a:p>
        </p:txBody>
      </p:sp>
      <p:sp>
        <p:nvSpPr>
          <p:cNvPr id="7" name="Rectangle 6"/>
          <p:cNvSpPr/>
          <p:nvPr/>
        </p:nvSpPr>
        <p:spPr>
          <a:xfrm>
            <a:off x="3810000" y="2681748"/>
            <a:ext cx="5029200" cy="830997"/>
          </a:xfrm>
          <a:prstGeom prst="rect">
            <a:avLst/>
          </a:prstGeom>
        </p:spPr>
        <p:txBody>
          <a:bodyPr>
            <a:spAutoFit/>
          </a:bodyPr>
          <a:lstStyle/>
          <a:p>
            <a:pPr algn="ctr"/>
            <a:r>
              <a:rPr lang="en-US" sz="2400" dirty="0">
                <a:latin typeface="Times New Roman"/>
                <a:ea typeface="Times New Roman"/>
              </a:rPr>
              <a:t>“a system of producing, </a:t>
            </a:r>
            <a:r>
              <a:rPr lang="en-US" sz="2400" b="1" dirty="0">
                <a:latin typeface="Times New Roman"/>
                <a:ea typeface="Times New Roman"/>
              </a:rPr>
              <a:t>distributing</a:t>
            </a:r>
            <a:r>
              <a:rPr lang="en-US" sz="2400" dirty="0">
                <a:latin typeface="Times New Roman"/>
                <a:ea typeface="Times New Roman"/>
              </a:rPr>
              <a:t>, and consuming wealth” </a:t>
            </a:r>
            <a:endParaRPr lang="en-US" sz="2400" dirty="0"/>
          </a:p>
        </p:txBody>
      </p:sp>
    </p:spTree>
    <p:extLst>
      <p:ext uri="{BB962C8B-B14F-4D97-AF65-F5344CB8AC3E}">
        <p14:creationId xmlns:p14="http://schemas.microsoft.com/office/powerpoint/2010/main" val="1701928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6" name="Rounded Rectangle 5"/>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solidFill>
                <a:latin typeface="Palatino Linotype" panose="02040502050505030304" pitchFamily="18" charset="0"/>
              </a:rPr>
              <a:t>     economy</a:t>
            </a:r>
          </a:p>
        </p:txBody>
      </p:sp>
      <p:sp>
        <p:nvSpPr>
          <p:cNvPr id="7" name="Rectangle 6"/>
          <p:cNvSpPr/>
          <p:nvPr/>
        </p:nvSpPr>
        <p:spPr>
          <a:xfrm>
            <a:off x="3810000" y="2681748"/>
            <a:ext cx="5029200" cy="830997"/>
          </a:xfrm>
          <a:prstGeom prst="rect">
            <a:avLst/>
          </a:prstGeom>
        </p:spPr>
        <p:txBody>
          <a:bodyPr>
            <a:spAutoFit/>
          </a:bodyPr>
          <a:lstStyle/>
          <a:p>
            <a:pPr algn="ctr"/>
            <a:r>
              <a:rPr lang="en-US" sz="2400" dirty="0">
                <a:latin typeface="Times New Roman"/>
                <a:ea typeface="Times New Roman"/>
              </a:rPr>
              <a:t>“a system of producing,   </a:t>
            </a:r>
            <a:r>
              <a:rPr lang="en-US" sz="2400" b="1" dirty="0">
                <a:latin typeface="Times New Roman"/>
                <a:ea typeface="Times New Roman"/>
              </a:rPr>
              <a:t>dispensing</a:t>
            </a:r>
            <a:r>
              <a:rPr lang="en-US" sz="2400" dirty="0">
                <a:latin typeface="Times New Roman"/>
                <a:ea typeface="Times New Roman"/>
              </a:rPr>
              <a:t>, and consuming wealth” </a:t>
            </a:r>
            <a:endParaRPr lang="en-US" sz="2400" dirty="0"/>
          </a:p>
        </p:txBody>
      </p:sp>
    </p:spTree>
    <p:extLst>
      <p:ext uri="{BB962C8B-B14F-4D97-AF65-F5344CB8AC3E}">
        <p14:creationId xmlns:p14="http://schemas.microsoft.com/office/powerpoint/2010/main" val="138995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ectangle 4"/>
          <p:cNvSpPr/>
          <p:nvPr/>
        </p:nvSpPr>
        <p:spPr>
          <a:xfrm>
            <a:off x="3810000" y="2681748"/>
            <a:ext cx="5029200" cy="830997"/>
          </a:xfrm>
          <a:prstGeom prst="rect">
            <a:avLst/>
          </a:prstGeom>
        </p:spPr>
        <p:txBody>
          <a:bodyPr>
            <a:spAutoFit/>
          </a:bodyPr>
          <a:lstStyle/>
          <a:p>
            <a:pPr algn="ctr"/>
            <a:r>
              <a:rPr lang="en-US" sz="2400" dirty="0">
                <a:latin typeface="Times New Roman"/>
                <a:ea typeface="Times New Roman"/>
              </a:rPr>
              <a:t>“a system of producing,   </a:t>
            </a:r>
            <a:r>
              <a:rPr lang="en-US" sz="2400" b="1" dirty="0">
                <a:latin typeface="Times New Roman"/>
                <a:ea typeface="Times New Roman"/>
              </a:rPr>
              <a:t>dispensing</a:t>
            </a:r>
            <a:r>
              <a:rPr lang="en-US" sz="2400" dirty="0">
                <a:latin typeface="Times New Roman"/>
                <a:ea typeface="Times New Roman"/>
              </a:rPr>
              <a:t>, and consuming wealth” </a:t>
            </a:r>
            <a:endParaRPr lang="en-US" sz="2400" dirty="0"/>
          </a:p>
        </p:txBody>
      </p:sp>
    </p:spTree>
    <p:extLst>
      <p:ext uri="{BB962C8B-B14F-4D97-AF65-F5344CB8AC3E}">
        <p14:creationId xmlns:p14="http://schemas.microsoft.com/office/powerpoint/2010/main" val="6147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6324600" cy="1569660"/>
          </a:xfrm>
          <a:prstGeom prst="rect">
            <a:avLst/>
          </a:prstGeom>
        </p:spPr>
        <p:txBody>
          <a:bodyPr wrap="square">
            <a:spAutoFit/>
          </a:bodyPr>
          <a:lstStyle/>
          <a:p>
            <a:r>
              <a:rPr lang="en-US" sz="2400" b="1" dirty="0" err="1"/>
              <a:t>Shebna</a:t>
            </a:r>
            <a:r>
              <a:rPr lang="en-US" sz="2400" b="1" dirty="0"/>
              <a:t> </a:t>
            </a:r>
            <a:r>
              <a:rPr lang="en-US" sz="2400" dirty="0"/>
              <a:t>(Isaiah 22.15)</a:t>
            </a:r>
          </a:p>
          <a:p>
            <a:pPr marL="342900" indent="-342900">
              <a:buFont typeface="Arial" panose="020B0604020202020204" pitchFamily="34" charset="0"/>
              <a:buChar char="•"/>
            </a:pPr>
            <a:r>
              <a:rPr lang="en-US" sz="2400" dirty="0"/>
              <a:t>“in charge of the royal household”</a:t>
            </a:r>
          </a:p>
          <a:p>
            <a:pPr marL="342900" indent="-342900">
              <a:buFont typeface="Arial" panose="020B0604020202020204" pitchFamily="34" charset="0"/>
              <a:buChar char="•"/>
            </a:pPr>
            <a:r>
              <a:rPr lang="en-US" sz="2400" dirty="0"/>
              <a:t>was about to be deposed from his </a:t>
            </a:r>
            <a:r>
              <a:rPr lang="en-US" sz="2400" i="1" dirty="0" err="1">
                <a:latin typeface="Palatino Linotype" panose="02040502050505030304" pitchFamily="18" charset="0"/>
              </a:rPr>
              <a:t>oikonomia</a:t>
            </a:r>
            <a:r>
              <a:rPr lang="en-US" sz="2400" dirty="0"/>
              <a:t>,  </a:t>
            </a:r>
            <a:r>
              <a:rPr lang="en-US" sz="2400" i="1" dirty="0"/>
              <a:t>i.e.</a:t>
            </a:r>
            <a:r>
              <a:rPr lang="en-US" sz="2400" dirty="0"/>
              <a:t>, his stewardship </a:t>
            </a:r>
          </a:p>
        </p:txBody>
      </p:sp>
    </p:spTree>
    <p:extLst>
      <p:ext uri="{BB962C8B-B14F-4D97-AF65-F5344CB8AC3E}">
        <p14:creationId xmlns:p14="http://schemas.microsoft.com/office/powerpoint/2010/main" val="2294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7162800" cy="830997"/>
          </a:xfrm>
          <a:prstGeom prst="rect">
            <a:avLst/>
          </a:prstGeom>
        </p:spPr>
        <p:txBody>
          <a:bodyPr wrap="square">
            <a:spAutoFit/>
          </a:bodyPr>
          <a:lstStyle/>
          <a:p>
            <a:r>
              <a:rPr lang="en-US" sz="2400" b="1" dirty="0"/>
              <a:t>Erastus</a:t>
            </a:r>
            <a:endParaRPr lang="en-US" sz="2400" dirty="0"/>
          </a:p>
          <a:p>
            <a:pPr marL="342900" indent="-342900">
              <a:buFont typeface="Arial" panose="020B0604020202020204" pitchFamily="34" charset="0"/>
              <a:buChar char="•"/>
            </a:pPr>
            <a:r>
              <a:rPr lang="en-US" sz="2400" dirty="0"/>
              <a:t>The </a:t>
            </a:r>
            <a:r>
              <a:rPr lang="en-US" sz="2400" i="1" dirty="0" err="1">
                <a:latin typeface="Palatino Linotype" panose="02040502050505030304" pitchFamily="18" charset="0"/>
              </a:rPr>
              <a:t>oikonomos</a:t>
            </a:r>
            <a:r>
              <a:rPr lang="en-US" sz="2400" dirty="0"/>
              <a:t> of the city of Corinth (Romans 16:23)</a:t>
            </a:r>
          </a:p>
        </p:txBody>
      </p:sp>
    </p:spTree>
    <p:extLst>
      <p:ext uri="{BB962C8B-B14F-4D97-AF65-F5344CB8AC3E}">
        <p14:creationId xmlns:p14="http://schemas.microsoft.com/office/powerpoint/2010/main" val="33699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8001000" cy="1446550"/>
          </a:xfrm>
          <a:prstGeom prst="rect">
            <a:avLst/>
          </a:prstGeom>
        </p:spPr>
        <p:txBody>
          <a:bodyPr wrap="square">
            <a:spAutoFit/>
          </a:bodyPr>
          <a:lstStyle/>
          <a:p>
            <a:r>
              <a:rPr lang="en-US" sz="2400" b="1" dirty="0"/>
              <a:t>Joseph</a:t>
            </a:r>
            <a:endParaRPr lang="en-US" sz="2400" dirty="0"/>
          </a:p>
          <a:p>
            <a:pPr marL="342900" indent="-342900">
              <a:buFont typeface="Arial" panose="020B0604020202020204" pitchFamily="34" charset="0"/>
              <a:buChar char="•"/>
            </a:pPr>
            <a:r>
              <a:rPr lang="en-US" sz="2400" dirty="0"/>
              <a:t>In order to prepare Egypt for the coming famine, Pharaoh gave him the </a:t>
            </a:r>
            <a:r>
              <a:rPr lang="en-US" sz="2400" i="1" dirty="0" err="1">
                <a:latin typeface="Palatino Linotype" panose="02040502050505030304" pitchFamily="18" charset="0"/>
              </a:rPr>
              <a:t>oikonomia</a:t>
            </a:r>
            <a:r>
              <a:rPr lang="en-US" sz="2400" i="1" dirty="0">
                <a:latin typeface="Palatino Linotype" panose="02040502050505030304" pitchFamily="18" charset="0"/>
              </a:rPr>
              <a:t>   </a:t>
            </a:r>
          </a:p>
          <a:p>
            <a:pPr algn="r"/>
            <a:r>
              <a:rPr lang="en-US" sz="1600" dirty="0"/>
              <a:t>(Josephus, Antiquities 2, 89)</a:t>
            </a:r>
            <a:endParaRPr lang="en-US" sz="2400" dirty="0"/>
          </a:p>
        </p:txBody>
      </p:sp>
    </p:spTree>
    <p:extLst>
      <p:ext uri="{BB962C8B-B14F-4D97-AF65-F5344CB8AC3E}">
        <p14:creationId xmlns:p14="http://schemas.microsoft.com/office/powerpoint/2010/main" val="39735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8001000" cy="2308324"/>
          </a:xfrm>
          <a:prstGeom prst="rect">
            <a:avLst/>
          </a:prstGeom>
        </p:spPr>
        <p:txBody>
          <a:bodyPr wrap="square">
            <a:spAutoFit/>
          </a:bodyPr>
          <a:lstStyle/>
          <a:p>
            <a:r>
              <a:rPr lang="en-US" sz="2400" b="1" dirty="0"/>
              <a:t>The Unrighteous Steward (Lk 16)</a:t>
            </a:r>
            <a:endParaRPr lang="en-US" sz="2400" dirty="0"/>
          </a:p>
          <a:p>
            <a:pPr marL="342900" indent="-342900">
              <a:buFont typeface="Arial" panose="020B0604020202020204" pitchFamily="34" charset="0"/>
              <a:buChar char="•"/>
            </a:pPr>
            <a:r>
              <a:rPr lang="en-US" sz="2400" dirty="0"/>
              <a:t>Was called to give account of his </a:t>
            </a:r>
            <a:r>
              <a:rPr lang="en-US" sz="2400" i="1" dirty="0" err="1">
                <a:latin typeface="Palatino Linotype" panose="02040502050505030304" pitchFamily="18" charset="0"/>
              </a:rPr>
              <a:t>oikonomia</a:t>
            </a:r>
            <a:r>
              <a:rPr lang="en-US" sz="2400" i="1" dirty="0">
                <a:latin typeface="Palatino Linotype" panose="02040502050505030304" pitchFamily="18" charset="0"/>
              </a:rPr>
              <a:t> </a:t>
            </a:r>
            <a:r>
              <a:rPr lang="en-US" sz="2400" dirty="0"/>
              <a:t>(vs. 2)</a:t>
            </a:r>
            <a:endParaRPr lang="en-US" sz="2400" i="1" dirty="0">
              <a:latin typeface="Palatino Linotype" panose="02040502050505030304" pitchFamily="18" charset="0"/>
            </a:endParaRPr>
          </a:p>
          <a:p>
            <a:pPr marL="342900" indent="-342900">
              <a:buFont typeface="Arial" panose="020B0604020202020204" pitchFamily="34" charset="0"/>
              <a:buChar char="•"/>
            </a:pPr>
            <a:r>
              <a:rPr lang="en-US" sz="2400" dirty="0"/>
              <a:t>He could no longer </a:t>
            </a:r>
            <a:r>
              <a:rPr lang="en-US" sz="2400" i="1" dirty="0" err="1">
                <a:latin typeface="Palatino Linotype" panose="02040502050505030304" pitchFamily="18" charset="0"/>
              </a:rPr>
              <a:t>oikonomein</a:t>
            </a:r>
            <a:r>
              <a:rPr lang="en-US" sz="2400" i="1" dirty="0">
                <a:latin typeface="Palatino Linotype" panose="02040502050505030304" pitchFamily="18" charset="0"/>
              </a:rPr>
              <a:t> </a:t>
            </a:r>
            <a:r>
              <a:rPr lang="en-US" sz="2400" dirty="0"/>
              <a:t>(vs. 2)</a:t>
            </a:r>
            <a:endParaRPr lang="en-US" sz="2400" i="1" dirty="0">
              <a:latin typeface="Palatino Linotype" panose="02040502050505030304" pitchFamily="18" charset="0"/>
            </a:endParaRPr>
          </a:p>
          <a:p>
            <a:pPr marL="342900" indent="-342900">
              <a:buFont typeface="Arial" panose="020B0604020202020204" pitchFamily="34" charset="0"/>
              <a:buChar char="•"/>
            </a:pPr>
            <a:r>
              <a:rPr lang="en-US" sz="2400" dirty="0"/>
              <a:t>The </a:t>
            </a:r>
            <a:r>
              <a:rPr lang="en-US" sz="2400" i="1" dirty="0" err="1">
                <a:latin typeface="Palatino Linotype" panose="02040502050505030304" pitchFamily="18" charset="0"/>
              </a:rPr>
              <a:t>oikonomos</a:t>
            </a:r>
            <a:r>
              <a:rPr lang="en-US" sz="2400" i="1" dirty="0">
                <a:latin typeface="Palatino Linotype" panose="02040502050505030304" pitchFamily="18" charset="0"/>
              </a:rPr>
              <a:t> </a:t>
            </a:r>
            <a:r>
              <a:rPr lang="en-US" sz="2400" dirty="0"/>
              <a:t>said to himself, “what will I do?” (vs. 3)</a:t>
            </a:r>
          </a:p>
          <a:p>
            <a:pPr marL="342900" indent="-342900">
              <a:buFont typeface="Arial" panose="020B0604020202020204" pitchFamily="34" charset="0"/>
              <a:buChar char="•"/>
            </a:pPr>
            <a:r>
              <a:rPr lang="en-US" sz="2400" dirty="0"/>
              <a:t>What he did sheds light on his role as </a:t>
            </a:r>
            <a:r>
              <a:rPr lang="en-US" sz="2400" i="1" dirty="0" err="1">
                <a:latin typeface="Palatino Linotype" panose="02040502050505030304" pitchFamily="18" charset="0"/>
              </a:rPr>
              <a:t>oikonomos</a:t>
            </a:r>
            <a:r>
              <a:rPr lang="en-US" sz="2400" i="1" dirty="0">
                <a:latin typeface="Palatino Linotype" panose="02040502050505030304" pitchFamily="18" charset="0"/>
              </a:rPr>
              <a:t>;</a:t>
            </a:r>
            <a:r>
              <a:rPr lang="en-US" sz="2400" dirty="0"/>
              <a:t> he managed the wealth</a:t>
            </a:r>
          </a:p>
        </p:txBody>
      </p:sp>
    </p:spTree>
    <p:extLst>
      <p:ext uri="{BB962C8B-B14F-4D97-AF65-F5344CB8AC3E}">
        <p14:creationId xmlns:p14="http://schemas.microsoft.com/office/powerpoint/2010/main" val="23478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9BBB59">
                    <a:lumMod val="50000"/>
                  </a:srgb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solidFill>
                  <a:prstClr val="black"/>
                </a:solidFill>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solidFill>
                  <a:prstClr val="black"/>
                </a:solidFill>
              </a:rPr>
              <a:t>Same time as Colossians and Philemon</a:t>
            </a:r>
          </a:p>
          <a:p>
            <a:pPr marL="342900" indent="-342900">
              <a:buFont typeface="Arial" panose="020B0604020202020204" pitchFamily="34" charset="0"/>
              <a:buChar char="•"/>
            </a:pPr>
            <a:r>
              <a:rPr lang="en-US" sz="2000" dirty="0">
                <a:solidFill>
                  <a:prstClr val="black"/>
                </a:solidFill>
              </a:rPr>
              <a:t>Paul’s messenger, </a:t>
            </a:r>
            <a:r>
              <a:rPr lang="en-US" sz="2000" dirty="0" err="1">
                <a:solidFill>
                  <a:prstClr val="black"/>
                </a:solidFill>
              </a:rPr>
              <a:t>Tychicus</a:t>
            </a:r>
            <a:endParaRPr lang="en-US" sz="2000" dirty="0">
              <a:solidFill>
                <a:prstClr val="black"/>
              </a:solidFill>
            </a:endParaRPr>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prstClr val="black"/>
                </a:solidFill>
                <a:latin typeface="Papyrus" panose="03070502060502030205" pitchFamily="66" charset="0"/>
              </a:rPr>
              <a:t>21 </a:t>
            </a:r>
            <a:r>
              <a:rPr lang="en-US" sz="1900" dirty="0">
                <a:solidFill>
                  <a:prstClr val="black"/>
                </a:solidFill>
                <a:latin typeface="Papyrus" panose="03070502060502030205" pitchFamily="66" charset="0"/>
              </a:rPr>
              <a:t>But that you also may know about my circumstances, how I am doing, </a:t>
            </a:r>
            <a:r>
              <a:rPr lang="en-US" sz="1900" dirty="0" err="1">
                <a:solidFill>
                  <a:prstClr val="black"/>
                </a:solidFill>
                <a:latin typeface="Papyrus" panose="03070502060502030205" pitchFamily="66" charset="0"/>
              </a:rPr>
              <a:t>Tychicus</a:t>
            </a:r>
            <a:r>
              <a:rPr lang="en-US" sz="1900" dirty="0">
                <a:solidFill>
                  <a:prstClr val="black"/>
                </a:solidFill>
                <a:latin typeface="Papyrus" panose="03070502060502030205" pitchFamily="66" charset="0"/>
              </a:rPr>
              <a:t>, the beloved brother and faithful minister in the Lord, will make everything known to you. </a:t>
            </a:r>
            <a:r>
              <a:rPr lang="en-US" sz="1900" b="1" baseline="30000" dirty="0">
                <a:solidFill>
                  <a:prstClr val="black"/>
                </a:solidFill>
                <a:latin typeface="Papyrus" panose="03070502060502030205" pitchFamily="66" charset="0"/>
              </a:rPr>
              <a:t>22 </a:t>
            </a:r>
            <a:r>
              <a:rPr lang="en-US" sz="1900" dirty="0">
                <a:solidFill>
                  <a:prstClr val="black"/>
                </a:solidFill>
                <a:latin typeface="Papyrus" panose="03070502060502030205" pitchFamily="66" charset="0"/>
              </a:rPr>
              <a:t>I have sent him to you for this very purpose, so that you may know about us, and that he may comfort your hearts.</a:t>
            </a:r>
          </a:p>
          <a:p>
            <a:pPr algn="ctr"/>
            <a:endParaRPr lang="en-US" sz="1900" dirty="0">
              <a:solidFill>
                <a:prstClr val="black"/>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prstClr val="black"/>
                </a:solidFill>
                <a:latin typeface="Papyrus" panose="03070502060502030205" pitchFamily="66" charset="0"/>
              </a:rPr>
              <a:t>7 </a:t>
            </a:r>
            <a:r>
              <a:rPr lang="en-US" sz="1900" dirty="0">
                <a:solidFill>
                  <a:prstClr val="black"/>
                </a:solidFill>
                <a:latin typeface="Papyrus" panose="03070502060502030205" pitchFamily="66" charset="0"/>
              </a:rPr>
              <a:t>As to all my affairs, </a:t>
            </a:r>
            <a:r>
              <a:rPr lang="en-US" sz="1900" dirty="0" err="1">
                <a:solidFill>
                  <a:prstClr val="black"/>
                </a:solidFill>
                <a:latin typeface="Papyrus" panose="03070502060502030205" pitchFamily="66" charset="0"/>
              </a:rPr>
              <a:t>Tychicus</a:t>
            </a:r>
            <a:r>
              <a:rPr lang="en-US" sz="1900" dirty="0">
                <a:solidFill>
                  <a:prstClr val="black"/>
                </a:solidFill>
                <a:latin typeface="Papyrus" panose="03070502060502030205" pitchFamily="66" charset="0"/>
              </a:rPr>
              <a:t>, our beloved brother and faithful servant and fellow bond-servant in the Lord, will bring you information. </a:t>
            </a:r>
            <a:r>
              <a:rPr lang="en-US" sz="1900" b="1" baseline="30000" dirty="0">
                <a:solidFill>
                  <a:prstClr val="black"/>
                </a:solidFill>
                <a:latin typeface="Papyrus" panose="03070502060502030205" pitchFamily="66" charset="0"/>
              </a:rPr>
              <a:t>8 </a:t>
            </a:r>
            <a:r>
              <a:rPr lang="en-US" sz="1900" dirty="0">
                <a:solidFill>
                  <a:prstClr val="black"/>
                </a:solidFill>
                <a:latin typeface="Papyrus" panose="03070502060502030205" pitchFamily="66" charset="0"/>
              </a:rPr>
              <a:t>For I have sent him to you for this very purpose, that you may know about our circumstances and that he may encourage your hearts</a:t>
            </a:r>
          </a:p>
        </p:txBody>
      </p:sp>
      <p:sp>
        <p:nvSpPr>
          <p:cNvPr id="9" name="TextBox 8"/>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0" name="TextBox 9"/>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Tree>
    <p:extLst>
      <p:ext uri="{BB962C8B-B14F-4D97-AF65-F5344CB8AC3E}">
        <p14:creationId xmlns:p14="http://schemas.microsoft.com/office/powerpoint/2010/main" val="707949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8001000" cy="1200329"/>
          </a:xfrm>
          <a:prstGeom prst="rect">
            <a:avLst/>
          </a:prstGeom>
        </p:spPr>
        <p:txBody>
          <a:bodyPr wrap="square">
            <a:spAutoFit/>
          </a:bodyPr>
          <a:lstStyle/>
          <a:p>
            <a:r>
              <a:rPr lang="en-US" sz="2400" b="1" dirty="0"/>
              <a:t>The Faithful Steward (Lk 12.42)</a:t>
            </a:r>
            <a:endParaRPr lang="en-US" sz="2400" dirty="0"/>
          </a:p>
          <a:p>
            <a:pPr marL="342900" lvl="2" indent="-342900">
              <a:buFont typeface="Arial" panose="020B0604020202020204" pitchFamily="34" charset="0"/>
              <a:buChar char="•"/>
            </a:pPr>
            <a:r>
              <a:rPr lang="en-US" sz="2400" dirty="0"/>
              <a:t>the faithful </a:t>
            </a:r>
            <a:r>
              <a:rPr lang="en-US" sz="2400" i="1" dirty="0" err="1">
                <a:latin typeface="Palatino Linotype" panose="02040502050505030304" pitchFamily="18" charset="0"/>
              </a:rPr>
              <a:t>oikonomos</a:t>
            </a:r>
            <a:r>
              <a:rPr lang="en-US" sz="2400" dirty="0"/>
              <a:t> whom the Lord puts over the service of dispensing appropriate food allowances</a:t>
            </a:r>
          </a:p>
        </p:txBody>
      </p:sp>
    </p:spTree>
    <p:extLst>
      <p:ext uri="{BB962C8B-B14F-4D97-AF65-F5344CB8AC3E}">
        <p14:creationId xmlns:p14="http://schemas.microsoft.com/office/powerpoint/2010/main" val="394460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998893"/>
            <a:ext cx="8001000" cy="954107"/>
          </a:xfrm>
          <a:prstGeom prst="rect">
            <a:avLst/>
          </a:prstGeom>
        </p:spPr>
        <p:txBody>
          <a:bodyPr wrap="square">
            <a:spAutoFit/>
          </a:bodyPr>
          <a:lstStyle/>
          <a:p>
            <a:pPr marL="0" lvl="2" algn="ctr"/>
            <a:r>
              <a:rPr lang="en-US" sz="2800" dirty="0"/>
              <a:t>Paul uses this vocabulary to speak of the distribution of God’s wealth to those of His household</a:t>
            </a:r>
            <a:endParaRPr lang="en-US" sz="2400" dirty="0"/>
          </a:p>
        </p:txBody>
      </p:sp>
    </p:spTree>
    <p:extLst>
      <p:ext uri="{BB962C8B-B14F-4D97-AF65-F5344CB8AC3E}">
        <p14:creationId xmlns:p14="http://schemas.microsoft.com/office/powerpoint/2010/main" val="380805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8229600" cy="1200329"/>
          </a:xfrm>
          <a:prstGeom prst="rect">
            <a:avLst/>
          </a:prstGeom>
        </p:spPr>
        <p:txBody>
          <a:bodyPr wrap="square">
            <a:spAutoFit/>
          </a:bodyPr>
          <a:lstStyle/>
          <a:p>
            <a:r>
              <a:rPr lang="en-US" sz="2400" b="1" dirty="0"/>
              <a:t>Paul, as an agent of the Lord, distributing the Lord’s wealth</a:t>
            </a:r>
            <a:endParaRPr lang="en-US" sz="2400" dirty="0"/>
          </a:p>
          <a:p>
            <a:pPr marL="0" lvl="2"/>
            <a:r>
              <a:rPr lang="en-US" sz="2400" dirty="0"/>
              <a:t>“the </a:t>
            </a:r>
            <a:r>
              <a:rPr lang="en-US" sz="2400" i="1" dirty="0" err="1">
                <a:latin typeface="Palatino Linotype" panose="02040502050505030304" pitchFamily="18" charset="0"/>
              </a:rPr>
              <a:t>oikonomia</a:t>
            </a:r>
            <a:r>
              <a:rPr lang="en-US" sz="2400" i="1" dirty="0">
                <a:latin typeface="Palatino Linotype" panose="02040502050505030304" pitchFamily="18" charset="0"/>
              </a:rPr>
              <a:t> </a:t>
            </a:r>
            <a:r>
              <a:rPr lang="en-US" sz="2400" dirty="0"/>
              <a:t>of the grace of God that was given to me for you”</a:t>
            </a:r>
          </a:p>
          <a:p>
            <a:pPr marL="0" lvl="2" algn="r"/>
            <a:r>
              <a:rPr lang="en-US" sz="2400" dirty="0"/>
              <a:t>(Ephesians 3.2)</a:t>
            </a:r>
          </a:p>
        </p:txBody>
      </p:sp>
    </p:spTree>
    <p:extLst>
      <p:ext uri="{BB962C8B-B14F-4D97-AF65-F5344CB8AC3E}">
        <p14:creationId xmlns:p14="http://schemas.microsoft.com/office/powerpoint/2010/main" val="39520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6" name="Rectangle 5"/>
          <p:cNvSpPr/>
          <p:nvPr/>
        </p:nvSpPr>
        <p:spPr>
          <a:xfrm>
            <a:off x="3733800" y="2713672"/>
            <a:ext cx="5410200" cy="769441"/>
          </a:xfrm>
          <a:prstGeom prst="rect">
            <a:avLst/>
          </a:prstGeom>
        </p:spPr>
        <p:txBody>
          <a:bodyPr wrap="square">
            <a:spAutoFit/>
          </a:bodyPr>
          <a:lstStyle/>
          <a:p>
            <a:r>
              <a:rPr lang="en-US" sz="2200" i="1" dirty="0" err="1">
                <a:latin typeface="Palatino Linotype" panose="02040502050505030304" pitchFamily="18" charset="0"/>
              </a:rPr>
              <a:t>oikonomia</a:t>
            </a:r>
            <a:r>
              <a:rPr lang="en-US" sz="2200" dirty="0"/>
              <a:t> = stewardship, estate management</a:t>
            </a:r>
          </a:p>
          <a:p>
            <a:r>
              <a:rPr lang="en-US" sz="2200" i="1" dirty="0" err="1">
                <a:latin typeface="Palatino Linotype" panose="02040502050505030304" pitchFamily="18" charset="0"/>
              </a:rPr>
              <a:t>oikonomos</a:t>
            </a:r>
            <a:r>
              <a:rPr lang="en-US" sz="2200" dirty="0"/>
              <a:t> = steward, estate manager</a:t>
            </a:r>
          </a:p>
        </p:txBody>
      </p:sp>
      <p:sp>
        <p:nvSpPr>
          <p:cNvPr id="7" name="Rectangle 6"/>
          <p:cNvSpPr/>
          <p:nvPr/>
        </p:nvSpPr>
        <p:spPr>
          <a:xfrm>
            <a:off x="762000" y="3505200"/>
            <a:ext cx="8001000" cy="461665"/>
          </a:xfrm>
          <a:prstGeom prst="rect">
            <a:avLst/>
          </a:prstGeom>
        </p:spPr>
        <p:txBody>
          <a:bodyPr wrap="square">
            <a:spAutoFit/>
          </a:bodyPr>
          <a:lstStyle/>
          <a:p>
            <a:r>
              <a:rPr lang="en-US" sz="2400" b="1" dirty="0"/>
              <a:t>The Lord Himself</a:t>
            </a:r>
            <a:endParaRPr lang="en-US" sz="2400" dirty="0"/>
          </a:p>
        </p:txBody>
      </p:sp>
    </p:spTree>
    <p:extLst>
      <p:ext uri="{BB962C8B-B14F-4D97-AF65-F5344CB8AC3E}">
        <p14:creationId xmlns:p14="http://schemas.microsoft.com/office/powerpoint/2010/main" val="25992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7" name="Rectangle 6"/>
          <p:cNvSpPr/>
          <p:nvPr/>
        </p:nvSpPr>
        <p:spPr>
          <a:xfrm>
            <a:off x="762000" y="3505200"/>
            <a:ext cx="8001000" cy="461665"/>
          </a:xfrm>
          <a:prstGeom prst="rect">
            <a:avLst/>
          </a:prstGeom>
        </p:spPr>
        <p:txBody>
          <a:bodyPr wrap="square">
            <a:spAutoFit/>
          </a:bodyPr>
          <a:lstStyle/>
          <a:p>
            <a:r>
              <a:rPr lang="en-US" sz="2400" b="1" dirty="0"/>
              <a:t>The Lord Himself</a:t>
            </a:r>
            <a:endParaRPr lang="en-US" sz="2400" dirty="0"/>
          </a:p>
        </p:txBody>
      </p:sp>
      <p:sp>
        <p:nvSpPr>
          <p:cNvPr id="5" name="Rectangle 4"/>
          <p:cNvSpPr/>
          <p:nvPr/>
        </p:nvSpPr>
        <p:spPr>
          <a:xfrm>
            <a:off x="3634740" y="717113"/>
            <a:ext cx="5532120" cy="6186309"/>
          </a:xfrm>
          <a:prstGeom prst="rect">
            <a:avLst/>
          </a:prstGeom>
        </p:spPr>
        <p:txBody>
          <a:bodyPr>
            <a:spAutoFit/>
          </a:bodyPr>
          <a:lstStyle/>
          <a:p>
            <a:r>
              <a:rPr lang="en-US" sz="2200" dirty="0">
                <a:latin typeface="Palatino Linotype" panose="02040502050505030304" pitchFamily="18" charset="0"/>
              </a:rPr>
              <a:t>having foreordained us to </a:t>
            </a:r>
            <a:r>
              <a:rPr lang="en-US" sz="2800" b="1" dirty="0">
                <a:latin typeface="Palatino Linotype" panose="02040502050505030304" pitchFamily="18" charset="0"/>
              </a:rPr>
              <a:t>adoption</a:t>
            </a:r>
          </a:p>
          <a:p>
            <a:r>
              <a:rPr lang="en-US" sz="2400" dirty="0">
                <a:latin typeface="Palatino Linotype" panose="02040502050505030304" pitchFamily="18" charset="0"/>
              </a:rPr>
              <a:t>through Jesus Christ</a:t>
            </a:r>
            <a:r>
              <a:rPr lang="en-US" sz="2200" dirty="0">
                <a:latin typeface="Palatino Linotype" panose="02040502050505030304" pitchFamily="18" charset="0"/>
              </a:rPr>
              <a:t> unto himself according to the good pleasure of his will,</a:t>
            </a:r>
          </a:p>
          <a:p>
            <a:r>
              <a:rPr lang="en-US" sz="2200" dirty="0">
                <a:latin typeface="Palatino Linotype" panose="02040502050505030304" pitchFamily="18" charset="0"/>
              </a:rPr>
              <a:t>unto praise of the glory of </a:t>
            </a:r>
            <a:r>
              <a:rPr lang="en-US" sz="2800" b="1" dirty="0">
                <a:latin typeface="Palatino Linotype" panose="02040502050505030304" pitchFamily="18" charset="0"/>
              </a:rPr>
              <a:t>his grace which he graced us</a:t>
            </a:r>
            <a:r>
              <a:rPr lang="en-US" sz="2400" dirty="0">
                <a:latin typeface="Palatino Linotype" panose="02040502050505030304" pitchFamily="18" charset="0"/>
              </a:rPr>
              <a:t> in the Beloved</a:t>
            </a:r>
          </a:p>
          <a:p>
            <a:r>
              <a:rPr lang="en-US" sz="2400" dirty="0">
                <a:latin typeface="Palatino Linotype" panose="02040502050505030304" pitchFamily="18" charset="0"/>
              </a:rPr>
              <a:t>One, in whom </a:t>
            </a:r>
            <a:r>
              <a:rPr lang="en-US" sz="2800" b="1" dirty="0">
                <a:latin typeface="Palatino Linotype" panose="02040502050505030304" pitchFamily="18" charset="0"/>
              </a:rPr>
              <a:t>we have the redemption</a:t>
            </a:r>
            <a:r>
              <a:rPr lang="en-US" sz="2200" dirty="0">
                <a:latin typeface="Palatino Linotype" panose="02040502050505030304" pitchFamily="18" charset="0"/>
              </a:rPr>
              <a:t> through his blood, the</a:t>
            </a:r>
          </a:p>
          <a:p>
            <a:r>
              <a:rPr lang="en-US" sz="2800" b="1" dirty="0">
                <a:latin typeface="Palatino Linotype" panose="02040502050505030304" pitchFamily="18" charset="0"/>
              </a:rPr>
              <a:t>forgiveness of the trespasses</a:t>
            </a:r>
            <a:r>
              <a:rPr lang="en-US" sz="2400" dirty="0">
                <a:latin typeface="Palatino Linotype" panose="02040502050505030304" pitchFamily="18" charset="0"/>
              </a:rPr>
              <a:t>,</a:t>
            </a:r>
          </a:p>
          <a:p>
            <a:r>
              <a:rPr lang="en-US" sz="2200" dirty="0">
                <a:latin typeface="Palatino Linotype" panose="02040502050505030304" pitchFamily="18" charset="0"/>
              </a:rPr>
              <a:t>according to </a:t>
            </a:r>
            <a:r>
              <a:rPr lang="en-US" sz="2800" b="1" dirty="0">
                <a:latin typeface="Palatino Linotype" panose="02040502050505030304" pitchFamily="18" charset="0"/>
              </a:rPr>
              <a:t>the wealth of his grace</a:t>
            </a:r>
            <a:r>
              <a:rPr lang="en-US" sz="2400" dirty="0">
                <a:latin typeface="Palatino Linotype" panose="02040502050505030304" pitchFamily="18" charset="0"/>
              </a:rPr>
              <a:t>,</a:t>
            </a:r>
          </a:p>
          <a:p>
            <a:r>
              <a:rPr lang="en-US" sz="2200" dirty="0">
                <a:latin typeface="Palatino Linotype" panose="02040502050505030304" pitchFamily="18" charset="0"/>
              </a:rPr>
              <a:t>which </a:t>
            </a:r>
            <a:r>
              <a:rPr lang="en-US" sz="2800" b="1" dirty="0">
                <a:latin typeface="Palatino Linotype" panose="02040502050505030304" pitchFamily="18" charset="0"/>
              </a:rPr>
              <a:t>he abundantly supplied to us</a:t>
            </a:r>
            <a:r>
              <a:rPr lang="en-US" sz="2200" dirty="0">
                <a:latin typeface="Palatino Linotype" panose="02040502050505030304" pitchFamily="18" charset="0"/>
              </a:rPr>
              <a:t> in all wisdom and insight, having</a:t>
            </a:r>
          </a:p>
          <a:p>
            <a:r>
              <a:rPr lang="en-US" sz="2200" dirty="0">
                <a:latin typeface="Palatino Linotype" panose="02040502050505030304" pitchFamily="18" charset="0"/>
              </a:rPr>
              <a:t>made known to us the mystery of his will, according to his good pleasure, which he</a:t>
            </a:r>
          </a:p>
          <a:p>
            <a:r>
              <a:rPr lang="en-US" sz="2200" dirty="0">
                <a:latin typeface="Palatino Linotype" panose="02040502050505030304" pitchFamily="18" charset="0"/>
              </a:rPr>
              <a:t>planned in him unto an </a:t>
            </a:r>
            <a:r>
              <a:rPr lang="en-US" sz="3200" b="1" i="1" dirty="0" err="1">
                <a:latin typeface="Palatino Linotype" panose="02040502050505030304" pitchFamily="18" charset="0"/>
              </a:rPr>
              <a:t>oikonomia</a:t>
            </a:r>
            <a:endParaRPr lang="en-US" sz="3200" b="1" i="1" dirty="0">
              <a:latin typeface="Palatino Linotype" panose="02040502050505030304" pitchFamily="18" charset="0"/>
            </a:endParaRPr>
          </a:p>
          <a:p>
            <a:r>
              <a:rPr lang="en-US" sz="2200" dirty="0">
                <a:latin typeface="Palatino Linotype" panose="02040502050505030304" pitchFamily="18" charset="0"/>
              </a:rPr>
              <a:t>of the fullness of the times</a:t>
            </a:r>
          </a:p>
        </p:txBody>
      </p:sp>
    </p:spTree>
    <p:extLst>
      <p:ext uri="{BB962C8B-B14F-4D97-AF65-F5344CB8AC3E}">
        <p14:creationId xmlns:p14="http://schemas.microsoft.com/office/powerpoint/2010/main" val="316449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7" name="Rectangle 6"/>
          <p:cNvSpPr/>
          <p:nvPr/>
        </p:nvSpPr>
        <p:spPr>
          <a:xfrm>
            <a:off x="762000" y="3505200"/>
            <a:ext cx="8001000" cy="461665"/>
          </a:xfrm>
          <a:prstGeom prst="rect">
            <a:avLst/>
          </a:prstGeom>
        </p:spPr>
        <p:txBody>
          <a:bodyPr wrap="square">
            <a:spAutoFit/>
          </a:bodyPr>
          <a:lstStyle/>
          <a:p>
            <a:r>
              <a:rPr lang="en-US" sz="2400" b="1" dirty="0"/>
              <a:t>The Lord Himself</a:t>
            </a:r>
            <a:endParaRPr lang="en-US" sz="2400" dirty="0"/>
          </a:p>
        </p:txBody>
      </p:sp>
      <p:sp>
        <p:nvSpPr>
          <p:cNvPr id="5" name="Rectangle 4"/>
          <p:cNvSpPr/>
          <p:nvPr/>
        </p:nvSpPr>
        <p:spPr>
          <a:xfrm>
            <a:off x="3634740" y="717113"/>
            <a:ext cx="5532120" cy="6186309"/>
          </a:xfrm>
          <a:prstGeom prst="rect">
            <a:avLst/>
          </a:prstGeom>
        </p:spPr>
        <p:txBody>
          <a:bodyPr>
            <a:spAutoFit/>
          </a:bodyPr>
          <a:lstStyle/>
          <a:p>
            <a:r>
              <a:rPr lang="en-US" sz="2200" dirty="0">
                <a:latin typeface="Palatino Linotype" panose="02040502050505030304" pitchFamily="18" charset="0"/>
              </a:rPr>
              <a:t>having foreordained us to </a:t>
            </a:r>
            <a:r>
              <a:rPr lang="en-US" sz="2800" b="1" dirty="0">
                <a:latin typeface="Palatino Linotype" panose="02040502050505030304" pitchFamily="18" charset="0"/>
              </a:rPr>
              <a:t>adoption </a:t>
            </a:r>
            <a:r>
              <a:rPr lang="en-US" sz="2400" dirty="0">
                <a:latin typeface="Palatino Linotype" panose="02040502050505030304" pitchFamily="18" charset="0"/>
              </a:rPr>
              <a:t>through Jesus Christ</a:t>
            </a:r>
            <a:r>
              <a:rPr lang="en-US" sz="2200" dirty="0">
                <a:latin typeface="Palatino Linotype" panose="02040502050505030304" pitchFamily="18" charset="0"/>
              </a:rPr>
              <a:t> unto himself according to the good pleasure of his will, unto praise of the glory of </a:t>
            </a:r>
            <a:r>
              <a:rPr lang="en-US" sz="2800" b="1" dirty="0">
                <a:latin typeface="Palatino Linotype" panose="02040502050505030304" pitchFamily="18" charset="0"/>
              </a:rPr>
              <a:t>his grace which he graced us</a:t>
            </a:r>
            <a:r>
              <a:rPr lang="en-US" sz="2400" dirty="0">
                <a:latin typeface="Palatino Linotype" panose="02040502050505030304" pitchFamily="18" charset="0"/>
              </a:rPr>
              <a:t> in the Beloved One, in whom </a:t>
            </a:r>
            <a:r>
              <a:rPr lang="en-US" sz="2800" b="1" dirty="0">
                <a:latin typeface="Palatino Linotype" panose="02040502050505030304" pitchFamily="18" charset="0"/>
              </a:rPr>
              <a:t>we have the redemption</a:t>
            </a:r>
            <a:r>
              <a:rPr lang="en-US" sz="2200" dirty="0">
                <a:latin typeface="Palatino Linotype" panose="02040502050505030304" pitchFamily="18" charset="0"/>
              </a:rPr>
              <a:t> through his blood, the </a:t>
            </a:r>
            <a:r>
              <a:rPr lang="en-US" sz="2800" b="1" dirty="0">
                <a:latin typeface="Palatino Linotype" panose="02040502050505030304" pitchFamily="18" charset="0"/>
              </a:rPr>
              <a:t>forgiveness of the trespasses</a:t>
            </a:r>
            <a:r>
              <a:rPr lang="en-US" sz="2400" dirty="0">
                <a:latin typeface="Palatino Linotype" panose="02040502050505030304" pitchFamily="18" charset="0"/>
              </a:rPr>
              <a:t>, </a:t>
            </a:r>
            <a:r>
              <a:rPr lang="en-US" sz="2200" dirty="0">
                <a:latin typeface="Palatino Linotype" panose="02040502050505030304" pitchFamily="18" charset="0"/>
              </a:rPr>
              <a:t>according to </a:t>
            </a:r>
            <a:r>
              <a:rPr lang="en-US" sz="2800" b="1" dirty="0">
                <a:latin typeface="Palatino Linotype" panose="02040502050505030304" pitchFamily="18" charset="0"/>
              </a:rPr>
              <a:t>the wealth of his grace</a:t>
            </a:r>
            <a:r>
              <a:rPr lang="en-US" sz="2400" dirty="0">
                <a:latin typeface="Palatino Linotype" panose="02040502050505030304" pitchFamily="18" charset="0"/>
              </a:rPr>
              <a:t>, </a:t>
            </a:r>
            <a:r>
              <a:rPr lang="en-US" sz="2200" dirty="0">
                <a:latin typeface="Palatino Linotype" panose="02040502050505030304" pitchFamily="18" charset="0"/>
              </a:rPr>
              <a:t>which </a:t>
            </a:r>
            <a:r>
              <a:rPr lang="en-US" sz="2800" b="1" dirty="0">
                <a:latin typeface="Palatino Linotype" panose="02040502050505030304" pitchFamily="18" charset="0"/>
              </a:rPr>
              <a:t>he abundantly supplied to us</a:t>
            </a:r>
            <a:r>
              <a:rPr lang="en-US" sz="2200" dirty="0">
                <a:latin typeface="Palatino Linotype" panose="02040502050505030304" pitchFamily="18" charset="0"/>
              </a:rPr>
              <a:t> in all wisdom and insight, having made known to us the mystery of his will, according to his good pleasure, which he planned in him unto a </a:t>
            </a:r>
            <a:r>
              <a:rPr lang="en-US" sz="3200" b="1" dirty="0">
                <a:latin typeface="Palatino Linotype" panose="02040502050505030304" pitchFamily="18" charset="0"/>
              </a:rPr>
              <a:t>dispensation</a:t>
            </a:r>
            <a:r>
              <a:rPr lang="en-US" sz="2400" b="1" dirty="0">
                <a:latin typeface="Palatino Linotype" panose="02040502050505030304" pitchFamily="18" charset="0"/>
              </a:rPr>
              <a:t> </a:t>
            </a:r>
            <a:r>
              <a:rPr lang="en-US" sz="2200" dirty="0">
                <a:latin typeface="Palatino Linotype" panose="02040502050505030304" pitchFamily="18" charset="0"/>
              </a:rPr>
              <a:t>of the fullness of the times</a:t>
            </a:r>
          </a:p>
        </p:txBody>
      </p:sp>
    </p:spTree>
    <p:extLst>
      <p:ext uri="{BB962C8B-B14F-4D97-AF65-F5344CB8AC3E}">
        <p14:creationId xmlns:p14="http://schemas.microsoft.com/office/powerpoint/2010/main" val="7113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7" name="Rectangle 6"/>
          <p:cNvSpPr/>
          <p:nvPr/>
        </p:nvSpPr>
        <p:spPr>
          <a:xfrm>
            <a:off x="762000" y="3505200"/>
            <a:ext cx="8001000" cy="461665"/>
          </a:xfrm>
          <a:prstGeom prst="rect">
            <a:avLst/>
          </a:prstGeom>
        </p:spPr>
        <p:txBody>
          <a:bodyPr wrap="square">
            <a:spAutoFit/>
          </a:bodyPr>
          <a:lstStyle/>
          <a:p>
            <a:r>
              <a:rPr lang="en-US" sz="2400" b="1" dirty="0"/>
              <a:t>The Lord Himself</a:t>
            </a:r>
            <a:endParaRPr lang="en-US" sz="2400" dirty="0"/>
          </a:p>
        </p:txBody>
      </p:sp>
      <p:sp>
        <p:nvSpPr>
          <p:cNvPr id="5" name="Rectangle 4"/>
          <p:cNvSpPr/>
          <p:nvPr/>
        </p:nvSpPr>
        <p:spPr>
          <a:xfrm>
            <a:off x="3634740" y="717113"/>
            <a:ext cx="5532120" cy="6186309"/>
          </a:xfrm>
          <a:prstGeom prst="rect">
            <a:avLst/>
          </a:prstGeom>
        </p:spPr>
        <p:txBody>
          <a:bodyPr>
            <a:spAutoFit/>
          </a:bodyPr>
          <a:lstStyle/>
          <a:p>
            <a:r>
              <a:rPr lang="en-US" sz="2200" dirty="0">
                <a:solidFill>
                  <a:schemeClr val="tx1">
                    <a:alpha val="0"/>
                  </a:schemeClr>
                </a:solidFill>
                <a:latin typeface="Palatino Linotype" panose="02040502050505030304" pitchFamily="18" charset="0"/>
              </a:rPr>
              <a:t>having foreordained us to </a:t>
            </a:r>
            <a:r>
              <a:rPr lang="en-US" sz="2800" b="1" dirty="0">
                <a:solidFill>
                  <a:schemeClr val="tx1">
                    <a:alpha val="0"/>
                  </a:schemeClr>
                </a:solidFill>
                <a:latin typeface="Palatino Linotype" panose="02040502050505030304" pitchFamily="18" charset="0"/>
              </a:rPr>
              <a:t>adoption </a:t>
            </a:r>
            <a:r>
              <a:rPr lang="en-US" sz="2400" dirty="0">
                <a:solidFill>
                  <a:schemeClr val="tx1">
                    <a:alpha val="0"/>
                  </a:schemeClr>
                </a:solidFill>
                <a:latin typeface="Palatino Linotype" panose="02040502050505030304" pitchFamily="18" charset="0"/>
              </a:rPr>
              <a:t>through Jesus Christ</a:t>
            </a:r>
            <a:r>
              <a:rPr lang="en-US" sz="2200" dirty="0">
                <a:solidFill>
                  <a:schemeClr val="tx1">
                    <a:alpha val="0"/>
                  </a:schemeClr>
                </a:solidFill>
                <a:latin typeface="Palatino Linotype" panose="02040502050505030304" pitchFamily="18" charset="0"/>
              </a:rPr>
              <a:t> unto himself according to </a:t>
            </a:r>
            <a:r>
              <a:rPr lang="en-US" sz="2200" dirty="0">
                <a:latin typeface="Palatino Linotype" panose="02040502050505030304" pitchFamily="18" charset="0"/>
              </a:rPr>
              <a:t>the good pleasure of his will</a:t>
            </a:r>
            <a:r>
              <a:rPr lang="en-US" sz="2200" dirty="0">
                <a:solidFill>
                  <a:schemeClr val="tx1">
                    <a:alpha val="0"/>
                  </a:schemeClr>
                </a:solidFill>
                <a:latin typeface="Palatino Linotype" panose="02040502050505030304" pitchFamily="18" charset="0"/>
              </a:rPr>
              <a:t>,</a:t>
            </a:r>
            <a:r>
              <a:rPr lang="en-US" sz="2200" dirty="0">
                <a:latin typeface="Palatino Linotype" panose="02040502050505030304" pitchFamily="18" charset="0"/>
              </a:rPr>
              <a:t> </a:t>
            </a:r>
            <a:r>
              <a:rPr lang="en-US" sz="2200" dirty="0">
                <a:solidFill>
                  <a:schemeClr val="tx1">
                    <a:alpha val="0"/>
                  </a:schemeClr>
                </a:solidFill>
                <a:latin typeface="Palatino Linotype" panose="02040502050505030304" pitchFamily="18" charset="0"/>
              </a:rPr>
              <a:t>unto praise of the glory of </a:t>
            </a:r>
            <a:r>
              <a:rPr lang="en-US" sz="2800" b="1" dirty="0">
                <a:latin typeface="Palatino Linotype" panose="02040502050505030304" pitchFamily="18" charset="0"/>
              </a:rPr>
              <a:t>his grace which he graced us</a:t>
            </a:r>
            <a:r>
              <a:rPr lang="en-US" sz="2400" dirty="0">
                <a:latin typeface="Palatino Linotype" panose="02040502050505030304" pitchFamily="18" charset="0"/>
              </a:rPr>
              <a:t> </a:t>
            </a:r>
            <a:r>
              <a:rPr lang="en-US" sz="2400" dirty="0">
                <a:solidFill>
                  <a:schemeClr val="tx1">
                    <a:alpha val="0"/>
                  </a:schemeClr>
                </a:solidFill>
                <a:latin typeface="Palatino Linotype" panose="02040502050505030304" pitchFamily="18" charset="0"/>
              </a:rPr>
              <a:t>in the Beloved One, in whom </a:t>
            </a:r>
            <a:r>
              <a:rPr lang="en-US" sz="2800" b="1" dirty="0">
                <a:solidFill>
                  <a:schemeClr val="tx1">
                    <a:alpha val="0"/>
                  </a:schemeClr>
                </a:solidFill>
                <a:latin typeface="Palatino Linotype" panose="02040502050505030304" pitchFamily="18" charset="0"/>
              </a:rPr>
              <a:t>we have the redemption</a:t>
            </a:r>
            <a:r>
              <a:rPr lang="en-US" sz="2200" dirty="0">
                <a:solidFill>
                  <a:schemeClr val="tx1">
                    <a:alpha val="0"/>
                  </a:schemeClr>
                </a:solidFill>
                <a:latin typeface="Palatino Linotype" panose="02040502050505030304" pitchFamily="18" charset="0"/>
              </a:rPr>
              <a:t> through his blood, </a:t>
            </a:r>
            <a:r>
              <a:rPr lang="en-US" sz="2800" b="1" dirty="0">
                <a:solidFill>
                  <a:schemeClr val="tx1">
                    <a:alpha val="0"/>
                  </a:schemeClr>
                </a:solidFill>
                <a:latin typeface="Palatino Linotype" panose="02040502050505030304" pitchFamily="18" charset="0"/>
              </a:rPr>
              <a:t>the forgiveness of the trespasses</a:t>
            </a:r>
            <a:r>
              <a:rPr lang="en-US" sz="2400" dirty="0">
                <a:solidFill>
                  <a:schemeClr val="tx1">
                    <a:alpha val="0"/>
                  </a:schemeClr>
                </a:solidFill>
                <a:latin typeface="Palatino Linotype" panose="02040502050505030304" pitchFamily="18" charset="0"/>
              </a:rPr>
              <a:t>, </a:t>
            </a:r>
            <a:r>
              <a:rPr lang="en-US" sz="2200" dirty="0">
                <a:solidFill>
                  <a:schemeClr val="tx1">
                    <a:alpha val="0"/>
                  </a:schemeClr>
                </a:solidFill>
                <a:latin typeface="Palatino Linotype" panose="02040502050505030304" pitchFamily="18" charset="0"/>
              </a:rPr>
              <a:t>according to </a:t>
            </a:r>
            <a:r>
              <a:rPr lang="en-US" sz="2800" b="1" dirty="0">
                <a:solidFill>
                  <a:schemeClr val="tx1">
                    <a:alpha val="0"/>
                  </a:schemeClr>
                </a:solidFill>
                <a:latin typeface="Palatino Linotype" panose="02040502050505030304" pitchFamily="18" charset="0"/>
              </a:rPr>
              <a:t>the wealth of his grace</a:t>
            </a:r>
            <a:r>
              <a:rPr lang="en-US" sz="2400" dirty="0">
                <a:solidFill>
                  <a:schemeClr val="tx1">
                    <a:alpha val="0"/>
                  </a:schemeClr>
                </a:solidFill>
                <a:latin typeface="Palatino Linotype" panose="02040502050505030304" pitchFamily="18" charset="0"/>
              </a:rPr>
              <a:t>, </a:t>
            </a:r>
            <a:r>
              <a:rPr lang="en-US" sz="2200" dirty="0">
                <a:solidFill>
                  <a:schemeClr val="tx1">
                    <a:alpha val="0"/>
                  </a:schemeClr>
                </a:solidFill>
                <a:latin typeface="Palatino Linotype" panose="02040502050505030304" pitchFamily="18" charset="0"/>
              </a:rPr>
              <a:t>which </a:t>
            </a:r>
            <a:r>
              <a:rPr lang="en-US" sz="2800" b="1" dirty="0">
                <a:solidFill>
                  <a:schemeClr val="tx1">
                    <a:alpha val="0"/>
                  </a:schemeClr>
                </a:solidFill>
                <a:latin typeface="Palatino Linotype" panose="02040502050505030304" pitchFamily="18" charset="0"/>
              </a:rPr>
              <a:t>he abundantly supplied to us</a:t>
            </a:r>
            <a:r>
              <a:rPr lang="en-US" sz="2200" dirty="0">
                <a:solidFill>
                  <a:schemeClr val="tx1">
                    <a:alpha val="0"/>
                  </a:schemeClr>
                </a:solidFill>
                <a:latin typeface="Palatino Linotype" panose="02040502050505030304" pitchFamily="18" charset="0"/>
              </a:rPr>
              <a:t> in all wisdom and insight, having made known to us the mystery of his will, according to his </a:t>
            </a:r>
            <a:r>
              <a:rPr lang="en-US" sz="2200" dirty="0">
                <a:latin typeface="Palatino Linotype" panose="02040502050505030304" pitchFamily="18" charset="0"/>
              </a:rPr>
              <a:t>good pleasure</a:t>
            </a:r>
            <a:r>
              <a:rPr lang="en-US" sz="2200" dirty="0">
                <a:solidFill>
                  <a:schemeClr val="tx1">
                    <a:alpha val="0"/>
                  </a:schemeClr>
                </a:solidFill>
                <a:latin typeface="Palatino Linotype" panose="02040502050505030304" pitchFamily="18" charset="0"/>
              </a:rPr>
              <a:t>, which he planned in him unto </a:t>
            </a:r>
            <a:r>
              <a:rPr lang="en-US" sz="3200" b="1" dirty="0">
                <a:solidFill>
                  <a:schemeClr val="tx1">
                    <a:alpha val="0"/>
                  </a:schemeClr>
                </a:solidFill>
                <a:latin typeface="Palatino Linotype" panose="02040502050505030304" pitchFamily="18" charset="0"/>
              </a:rPr>
              <a:t>a dispensation</a:t>
            </a:r>
            <a:r>
              <a:rPr lang="en-US" sz="2400" b="1" dirty="0">
                <a:solidFill>
                  <a:schemeClr val="tx1">
                    <a:alpha val="0"/>
                  </a:schemeClr>
                </a:solidFill>
                <a:latin typeface="Palatino Linotype" panose="02040502050505030304" pitchFamily="18" charset="0"/>
              </a:rPr>
              <a:t> </a:t>
            </a:r>
            <a:r>
              <a:rPr lang="en-US" sz="2200" dirty="0">
                <a:solidFill>
                  <a:schemeClr val="tx1">
                    <a:alpha val="0"/>
                  </a:schemeClr>
                </a:solidFill>
                <a:latin typeface="Palatino Linotype" panose="02040502050505030304" pitchFamily="18" charset="0"/>
              </a:rPr>
              <a:t>of the fullness of the times</a:t>
            </a:r>
          </a:p>
        </p:txBody>
      </p:sp>
    </p:spTree>
    <p:extLst>
      <p:ext uri="{BB962C8B-B14F-4D97-AF65-F5344CB8AC3E}">
        <p14:creationId xmlns:p14="http://schemas.microsoft.com/office/powerpoint/2010/main" val="24050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7" name="Rectangle 6"/>
          <p:cNvSpPr/>
          <p:nvPr/>
        </p:nvSpPr>
        <p:spPr>
          <a:xfrm>
            <a:off x="762000" y="3505200"/>
            <a:ext cx="8001000" cy="461665"/>
          </a:xfrm>
          <a:prstGeom prst="rect">
            <a:avLst/>
          </a:prstGeom>
        </p:spPr>
        <p:txBody>
          <a:bodyPr wrap="square">
            <a:spAutoFit/>
          </a:bodyPr>
          <a:lstStyle/>
          <a:p>
            <a:r>
              <a:rPr lang="en-US" sz="2400" b="1" dirty="0"/>
              <a:t>The Lord Himself</a:t>
            </a:r>
            <a:endParaRPr lang="en-US" sz="2400" dirty="0"/>
          </a:p>
        </p:txBody>
      </p:sp>
      <p:sp>
        <p:nvSpPr>
          <p:cNvPr id="5" name="Rectangle 4"/>
          <p:cNvSpPr/>
          <p:nvPr/>
        </p:nvSpPr>
        <p:spPr>
          <a:xfrm>
            <a:off x="3634740" y="717113"/>
            <a:ext cx="5532120" cy="6186309"/>
          </a:xfrm>
          <a:prstGeom prst="rect">
            <a:avLst/>
          </a:prstGeom>
        </p:spPr>
        <p:txBody>
          <a:bodyPr>
            <a:spAutoFit/>
          </a:bodyPr>
          <a:lstStyle/>
          <a:p>
            <a:r>
              <a:rPr lang="en-US" sz="2200" dirty="0">
                <a:latin typeface="Palatino Linotype" panose="02040502050505030304" pitchFamily="18" charset="0"/>
              </a:rPr>
              <a:t>having foreordained us to </a:t>
            </a:r>
            <a:r>
              <a:rPr lang="en-US" sz="2800" b="1" dirty="0">
                <a:latin typeface="Palatino Linotype" panose="02040502050505030304" pitchFamily="18" charset="0"/>
              </a:rPr>
              <a:t>adoption </a:t>
            </a:r>
            <a:r>
              <a:rPr lang="en-US" sz="2400" dirty="0">
                <a:latin typeface="Palatino Linotype" panose="02040502050505030304" pitchFamily="18" charset="0"/>
              </a:rPr>
              <a:t>through Jesus Christ</a:t>
            </a:r>
            <a:r>
              <a:rPr lang="en-US" sz="2200" dirty="0">
                <a:latin typeface="Palatino Linotype" panose="02040502050505030304" pitchFamily="18" charset="0"/>
              </a:rPr>
              <a:t> unto himself according to the good pleasure of his will, unto praise of the glory of </a:t>
            </a:r>
            <a:r>
              <a:rPr lang="en-US" sz="2800" b="1" dirty="0">
                <a:latin typeface="Palatino Linotype" panose="02040502050505030304" pitchFamily="18" charset="0"/>
              </a:rPr>
              <a:t>his grace which he graced us</a:t>
            </a:r>
            <a:r>
              <a:rPr lang="en-US" sz="2400" dirty="0">
                <a:latin typeface="Palatino Linotype" panose="02040502050505030304" pitchFamily="18" charset="0"/>
              </a:rPr>
              <a:t> in the Beloved One, in whom </a:t>
            </a:r>
            <a:r>
              <a:rPr lang="en-US" sz="2800" b="1" dirty="0">
                <a:latin typeface="Palatino Linotype" panose="02040502050505030304" pitchFamily="18" charset="0"/>
              </a:rPr>
              <a:t>we have the redemption</a:t>
            </a:r>
            <a:r>
              <a:rPr lang="en-US" sz="2200" dirty="0">
                <a:latin typeface="Palatino Linotype" panose="02040502050505030304" pitchFamily="18" charset="0"/>
              </a:rPr>
              <a:t> through his blood, the </a:t>
            </a:r>
            <a:r>
              <a:rPr lang="en-US" sz="2800" b="1" dirty="0">
                <a:latin typeface="Palatino Linotype" panose="02040502050505030304" pitchFamily="18" charset="0"/>
              </a:rPr>
              <a:t>forgiveness of the trespasses</a:t>
            </a:r>
            <a:r>
              <a:rPr lang="en-US" sz="2400" dirty="0">
                <a:latin typeface="Palatino Linotype" panose="02040502050505030304" pitchFamily="18" charset="0"/>
              </a:rPr>
              <a:t>, </a:t>
            </a:r>
            <a:r>
              <a:rPr lang="en-US" sz="2200" dirty="0">
                <a:latin typeface="Palatino Linotype" panose="02040502050505030304" pitchFamily="18" charset="0"/>
              </a:rPr>
              <a:t>according to </a:t>
            </a:r>
            <a:r>
              <a:rPr lang="en-US" sz="2800" b="1" dirty="0">
                <a:latin typeface="Palatino Linotype" panose="02040502050505030304" pitchFamily="18" charset="0"/>
              </a:rPr>
              <a:t>the wealth of his grace</a:t>
            </a:r>
            <a:r>
              <a:rPr lang="en-US" sz="2400" dirty="0">
                <a:latin typeface="Palatino Linotype" panose="02040502050505030304" pitchFamily="18" charset="0"/>
              </a:rPr>
              <a:t>, </a:t>
            </a:r>
            <a:r>
              <a:rPr lang="en-US" sz="2200" dirty="0">
                <a:latin typeface="Palatino Linotype" panose="02040502050505030304" pitchFamily="18" charset="0"/>
              </a:rPr>
              <a:t>which </a:t>
            </a:r>
            <a:r>
              <a:rPr lang="en-US" sz="2800" b="1" dirty="0">
                <a:latin typeface="Palatino Linotype" panose="02040502050505030304" pitchFamily="18" charset="0"/>
              </a:rPr>
              <a:t>he abundantly supplied to us</a:t>
            </a:r>
            <a:r>
              <a:rPr lang="en-US" sz="2200" dirty="0">
                <a:latin typeface="Palatino Linotype" panose="02040502050505030304" pitchFamily="18" charset="0"/>
              </a:rPr>
              <a:t> in all wisdom and insight, having made known to us the mystery of his will, according to his good pleasure, which he planned in him unto a </a:t>
            </a:r>
            <a:r>
              <a:rPr lang="en-US" sz="3200" b="1" dirty="0">
                <a:latin typeface="Palatino Linotype" panose="02040502050505030304" pitchFamily="18" charset="0"/>
              </a:rPr>
              <a:t>dispensation</a:t>
            </a:r>
            <a:r>
              <a:rPr lang="en-US" sz="2400" b="1" dirty="0">
                <a:latin typeface="Palatino Linotype" panose="02040502050505030304" pitchFamily="18" charset="0"/>
              </a:rPr>
              <a:t> </a:t>
            </a:r>
            <a:r>
              <a:rPr lang="en-US" sz="2200" dirty="0">
                <a:latin typeface="Palatino Linotype" panose="02040502050505030304" pitchFamily="18" charset="0"/>
              </a:rPr>
              <a:t>of the fullness of the times</a:t>
            </a:r>
          </a:p>
        </p:txBody>
      </p:sp>
    </p:spTree>
    <p:extLst>
      <p:ext uri="{BB962C8B-B14F-4D97-AF65-F5344CB8AC3E}">
        <p14:creationId xmlns:p14="http://schemas.microsoft.com/office/powerpoint/2010/main" val="72795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ounded Rectangle 5"/>
          <p:cNvSpPr/>
          <p:nvPr/>
        </p:nvSpPr>
        <p:spPr>
          <a:xfrm>
            <a:off x="3962400" y="6400800"/>
            <a:ext cx="3124200" cy="457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7" name="Rectangle 6"/>
          <p:cNvSpPr/>
          <p:nvPr/>
        </p:nvSpPr>
        <p:spPr>
          <a:xfrm>
            <a:off x="762000" y="3505200"/>
            <a:ext cx="8001000" cy="461665"/>
          </a:xfrm>
          <a:prstGeom prst="rect">
            <a:avLst/>
          </a:prstGeom>
        </p:spPr>
        <p:txBody>
          <a:bodyPr wrap="square">
            <a:spAutoFit/>
          </a:bodyPr>
          <a:lstStyle/>
          <a:p>
            <a:r>
              <a:rPr lang="en-US" sz="2400" b="1" dirty="0"/>
              <a:t>The Lord Himself</a:t>
            </a:r>
            <a:endParaRPr lang="en-US" sz="2400" dirty="0"/>
          </a:p>
        </p:txBody>
      </p:sp>
      <p:sp>
        <p:nvSpPr>
          <p:cNvPr id="5" name="Rectangle 4"/>
          <p:cNvSpPr/>
          <p:nvPr/>
        </p:nvSpPr>
        <p:spPr>
          <a:xfrm>
            <a:off x="3634740" y="5581368"/>
            <a:ext cx="5532120" cy="1261884"/>
          </a:xfrm>
          <a:prstGeom prst="rect">
            <a:avLst/>
          </a:prstGeom>
        </p:spPr>
        <p:txBody>
          <a:bodyPr>
            <a:spAutoFit/>
          </a:bodyPr>
          <a:lstStyle/>
          <a:p>
            <a:r>
              <a:rPr lang="en-US" sz="2200" dirty="0">
                <a:latin typeface="Palatino Linotype" panose="02040502050505030304" pitchFamily="18" charset="0"/>
              </a:rPr>
              <a:t>according to his good pleasure, which he planned in him unto a </a:t>
            </a:r>
            <a:r>
              <a:rPr lang="en-US" sz="3200" b="1" dirty="0">
                <a:latin typeface="Palatino Linotype" panose="02040502050505030304" pitchFamily="18" charset="0"/>
              </a:rPr>
              <a:t>dispensation</a:t>
            </a:r>
            <a:r>
              <a:rPr lang="en-US" sz="2400" b="1" dirty="0">
                <a:latin typeface="Palatino Linotype" panose="02040502050505030304" pitchFamily="18" charset="0"/>
              </a:rPr>
              <a:t> </a:t>
            </a:r>
            <a:r>
              <a:rPr lang="en-US" sz="2200" dirty="0">
                <a:latin typeface="Palatino Linotype" panose="02040502050505030304" pitchFamily="18" charset="0"/>
              </a:rPr>
              <a:t>of the fullness of the times</a:t>
            </a:r>
          </a:p>
        </p:txBody>
      </p:sp>
      <p:sp>
        <p:nvSpPr>
          <p:cNvPr id="8" name="Rectangle 7"/>
          <p:cNvSpPr/>
          <p:nvPr/>
        </p:nvSpPr>
        <p:spPr>
          <a:xfrm>
            <a:off x="2667000" y="4101405"/>
            <a:ext cx="6248400" cy="1384995"/>
          </a:xfrm>
          <a:prstGeom prst="rect">
            <a:avLst/>
          </a:prstGeom>
        </p:spPr>
        <p:txBody>
          <a:bodyPr wrap="square">
            <a:spAutoFit/>
          </a:bodyPr>
          <a:lstStyle/>
          <a:p>
            <a:pPr marL="285750" indent="-285750">
              <a:buFont typeface="Arial" panose="020B0604020202020204" pitchFamily="34" charset="0"/>
              <a:buChar char="•"/>
            </a:pPr>
            <a:r>
              <a:rPr lang="en-US" sz="2800" dirty="0"/>
              <a:t>a planned distribution</a:t>
            </a:r>
          </a:p>
          <a:p>
            <a:pPr marL="285750" indent="-285750">
              <a:buFont typeface="Arial" panose="020B0604020202020204" pitchFamily="34" charset="0"/>
              <a:buChar char="•"/>
            </a:pPr>
            <a:r>
              <a:rPr lang="en-US" sz="2800" dirty="0"/>
              <a:t>at the appointed time planned in Christ, God’s grace would be distributed.</a:t>
            </a:r>
            <a:endParaRPr lang="en-US" sz="3200" dirty="0"/>
          </a:p>
        </p:txBody>
      </p:sp>
    </p:spTree>
    <p:extLst>
      <p:ext uri="{BB962C8B-B14F-4D97-AF65-F5344CB8AC3E}">
        <p14:creationId xmlns:p14="http://schemas.microsoft.com/office/powerpoint/2010/main" val="35452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heavens</a:t>
            </a:r>
          </a:p>
        </p:txBody>
      </p:sp>
      <p:sp>
        <p:nvSpPr>
          <p:cNvPr id="6" name="Rectangle 5"/>
          <p:cNvSpPr/>
          <p:nvPr/>
        </p:nvSpPr>
        <p:spPr>
          <a:xfrm>
            <a:off x="3810000" y="4198203"/>
            <a:ext cx="4419600" cy="830997"/>
          </a:xfrm>
          <a:prstGeom prst="rect">
            <a:avLst/>
          </a:prstGeom>
        </p:spPr>
        <p:txBody>
          <a:bodyPr wrap="square">
            <a:spAutoFit/>
          </a:bodyPr>
          <a:lstStyle/>
          <a:p>
            <a:r>
              <a:rPr lang="en-US" sz="2400" i="1" dirty="0" err="1">
                <a:latin typeface="Palatino Linotype" panose="02040502050505030304" pitchFamily="18" charset="0"/>
              </a:rPr>
              <a:t>epouranios</a:t>
            </a:r>
            <a:r>
              <a:rPr lang="en-US" sz="2400" dirty="0"/>
              <a:t>,	adjective</a:t>
            </a:r>
          </a:p>
          <a:p>
            <a:r>
              <a:rPr lang="en-US" sz="2400" dirty="0"/>
              <a:t>    </a:t>
            </a:r>
            <a:r>
              <a:rPr lang="en-US" sz="2400" i="1" dirty="0" err="1">
                <a:latin typeface="Palatino Linotype" panose="02040502050505030304" pitchFamily="18" charset="0"/>
              </a:rPr>
              <a:t>ouranos</a:t>
            </a:r>
            <a:r>
              <a:rPr lang="en-US" sz="2400" dirty="0"/>
              <a:t>,	noun</a:t>
            </a:r>
          </a:p>
        </p:txBody>
      </p:sp>
    </p:spTree>
    <p:extLst>
      <p:ext uri="{BB962C8B-B14F-4D97-AF65-F5344CB8AC3E}">
        <p14:creationId xmlns:p14="http://schemas.microsoft.com/office/powerpoint/2010/main" val="12274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9BBB59">
                    <a:lumMod val="50000"/>
                  </a:srgb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solidFill>
                  <a:prstClr val="black"/>
                </a:solidFill>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solidFill>
                  <a:prstClr val="black"/>
                </a:solidFill>
              </a:rPr>
              <a:t>Same time as Colossians and Philemon</a:t>
            </a:r>
          </a:p>
          <a:p>
            <a:pPr marL="342900" indent="-342900">
              <a:buFont typeface="Arial" panose="020B0604020202020204" pitchFamily="34" charset="0"/>
              <a:buChar char="•"/>
            </a:pPr>
            <a:r>
              <a:rPr lang="en-US" sz="2000" dirty="0">
                <a:solidFill>
                  <a:prstClr val="black"/>
                </a:solidFill>
              </a:rPr>
              <a:t>Paul’s messenger, </a:t>
            </a:r>
            <a:r>
              <a:rPr lang="en-US" sz="2000" dirty="0" err="1">
                <a:solidFill>
                  <a:prstClr val="black"/>
                </a:solidFill>
              </a:rPr>
              <a:t>Tychicus</a:t>
            </a:r>
            <a:endParaRPr lang="en-US" sz="2000" dirty="0">
              <a:solidFill>
                <a:prstClr val="black"/>
              </a:solidFill>
            </a:endParaRPr>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prstClr val="black"/>
                </a:solidFill>
                <a:latin typeface="Papyrus" panose="03070502060502030205" pitchFamily="66" charset="0"/>
              </a:rPr>
              <a:t>21 </a:t>
            </a:r>
            <a:r>
              <a:rPr lang="en-US" sz="1900" dirty="0">
                <a:solidFill>
                  <a:prstClr val="black"/>
                </a:solidFill>
                <a:latin typeface="Papyrus" panose="03070502060502030205" pitchFamily="66" charset="0"/>
              </a:rPr>
              <a:t>But that you also may know about my circumstances, how I am doing, </a:t>
            </a:r>
            <a:r>
              <a:rPr lang="en-US" sz="1900" u="sng" dirty="0" err="1">
                <a:solidFill>
                  <a:srgbClr val="FF0000"/>
                </a:solidFill>
                <a:latin typeface="Papyrus" panose="03070502060502030205" pitchFamily="66" charset="0"/>
              </a:rPr>
              <a:t>Tychicus</a:t>
            </a:r>
            <a:r>
              <a:rPr lang="en-US" sz="1900" dirty="0">
                <a:solidFill>
                  <a:prstClr val="black"/>
                </a:solidFill>
                <a:latin typeface="Papyrus" panose="03070502060502030205" pitchFamily="66" charset="0"/>
              </a:rPr>
              <a:t>, the beloved brother and faithful minister in the Lord, will make everything known to you. </a:t>
            </a:r>
            <a:r>
              <a:rPr lang="en-US" sz="1900" b="1" baseline="30000" dirty="0">
                <a:solidFill>
                  <a:prstClr val="black"/>
                </a:solidFill>
                <a:latin typeface="Papyrus" panose="03070502060502030205" pitchFamily="66" charset="0"/>
              </a:rPr>
              <a:t>22 </a:t>
            </a:r>
            <a:r>
              <a:rPr lang="en-US" sz="1900" dirty="0">
                <a:solidFill>
                  <a:prstClr val="black"/>
                </a:solidFill>
                <a:latin typeface="Papyrus" panose="03070502060502030205" pitchFamily="66" charset="0"/>
              </a:rPr>
              <a:t>I have sent him to you for this very purpose, so that you may know about us, and that he may comfort your hearts.</a:t>
            </a:r>
          </a:p>
          <a:p>
            <a:pPr algn="ctr"/>
            <a:endParaRPr lang="en-US" sz="1900" dirty="0">
              <a:solidFill>
                <a:prstClr val="black"/>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prstClr val="black"/>
                </a:solidFill>
                <a:latin typeface="Papyrus" panose="03070502060502030205" pitchFamily="66" charset="0"/>
              </a:rPr>
              <a:t>7 </a:t>
            </a:r>
            <a:r>
              <a:rPr lang="en-US" sz="1900" dirty="0">
                <a:solidFill>
                  <a:prstClr val="black"/>
                </a:solidFill>
                <a:latin typeface="Papyrus" panose="03070502060502030205" pitchFamily="66" charset="0"/>
              </a:rPr>
              <a:t>As to all my affairs, </a:t>
            </a:r>
            <a:r>
              <a:rPr lang="en-US" sz="1900" u="sng" dirty="0" err="1">
                <a:solidFill>
                  <a:srgbClr val="FF0000"/>
                </a:solidFill>
                <a:latin typeface="Papyrus" panose="03070502060502030205" pitchFamily="66" charset="0"/>
              </a:rPr>
              <a:t>Tychicus</a:t>
            </a:r>
            <a:r>
              <a:rPr lang="en-US" sz="1900" dirty="0">
                <a:solidFill>
                  <a:prstClr val="black"/>
                </a:solidFill>
                <a:latin typeface="Papyrus" panose="03070502060502030205" pitchFamily="66" charset="0"/>
              </a:rPr>
              <a:t>, our beloved brother and faithful servant and fellow bond-servant in the Lord, will bring you information. </a:t>
            </a:r>
            <a:r>
              <a:rPr lang="en-US" sz="1900" b="1" baseline="30000" dirty="0">
                <a:solidFill>
                  <a:prstClr val="black"/>
                </a:solidFill>
                <a:latin typeface="Papyrus" panose="03070502060502030205" pitchFamily="66" charset="0"/>
              </a:rPr>
              <a:t>8 </a:t>
            </a:r>
            <a:r>
              <a:rPr lang="en-US" sz="1900" dirty="0">
                <a:solidFill>
                  <a:prstClr val="black"/>
                </a:solidFill>
                <a:latin typeface="Papyrus" panose="03070502060502030205" pitchFamily="66" charset="0"/>
              </a:rPr>
              <a:t>For I have sent him to you for this very purpose, that you may know about our circumstances and that he may encourage your hearts</a:t>
            </a: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Tree>
    <p:extLst>
      <p:ext uri="{BB962C8B-B14F-4D97-AF65-F5344CB8AC3E}">
        <p14:creationId xmlns:p14="http://schemas.microsoft.com/office/powerpoint/2010/main" val="4271754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heavens</a:t>
            </a:r>
          </a:p>
        </p:txBody>
      </p:sp>
      <p:sp>
        <p:nvSpPr>
          <p:cNvPr id="7" name="Rectangle 6"/>
          <p:cNvSpPr/>
          <p:nvPr/>
        </p:nvSpPr>
        <p:spPr>
          <a:xfrm>
            <a:off x="838200" y="4953000"/>
            <a:ext cx="6085332" cy="830997"/>
          </a:xfrm>
          <a:prstGeom prst="rect">
            <a:avLst/>
          </a:prstGeom>
        </p:spPr>
        <p:txBody>
          <a:bodyPr>
            <a:spAutoFit/>
          </a:bodyPr>
          <a:lstStyle/>
          <a:p>
            <a:r>
              <a:rPr lang="en-US" sz="2400" b="1" dirty="0"/>
              <a:t>2 Maccabees 3.39 </a:t>
            </a:r>
          </a:p>
          <a:p>
            <a:r>
              <a:rPr lang="en-US" sz="2400" dirty="0"/>
              <a:t>God, “the one who has a </a:t>
            </a:r>
            <a:r>
              <a:rPr lang="en-US" sz="2400" i="1" u="sng" dirty="0"/>
              <a:t>heavenly</a:t>
            </a:r>
            <a:r>
              <a:rPr lang="en-US" sz="2400" dirty="0"/>
              <a:t> dwelling”</a:t>
            </a:r>
          </a:p>
        </p:txBody>
      </p:sp>
      <p:sp>
        <p:nvSpPr>
          <p:cNvPr id="8" name="Rectangle 7"/>
          <p:cNvSpPr/>
          <p:nvPr/>
        </p:nvSpPr>
        <p:spPr>
          <a:xfrm>
            <a:off x="3810000" y="4198203"/>
            <a:ext cx="4419600" cy="461665"/>
          </a:xfrm>
          <a:prstGeom prst="rect">
            <a:avLst/>
          </a:prstGeom>
        </p:spPr>
        <p:txBody>
          <a:bodyPr wrap="square">
            <a:spAutoFit/>
          </a:bodyPr>
          <a:lstStyle/>
          <a:p>
            <a:r>
              <a:rPr lang="en-US" sz="2400" i="1" dirty="0" err="1">
                <a:latin typeface="Palatino Linotype" panose="02040502050505030304" pitchFamily="18" charset="0"/>
              </a:rPr>
              <a:t>epouranios</a:t>
            </a:r>
            <a:r>
              <a:rPr lang="en-US" sz="2400" dirty="0"/>
              <a:t>,	adjective</a:t>
            </a:r>
          </a:p>
        </p:txBody>
      </p:sp>
    </p:spTree>
    <p:extLst>
      <p:ext uri="{BB962C8B-B14F-4D97-AF65-F5344CB8AC3E}">
        <p14:creationId xmlns:p14="http://schemas.microsoft.com/office/powerpoint/2010/main" val="1271540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heavens</a:t>
            </a:r>
          </a:p>
        </p:txBody>
      </p:sp>
      <p:sp>
        <p:nvSpPr>
          <p:cNvPr id="8" name="Rectangle 7"/>
          <p:cNvSpPr/>
          <p:nvPr/>
        </p:nvSpPr>
        <p:spPr>
          <a:xfrm>
            <a:off x="304800" y="4001631"/>
            <a:ext cx="7848600" cy="2616101"/>
          </a:xfrm>
          <a:prstGeom prst="rect">
            <a:avLst/>
          </a:prstGeom>
        </p:spPr>
        <p:txBody>
          <a:bodyPr wrap="square">
            <a:spAutoFit/>
          </a:bodyPr>
          <a:lstStyle/>
          <a:p>
            <a:pPr lvl="8"/>
            <a:r>
              <a:rPr lang="en-US" sz="2400" dirty="0"/>
              <a:t>But in Ephesians, </a:t>
            </a:r>
            <a:r>
              <a:rPr lang="en-US" sz="2400" i="1" dirty="0" err="1">
                <a:latin typeface="Palatino Linotype" panose="02040502050505030304" pitchFamily="18" charset="0"/>
              </a:rPr>
              <a:t>epouranios</a:t>
            </a:r>
            <a:endParaRPr lang="en-US" sz="2400" i="1" dirty="0">
              <a:latin typeface="Palatino Linotype" panose="02040502050505030304" pitchFamily="18" charset="0"/>
            </a:endParaRPr>
          </a:p>
          <a:p>
            <a:pPr lvl="8"/>
            <a:r>
              <a:rPr lang="en-US" sz="2400" dirty="0"/>
              <a:t>is used as a substantive</a:t>
            </a:r>
          </a:p>
          <a:p>
            <a:pPr lvl="1"/>
            <a:endParaRPr lang="en-US" sz="2000" dirty="0"/>
          </a:p>
          <a:p>
            <a:r>
              <a:rPr lang="en-US" sz="2400" dirty="0"/>
              <a:t>Christ, seated at the right hand of God </a:t>
            </a:r>
            <a:r>
              <a:rPr lang="en-US" sz="2400" b="1" dirty="0"/>
              <a:t>“in the </a:t>
            </a:r>
            <a:r>
              <a:rPr lang="en-US" sz="2400" b="1" i="1" u="sng" dirty="0" err="1">
                <a:latin typeface="Palatino Linotype" panose="02040502050505030304" pitchFamily="18" charset="0"/>
              </a:rPr>
              <a:t>epouranious</a:t>
            </a:r>
            <a:r>
              <a:rPr lang="en-US" sz="2400" b="1" dirty="0"/>
              <a:t>”</a:t>
            </a:r>
          </a:p>
          <a:p>
            <a:pPr algn="r"/>
            <a:r>
              <a:rPr lang="en-US" sz="2400" dirty="0"/>
              <a:t>(</a:t>
            </a:r>
            <a:r>
              <a:rPr lang="en-US" sz="2400" dirty="0" err="1"/>
              <a:t>Eph</a:t>
            </a:r>
            <a:r>
              <a:rPr lang="en-US" sz="2400" dirty="0"/>
              <a:t> 1.20)</a:t>
            </a:r>
          </a:p>
          <a:p>
            <a:r>
              <a:rPr lang="en-US" sz="2400" dirty="0"/>
              <a:t>			    </a:t>
            </a:r>
          </a:p>
          <a:p>
            <a:r>
              <a:rPr lang="en-US" sz="2400" dirty="0"/>
              <a:t>					is </a:t>
            </a:r>
            <a:r>
              <a:rPr lang="en-US" sz="2400" b="1" dirty="0"/>
              <a:t>“in the </a:t>
            </a:r>
            <a:r>
              <a:rPr lang="en-US" sz="2400" b="1" i="1" u="sng" dirty="0"/>
              <a:t>heavens</a:t>
            </a:r>
            <a:r>
              <a:rPr lang="en-US" sz="2400" b="1" dirty="0"/>
              <a:t>”</a:t>
            </a:r>
          </a:p>
        </p:txBody>
      </p:sp>
    </p:spTree>
    <p:extLst>
      <p:ext uri="{BB962C8B-B14F-4D97-AF65-F5344CB8AC3E}">
        <p14:creationId xmlns:p14="http://schemas.microsoft.com/office/powerpoint/2010/main" val="79288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heavens</a:t>
            </a:r>
          </a:p>
        </p:txBody>
      </p:sp>
      <p:sp>
        <p:nvSpPr>
          <p:cNvPr id="8" name="Rectangle 7"/>
          <p:cNvSpPr/>
          <p:nvPr/>
        </p:nvSpPr>
        <p:spPr>
          <a:xfrm>
            <a:off x="228600" y="4915793"/>
            <a:ext cx="8915400" cy="1569660"/>
          </a:xfrm>
          <a:prstGeom prst="rect">
            <a:avLst/>
          </a:prstGeom>
        </p:spPr>
        <p:txBody>
          <a:bodyPr wrap="square">
            <a:spAutoFit/>
          </a:bodyPr>
          <a:lstStyle/>
          <a:p>
            <a:pPr algn="ctr"/>
            <a:r>
              <a:rPr lang="en-US" sz="2400" b="1" dirty="0"/>
              <a:t>spiritual things</a:t>
            </a:r>
            <a:r>
              <a:rPr lang="en-US" sz="2400" dirty="0"/>
              <a:t> </a:t>
            </a:r>
            <a:r>
              <a:rPr lang="en-US" sz="2400" i="1" dirty="0"/>
              <a:t>vs</a:t>
            </a:r>
            <a:r>
              <a:rPr lang="en-US" sz="2400" dirty="0"/>
              <a:t> </a:t>
            </a:r>
            <a:r>
              <a:rPr lang="en-US" sz="2400" b="1" dirty="0"/>
              <a:t>things of this earth</a:t>
            </a:r>
          </a:p>
          <a:p>
            <a:pPr algn="ctr"/>
            <a:endParaRPr lang="en-US" sz="2400" dirty="0"/>
          </a:p>
          <a:p>
            <a:pPr algn="ctr"/>
            <a:r>
              <a:rPr lang="en-US" sz="2400" dirty="0"/>
              <a:t>Colossians 3:2 </a:t>
            </a:r>
          </a:p>
          <a:p>
            <a:pPr lvl="1" algn="ctr"/>
            <a:r>
              <a:rPr lang="en-US" sz="2400" b="1" dirty="0"/>
              <a:t>“the things above”</a:t>
            </a:r>
            <a:r>
              <a:rPr lang="en-US" sz="2400" dirty="0"/>
              <a:t> </a:t>
            </a:r>
            <a:r>
              <a:rPr lang="en-US" sz="2400" i="1" dirty="0"/>
              <a:t>vs</a:t>
            </a:r>
            <a:r>
              <a:rPr lang="en-US" sz="2400" dirty="0"/>
              <a:t> </a:t>
            </a:r>
            <a:r>
              <a:rPr lang="en-US" sz="2400" b="1" dirty="0"/>
              <a:t>“the things upon the earth”</a:t>
            </a:r>
          </a:p>
        </p:txBody>
      </p:sp>
    </p:spTree>
    <p:extLst>
      <p:ext uri="{BB962C8B-B14F-4D97-AF65-F5344CB8AC3E}">
        <p14:creationId xmlns:p14="http://schemas.microsoft.com/office/powerpoint/2010/main" val="392268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heavens</a:t>
            </a:r>
          </a:p>
        </p:txBody>
      </p:sp>
      <p:sp>
        <p:nvSpPr>
          <p:cNvPr id="8" name="Rectangle 7"/>
          <p:cNvSpPr/>
          <p:nvPr/>
        </p:nvSpPr>
        <p:spPr>
          <a:xfrm>
            <a:off x="228600" y="4915793"/>
            <a:ext cx="8915400" cy="461665"/>
          </a:xfrm>
          <a:prstGeom prst="rect">
            <a:avLst/>
          </a:prstGeom>
        </p:spPr>
        <p:txBody>
          <a:bodyPr wrap="square">
            <a:spAutoFit/>
          </a:bodyPr>
          <a:lstStyle/>
          <a:p>
            <a:pPr algn="ctr"/>
            <a:r>
              <a:rPr lang="en-US" sz="2400" b="1" dirty="0"/>
              <a:t>spiritual things</a:t>
            </a:r>
            <a:r>
              <a:rPr lang="en-US" sz="2400" dirty="0"/>
              <a:t> </a:t>
            </a:r>
            <a:r>
              <a:rPr lang="en-US" sz="2400" i="1" dirty="0"/>
              <a:t>vs</a:t>
            </a:r>
            <a:r>
              <a:rPr lang="en-US" sz="2400" dirty="0"/>
              <a:t> </a:t>
            </a:r>
            <a:r>
              <a:rPr lang="en-US" sz="2400" b="1" dirty="0"/>
              <a:t>things of this earth</a:t>
            </a:r>
          </a:p>
        </p:txBody>
      </p:sp>
      <p:sp>
        <p:nvSpPr>
          <p:cNvPr id="9" name="Rectangle 8"/>
          <p:cNvSpPr/>
          <p:nvPr/>
        </p:nvSpPr>
        <p:spPr>
          <a:xfrm>
            <a:off x="304800" y="5305754"/>
            <a:ext cx="4495800" cy="1446550"/>
          </a:xfrm>
          <a:prstGeom prst="rect">
            <a:avLst/>
          </a:prstGeom>
        </p:spPr>
        <p:txBody>
          <a:bodyPr wrap="square" lIns="0" rIns="0">
            <a:spAutoFit/>
          </a:bodyPr>
          <a:lstStyle/>
          <a:p>
            <a:r>
              <a:rPr lang="en-US" sz="2400" dirty="0"/>
              <a:t>blessings in the heavens</a:t>
            </a:r>
            <a:r>
              <a:rPr lang="en-US" sz="2200" dirty="0"/>
              <a:t> </a:t>
            </a:r>
            <a:r>
              <a:rPr lang="en-US" sz="2000" i="1" dirty="0"/>
              <a:t>(being made holy and blameless, adoption, being graced with grace, redemption, forgiveness of our trespasses)</a:t>
            </a:r>
            <a:r>
              <a:rPr lang="en-US" sz="2200" dirty="0"/>
              <a:t> </a:t>
            </a:r>
            <a:r>
              <a:rPr lang="en-US" sz="2400" dirty="0"/>
              <a:t>are in Christ.</a:t>
            </a:r>
          </a:p>
        </p:txBody>
      </p:sp>
      <p:sp>
        <p:nvSpPr>
          <p:cNvPr id="10" name="Rectangle 9"/>
          <p:cNvSpPr/>
          <p:nvPr/>
        </p:nvSpPr>
        <p:spPr>
          <a:xfrm>
            <a:off x="5410200" y="5325070"/>
            <a:ext cx="3581400" cy="1446550"/>
          </a:xfrm>
          <a:prstGeom prst="rect">
            <a:avLst/>
          </a:prstGeom>
        </p:spPr>
        <p:txBody>
          <a:bodyPr wrap="square">
            <a:spAutoFit/>
          </a:bodyPr>
          <a:lstStyle/>
          <a:p>
            <a:r>
              <a:rPr lang="en-US" sz="2200" dirty="0"/>
              <a:t>God causes his sun to shine on the evil and the good and gives rain to the righteous and the unrighteous</a:t>
            </a:r>
          </a:p>
        </p:txBody>
      </p:sp>
    </p:spTree>
    <p:extLst>
      <p:ext uri="{BB962C8B-B14F-4D97-AF65-F5344CB8AC3E}">
        <p14:creationId xmlns:p14="http://schemas.microsoft.com/office/powerpoint/2010/main" val="23764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heavens</a:t>
            </a:r>
          </a:p>
        </p:txBody>
      </p:sp>
      <p:sp>
        <p:nvSpPr>
          <p:cNvPr id="8" name="Rectangle 7"/>
          <p:cNvSpPr/>
          <p:nvPr/>
        </p:nvSpPr>
        <p:spPr>
          <a:xfrm>
            <a:off x="228600" y="4915793"/>
            <a:ext cx="8915400" cy="461665"/>
          </a:xfrm>
          <a:prstGeom prst="rect">
            <a:avLst/>
          </a:prstGeom>
        </p:spPr>
        <p:txBody>
          <a:bodyPr wrap="square">
            <a:spAutoFit/>
          </a:bodyPr>
          <a:lstStyle/>
          <a:p>
            <a:pPr algn="ctr"/>
            <a:r>
              <a:rPr lang="en-US" sz="2400" b="1" dirty="0"/>
              <a:t>spiritual things</a:t>
            </a:r>
            <a:r>
              <a:rPr lang="en-US" sz="2400" dirty="0">
                <a:solidFill>
                  <a:schemeClr val="tx1">
                    <a:alpha val="0"/>
                  </a:schemeClr>
                </a:solidFill>
              </a:rPr>
              <a:t> </a:t>
            </a:r>
            <a:r>
              <a:rPr lang="en-US" sz="2400" i="1" dirty="0">
                <a:solidFill>
                  <a:schemeClr val="tx1">
                    <a:alpha val="0"/>
                  </a:schemeClr>
                </a:solidFill>
              </a:rPr>
              <a:t>vs</a:t>
            </a:r>
            <a:r>
              <a:rPr lang="en-US" sz="2400" dirty="0">
                <a:solidFill>
                  <a:schemeClr val="tx1">
                    <a:alpha val="0"/>
                  </a:schemeClr>
                </a:solidFill>
              </a:rPr>
              <a:t> </a:t>
            </a:r>
            <a:r>
              <a:rPr lang="en-US" sz="2400" b="1" dirty="0">
                <a:solidFill>
                  <a:schemeClr val="tx1">
                    <a:alpha val="0"/>
                  </a:schemeClr>
                </a:solidFill>
              </a:rPr>
              <a:t>things of this earth</a:t>
            </a:r>
          </a:p>
        </p:txBody>
      </p:sp>
      <p:sp>
        <p:nvSpPr>
          <p:cNvPr id="9" name="Rectangle 8"/>
          <p:cNvSpPr/>
          <p:nvPr/>
        </p:nvSpPr>
        <p:spPr>
          <a:xfrm>
            <a:off x="304800" y="5305754"/>
            <a:ext cx="4495800" cy="1446550"/>
          </a:xfrm>
          <a:prstGeom prst="rect">
            <a:avLst/>
          </a:prstGeom>
        </p:spPr>
        <p:txBody>
          <a:bodyPr wrap="square" lIns="0" rIns="0">
            <a:spAutoFit/>
          </a:bodyPr>
          <a:lstStyle/>
          <a:p>
            <a:r>
              <a:rPr lang="en-US" sz="2400" dirty="0"/>
              <a:t>blessings in the heavens</a:t>
            </a:r>
            <a:r>
              <a:rPr lang="en-US" sz="2200" dirty="0"/>
              <a:t> </a:t>
            </a:r>
            <a:r>
              <a:rPr lang="en-US" sz="2000" i="1" dirty="0"/>
              <a:t>(being made holy and blameless, adoption, being graced with grace, redemption, forgiveness of our trespasses)</a:t>
            </a:r>
            <a:r>
              <a:rPr lang="en-US" sz="2200" dirty="0"/>
              <a:t> </a:t>
            </a:r>
            <a:r>
              <a:rPr lang="en-US" sz="2400" dirty="0"/>
              <a:t>are in Christ.</a:t>
            </a:r>
          </a:p>
        </p:txBody>
      </p:sp>
      <p:sp>
        <p:nvSpPr>
          <p:cNvPr id="7" name="TextBox 6"/>
          <p:cNvSpPr txBox="1"/>
          <p:nvPr/>
        </p:nvSpPr>
        <p:spPr>
          <a:xfrm>
            <a:off x="5440704" y="5442916"/>
            <a:ext cx="2331696" cy="805484"/>
          </a:xfrm>
          <a:prstGeom prst="rect">
            <a:avLst/>
          </a:prstGeom>
          <a:noFill/>
        </p:spPr>
        <p:txBody>
          <a:bodyPr wrap="square" rtlCol="0">
            <a:spAutoFit/>
          </a:bodyPr>
          <a:lstStyle/>
          <a:p>
            <a:pPr algn="ctr"/>
            <a:r>
              <a:rPr lang="en-US" sz="2400" b="1" dirty="0"/>
              <a:t>THESE ARE THE EXALTED THINGS</a:t>
            </a:r>
          </a:p>
        </p:txBody>
      </p:sp>
      <p:sp>
        <p:nvSpPr>
          <p:cNvPr id="11" name="Right Brace 10"/>
          <p:cNvSpPr/>
          <p:nvPr/>
        </p:nvSpPr>
        <p:spPr>
          <a:xfrm>
            <a:off x="4343400" y="4915793"/>
            <a:ext cx="990600" cy="183651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5987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7" name="Rounded Rectangle 6"/>
          <p:cNvSpPr/>
          <p:nvPr/>
        </p:nvSpPr>
        <p:spPr>
          <a:xfrm>
            <a:off x="4082765" y="1524000"/>
            <a:ext cx="4680235" cy="762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82765" y="990600"/>
            <a:ext cx="4908835" cy="4401205"/>
          </a:xfrm>
          <a:prstGeom prst="rect">
            <a:avLst/>
          </a:prstGeom>
          <a:noFill/>
        </p:spPr>
        <p:txBody>
          <a:bodyPr wrap="square" rtlCol="0">
            <a:spAutoFit/>
          </a:bodyPr>
          <a:lstStyle/>
          <a:p>
            <a:r>
              <a:rPr lang="en-US" sz="2800" b="1" u="sng" dirty="0"/>
              <a:t>God’s house</a:t>
            </a:r>
          </a:p>
          <a:p>
            <a:r>
              <a:rPr lang="en-US" sz="2800" b="1" dirty="0"/>
              <a:t>His inheritance </a:t>
            </a:r>
            <a:r>
              <a:rPr lang="en-US" sz="2800" dirty="0"/>
              <a:t>1:11, 18</a:t>
            </a:r>
          </a:p>
          <a:p>
            <a:r>
              <a:rPr lang="en-US" sz="2800" b="1" dirty="0"/>
              <a:t>His redeemed possession</a:t>
            </a:r>
            <a:r>
              <a:rPr lang="en-US" sz="2800" dirty="0"/>
              <a:t> 1:14</a:t>
            </a:r>
          </a:p>
          <a:p>
            <a:r>
              <a:rPr lang="en-US" sz="2800" b="1" dirty="0"/>
              <a:t>His household</a:t>
            </a:r>
            <a:r>
              <a:rPr lang="en-US" sz="2800" dirty="0"/>
              <a:t>  2:20</a:t>
            </a:r>
          </a:p>
          <a:p>
            <a:endParaRPr lang="en-US" sz="2800" b="1" dirty="0"/>
          </a:p>
          <a:p>
            <a:pPr algn="ctr"/>
            <a:r>
              <a:rPr lang="en-US" sz="2800" b="1" dirty="0"/>
              <a:t>Ephesians 1:3-14</a:t>
            </a:r>
          </a:p>
          <a:p>
            <a:pPr algn="ctr"/>
            <a:r>
              <a:rPr lang="en-US" sz="2800" b="1" dirty="0"/>
              <a:t>is a picture of God</a:t>
            </a:r>
          </a:p>
          <a:p>
            <a:pPr algn="ctr"/>
            <a:r>
              <a:rPr lang="en-US" sz="2800" b="1" dirty="0"/>
              <a:t>dispensing heavenly wealth</a:t>
            </a:r>
          </a:p>
          <a:p>
            <a:pPr algn="ctr"/>
            <a:r>
              <a:rPr lang="en-US" sz="2800" b="1" dirty="0"/>
              <a:t>to those of His house</a:t>
            </a:r>
          </a:p>
          <a:p>
            <a:pPr algn="ctr"/>
            <a:r>
              <a:rPr lang="en-US" sz="2800" b="1" dirty="0"/>
              <a:t>in Christ</a:t>
            </a:r>
          </a:p>
        </p:txBody>
      </p:sp>
      <p:sp>
        <p:nvSpPr>
          <p:cNvPr id="8" name="Bent Arrow 7"/>
          <p:cNvSpPr/>
          <p:nvPr/>
        </p:nvSpPr>
        <p:spPr>
          <a:xfrm>
            <a:off x="2057400" y="1295400"/>
            <a:ext cx="2057400" cy="3534696"/>
          </a:xfrm>
          <a:prstGeom prst="bentArrow">
            <a:avLst>
              <a:gd name="adj1" fmla="val 25000"/>
              <a:gd name="adj2" fmla="val 25000"/>
              <a:gd name="adj3" fmla="val 19265"/>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wealth</a:t>
            </a:r>
          </a:p>
        </p:txBody>
      </p:sp>
      <p:sp>
        <p:nvSpPr>
          <p:cNvPr id="4" name="Rounded Rectangle 3"/>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dispensation</a:t>
            </a:r>
          </a:p>
        </p:txBody>
      </p:sp>
      <p:sp>
        <p:nvSpPr>
          <p:cNvPr id="5" name="Rounded Rectangle 4"/>
          <p:cNvSpPr/>
          <p:nvPr/>
        </p:nvSpPr>
        <p:spPr>
          <a:xfrm>
            <a:off x="685800" y="3915696"/>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of heavenly</a:t>
            </a:r>
          </a:p>
        </p:txBody>
      </p:sp>
    </p:spTree>
    <p:extLst>
      <p:ext uri="{BB962C8B-B14F-4D97-AF65-F5344CB8AC3E}">
        <p14:creationId xmlns:p14="http://schemas.microsoft.com/office/powerpoint/2010/main" val="38330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afterEffect">
                                  <p:stCondLst>
                                    <p:cond delay="0"/>
                                  </p:stCondLst>
                                  <p:childTnLst>
                                    <p:animMotion origin="layout" path="M 0.00208 -4.44444E-6 L 0.00208 0.2 " pathEditMode="relative" rAng="0" ptsTypes="AA">
                                      <p:cBhvr>
                                        <p:cTn id="6" dur="1000" fill="hold"/>
                                        <p:tgtEl>
                                          <p:spTgt spid="4"/>
                                        </p:tgtEl>
                                        <p:attrNameLst>
                                          <p:attrName>ppt_x</p:attrName>
                                          <p:attrName>ppt_y</p:attrName>
                                        </p:attrNameLst>
                                      </p:cBhvr>
                                      <p:rCtr x="0" y="10000"/>
                                    </p:animMotion>
                                  </p:childTnLst>
                                </p:cTn>
                              </p:par>
                              <p:par>
                                <p:cTn id="7" presetID="43" presetClass="path" presetSubtype="0" fill="hold" grpId="0" nodeType="withEffect">
                                  <p:stCondLst>
                                    <p:cond delay="0"/>
                                  </p:stCondLst>
                                  <p:childTnLst>
                                    <p:animMotion origin="layout" path="M 0.0052 -1.48148E-6 L 0.13021 -1.48148E-6 C 0.18612 -1.48148E-6 0.25521 -0.05393 0.25521 -0.09722 L 0.25521 -0.19329 " pathEditMode="relative" rAng="0" ptsTypes="FfFF">
                                      <p:cBhvr>
                                        <p:cTn id="8" dur="1000" fill="hold"/>
                                        <p:tgtEl>
                                          <p:spTgt spid="5"/>
                                        </p:tgtEl>
                                        <p:attrNameLst>
                                          <p:attrName>ppt_x</p:attrName>
                                          <p:attrName>ppt_y</p:attrName>
                                        </p:attrNameLst>
                                      </p:cBhvr>
                                      <p:rCtr x="12500" y="-9676"/>
                                    </p:animMotion>
                                  </p:childTnLst>
                                </p:cTn>
                              </p:par>
                            </p:childTnLst>
                          </p:cTn>
                        </p:par>
                        <p:par>
                          <p:cTn id="9" fill="hold">
                            <p:stCondLst>
                              <p:cond delay="1000"/>
                            </p:stCondLst>
                            <p:childTnLst>
                              <p:par>
                                <p:cTn id="10" presetID="35" presetClass="path" presetSubtype="0" fill="hold" grpId="1" nodeType="afterEffect">
                                  <p:stCondLst>
                                    <p:cond delay="0"/>
                                  </p:stCondLst>
                                  <p:childTnLst>
                                    <p:animMotion origin="layout" path="M 0.25209 -0.19329 L 0.00209 -0.19329 " pathEditMode="relative" rAng="0" ptsTypes="AA">
                                      <p:cBhvr>
                                        <p:cTn id="11" dur="1000" fill="hold"/>
                                        <p:tgtEl>
                                          <p:spTgt spid="5"/>
                                        </p:tgtEl>
                                        <p:attrNameLst>
                                          <p:attrName>ppt_x</p:attrName>
                                          <p:attrName>ppt_y</p:attrName>
                                        </p:attrNameLst>
                                      </p:cBhvr>
                                      <p:rCtr x="-12500" y="0"/>
                                    </p:animMotion>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5" grpId="0" animBg="1"/>
      <p:bldP spid="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7" name="TextBox 6"/>
          <p:cNvSpPr txBox="1"/>
          <p:nvPr/>
        </p:nvSpPr>
        <p:spPr>
          <a:xfrm>
            <a:off x="4082765" y="990600"/>
            <a:ext cx="4908835" cy="954107"/>
          </a:xfrm>
          <a:prstGeom prst="rect">
            <a:avLst/>
          </a:prstGeom>
          <a:noFill/>
        </p:spPr>
        <p:txBody>
          <a:bodyPr wrap="square" rtlCol="0">
            <a:spAutoFit/>
          </a:bodyPr>
          <a:lstStyle/>
          <a:p>
            <a:r>
              <a:rPr lang="en-US" sz="2800" b="1" u="sng" dirty="0"/>
              <a:t>God’s house</a:t>
            </a:r>
          </a:p>
          <a:p>
            <a:r>
              <a:rPr lang="en-US" sz="2800" b="1" dirty="0"/>
              <a:t>His inheritance </a:t>
            </a:r>
            <a:r>
              <a:rPr lang="en-US" sz="2800" dirty="0"/>
              <a:t>1:11</a:t>
            </a:r>
            <a:endParaRPr lang="en-US" sz="2800" b="1" dirty="0"/>
          </a:p>
        </p:txBody>
      </p:sp>
      <p:sp>
        <p:nvSpPr>
          <p:cNvPr id="8" name="Rectangle 7"/>
          <p:cNvSpPr/>
          <p:nvPr/>
        </p:nvSpPr>
        <p:spPr>
          <a:xfrm>
            <a:off x="5184225" y="934045"/>
            <a:ext cx="3654975" cy="5847755"/>
          </a:xfrm>
          <a:prstGeom prst="rect">
            <a:avLst/>
          </a:prstGeom>
        </p:spPr>
        <p:txBody>
          <a:bodyPr wrap="none">
            <a:spAutoFit/>
          </a:bodyPr>
          <a:lstStyle/>
          <a:p>
            <a:r>
              <a:rPr lang="en-US" sz="2200" b="1" dirty="0"/>
              <a:t>ESV</a:t>
            </a:r>
            <a:r>
              <a:rPr lang="en-US" sz="2200" dirty="0"/>
              <a:t>	we have obtained</a:t>
            </a:r>
          </a:p>
          <a:p>
            <a:r>
              <a:rPr lang="en-US" sz="2200" dirty="0"/>
              <a:t>	an inheritance</a:t>
            </a:r>
          </a:p>
          <a:p>
            <a:endParaRPr lang="en-US" sz="2200" dirty="0"/>
          </a:p>
          <a:p>
            <a:r>
              <a:rPr lang="en-US" sz="2200" b="1" dirty="0"/>
              <a:t>NASB</a:t>
            </a:r>
            <a:r>
              <a:rPr lang="en-US" sz="2200" dirty="0"/>
              <a:t>	we have obtained</a:t>
            </a:r>
          </a:p>
          <a:p>
            <a:r>
              <a:rPr lang="en-US" sz="2200" dirty="0"/>
              <a:t>	an inheritance</a:t>
            </a:r>
          </a:p>
          <a:p>
            <a:endParaRPr lang="en-US" sz="2200" dirty="0"/>
          </a:p>
          <a:p>
            <a:r>
              <a:rPr lang="en-US" sz="2200" b="1" dirty="0"/>
              <a:t>NKJV</a:t>
            </a:r>
            <a:r>
              <a:rPr lang="en-US" sz="2200" dirty="0"/>
              <a:t>	we have obtained</a:t>
            </a:r>
          </a:p>
          <a:p>
            <a:r>
              <a:rPr lang="en-US" sz="2200" dirty="0"/>
              <a:t>	an inheritance</a:t>
            </a:r>
          </a:p>
          <a:p>
            <a:endParaRPr lang="en-US" sz="2200" dirty="0"/>
          </a:p>
          <a:p>
            <a:r>
              <a:rPr lang="en-US" sz="2200" b="1" dirty="0"/>
              <a:t>KJV</a:t>
            </a:r>
            <a:r>
              <a:rPr lang="en-US" sz="2200" dirty="0"/>
              <a:t>	we have obtained</a:t>
            </a:r>
          </a:p>
          <a:p>
            <a:r>
              <a:rPr lang="en-US" sz="2200" dirty="0"/>
              <a:t>	an inheritance</a:t>
            </a:r>
          </a:p>
          <a:p>
            <a:endParaRPr lang="en-US" sz="2200" dirty="0"/>
          </a:p>
          <a:p>
            <a:r>
              <a:rPr lang="en-US" sz="2200" b="1" dirty="0"/>
              <a:t>CSB</a:t>
            </a:r>
            <a:r>
              <a:rPr lang="en-US" sz="2200" dirty="0"/>
              <a:t>	we have also received</a:t>
            </a:r>
          </a:p>
          <a:p>
            <a:r>
              <a:rPr lang="en-US" sz="2200" dirty="0"/>
              <a:t>	an inheritance</a:t>
            </a:r>
          </a:p>
          <a:p>
            <a:endParaRPr lang="en-US" sz="2200" dirty="0"/>
          </a:p>
          <a:p>
            <a:r>
              <a:rPr lang="en-US" sz="2200" b="1" dirty="0"/>
              <a:t>HCSB</a:t>
            </a:r>
            <a:r>
              <a:rPr lang="en-US" sz="2200" dirty="0"/>
              <a:t>	We have also received</a:t>
            </a:r>
          </a:p>
          <a:p>
            <a:r>
              <a:rPr lang="en-US" sz="2200" dirty="0"/>
              <a:t>	an inheritance</a:t>
            </a:r>
            <a:endParaRPr lang="en-US" sz="2400" dirty="0"/>
          </a:p>
        </p:txBody>
      </p:sp>
      <p:sp>
        <p:nvSpPr>
          <p:cNvPr id="9" name="Rectangle 8"/>
          <p:cNvSpPr/>
          <p:nvPr/>
        </p:nvSpPr>
        <p:spPr>
          <a:xfrm>
            <a:off x="102291" y="929148"/>
            <a:ext cx="4241109" cy="4493538"/>
          </a:xfrm>
          <a:prstGeom prst="rect">
            <a:avLst/>
          </a:prstGeom>
        </p:spPr>
        <p:txBody>
          <a:bodyPr wrap="square">
            <a:spAutoFit/>
          </a:bodyPr>
          <a:lstStyle/>
          <a:p>
            <a:r>
              <a:rPr lang="en-US" sz="2200" b="1" dirty="0"/>
              <a:t>ASV</a:t>
            </a:r>
            <a:r>
              <a:rPr lang="en-US" sz="2200" dirty="0"/>
              <a:t>	we were made</a:t>
            </a:r>
          </a:p>
          <a:p>
            <a:r>
              <a:rPr lang="en-US" sz="2200" dirty="0"/>
              <a:t>	a heritage</a:t>
            </a:r>
          </a:p>
          <a:p>
            <a:endParaRPr lang="en-US" sz="2200" dirty="0"/>
          </a:p>
          <a:p>
            <a:r>
              <a:rPr lang="en-US" sz="2200" b="1" dirty="0"/>
              <a:t>DR</a:t>
            </a:r>
            <a:r>
              <a:rPr lang="en-US" sz="2200" dirty="0"/>
              <a:t>	we also are called</a:t>
            </a:r>
          </a:p>
          <a:p>
            <a:r>
              <a:rPr lang="en-US" sz="2200" dirty="0"/>
              <a:t>	by lot</a:t>
            </a:r>
          </a:p>
          <a:p>
            <a:endParaRPr lang="en-US" sz="2200" dirty="0"/>
          </a:p>
          <a:p>
            <a:r>
              <a:rPr lang="en-US" sz="2200" b="1" dirty="0"/>
              <a:t>RV</a:t>
            </a:r>
            <a:r>
              <a:rPr lang="en-US" sz="2200" dirty="0"/>
              <a:t>	we were made</a:t>
            </a:r>
          </a:p>
          <a:p>
            <a:r>
              <a:rPr lang="en-US" sz="2200" dirty="0"/>
              <a:t>	a heritage</a:t>
            </a:r>
          </a:p>
          <a:p>
            <a:endParaRPr lang="en-US" sz="2200" dirty="0"/>
          </a:p>
          <a:p>
            <a:r>
              <a:rPr lang="en-US" sz="2200" b="1" dirty="0"/>
              <a:t>NET</a:t>
            </a:r>
            <a:r>
              <a:rPr lang="en-US" sz="2200" dirty="0"/>
              <a:t>	we too have been claimed</a:t>
            </a:r>
          </a:p>
          <a:p>
            <a:r>
              <a:rPr lang="en-US" sz="2200" dirty="0"/>
              <a:t> 	as God’s own possession</a:t>
            </a:r>
          </a:p>
          <a:p>
            <a:endParaRPr lang="en-US" sz="2200" dirty="0"/>
          </a:p>
          <a:p>
            <a:r>
              <a:rPr lang="en-US" sz="2200" b="1" dirty="0"/>
              <a:t>NIV</a:t>
            </a:r>
            <a:r>
              <a:rPr lang="en-US" sz="2200" dirty="0"/>
              <a:t>	we were also chosen</a:t>
            </a:r>
          </a:p>
        </p:txBody>
      </p:sp>
      <p:sp>
        <p:nvSpPr>
          <p:cNvPr id="10" name="TextBox 9"/>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
        <p:nvSpPr>
          <p:cNvPr id="11" name="TextBox 10"/>
          <p:cNvSpPr txBox="1"/>
          <p:nvPr/>
        </p:nvSpPr>
        <p:spPr>
          <a:xfrm>
            <a:off x="5071032" y="228600"/>
            <a:ext cx="4071942" cy="461665"/>
          </a:xfrm>
          <a:prstGeom prst="rect">
            <a:avLst/>
          </a:prstGeom>
          <a:solidFill>
            <a:schemeClr val="tx1"/>
          </a:solidFill>
        </p:spPr>
        <p:txBody>
          <a:bodyPr wrap="square" rtlCol="0">
            <a:spAutoFit/>
          </a:bodyPr>
          <a:lstStyle>
            <a:defPPr>
              <a:defRPr lang="en-US"/>
            </a:defPPr>
            <a:lvl1pPr>
              <a:defRPr sz="2400" b="1" u="sng">
                <a:solidFill>
                  <a:schemeClr val="bg1"/>
                </a:solidFill>
              </a:defRPr>
            </a:lvl1pPr>
          </a:lstStyle>
          <a:p>
            <a:pPr algn="ctr"/>
            <a:r>
              <a:rPr lang="en-US" u="none" dirty="0"/>
              <a:t>We inherit something</a:t>
            </a:r>
          </a:p>
        </p:txBody>
      </p:sp>
    </p:spTree>
    <p:extLst>
      <p:ext uri="{BB962C8B-B14F-4D97-AF65-F5344CB8AC3E}">
        <p14:creationId xmlns:p14="http://schemas.microsoft.com/office/powerpoint/2010/main" val="3625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5184225" y="934045"/>
            <a:ext cx="3654975" cy="5847755"/>
          </a:xfrm>
          <a:prstGeom prst="rect">
            <a:avLst/>
          </a:prstGeom>
        </p:spPr>
        <p:txBody>
          <a:bodyPr wrap="none">
            <a:spAutoFit/>
          </a:bodyPr>
          <a:lstStyle/>
          <a:p>
            <a:r>
              <a:rPr lang="en-US" sz="2200" b="1" dirty="0"/>
              <a:t>ESV</a:t>
            </a:r>
            <a:r>
              <a:rPr lang="en-US" sz="2200" dirty="0"/>
              <a:t>	we have obtained</a:t>
            </a:r>
          </a:p>
          <a:p>
            <a:r>
              <a:rPr lang="en-US" sz="2200" dirty="0"/>
              <a:t>	an inheritance</a:t>
            </a:r>
          </a:p>
          <a:p>
            <a:endParaRPr lang="en-US" sz="2200" dirty="0"/>
          </a:p>
          <a:p>
            <a:r>
              <a:rPr lang="en-US" sz="2200" b="1" dirty="0"/>
              <a:t>NASB</a:t>
            </a:r>
            <a:r>
              <a:rPr lang="en-US" sz="2200" dirty="0"/>
              <a:t>	we have obtained</a:t>
            </a:r>
          </a:p>
          <a:p>
            <a:r>
              <a:rPr lang="en-US" sz="2200" dirty="0"/>
              <a:t>	an inheritance</a:t>
            </a:r>
          </a:p>
          <a:p>
            <a:endParaRPr lang="en-US" sz="2200" dirty="0"/>
          </a:p>
          <a:p>
            <a:r>
              <a:rPr lang="en-US" sz="2200" b="1" dirty="0"/>
              <a:t>NKJV</a:t>
            </a:r>
            <a:r>
              <a:rPr lang="en-US" sz="2200" dirty="0"/>
              <a:t>	we have obtained</a:t>
            </a:r>
          </a:p>
          <a:p>
            <a:r>
              <a:rPr lang="en-US" sz="2200" dirty="0"/>
              <a:t>	an inheritance</a:t>
            </a:r>
          </a:p>
          <a:p>
            <a:endParaRPr lang="en-US" sz="2200" dirty="0"/>
          </a:p>
          <a:p>
            <a:r>
              <a:rPr lang="en-US" sz="2200" b="1" dirty="0"/>
              <a:t>KJV</a:t>
            </a:r>
            <a:r>
              <a:rPr lang="en-US" sz="2200" dirty="0"/>
              <a:t>	we have obtained</a:t>
            </a:r>
          </a:p>
          <a:p>
            <a:r>
              <a:rPr lang="en-US" sz="2200" dirty="0"/>
              <a:t>	an inheritance</a:t>
            </a:r>
          </a:p>
          <a:p>
            <a:endParaRPr lang="en-US" sz="2200" dirty="0"/>
          </a:p>
          <a:p>
            <a:r>
              <a:rPr lang="en-US" sz="2200" b="1" dirty="0"/>
              <a:t>CSB</a:t>
            </a:r>
            <a:r>
              <a:rPr lang="en-US" sz="2200" dirty="0"/>
              <a:t>	we have also received</a:t>
            </a:r>
          </a:p>
          <a:p>
            <a:r>
              <a:rPr lang="en-US" sz="2200" dirty="0"/>
              <a:t>	an inheritance</a:t>
            </a:r>
          </a:p>
          <a:p>
            <a:endParaRPr lang="en-US" sz="2200" dirty="0"/>
          </a:p>
          <a:p>
            <a:r>
              <a:rPr lang="en-US" sz="2200" b="1" dirty="0"/>
              <a:t>HCSB</a:t>
            </a:r>
            <a:r>
              <a:rPr lang="en-US" sz="2200" dirty="0"/>
              <a:t>	We have also received</a:t>
            </a:r>
          </a:p>
          <a:p>
            <a:r>
              <a:rPr lang="en-US" sz="2200" dirty="0"/>
              <a:t>	an inheritance</a:t>
            </a:r>
            <a:endParaRPr lang="en-US" sz="2400" dirty="0"/>
          </a:p>
        </p:txBody>
      </p:sp>
      <p:sp>
        <p:nvSpPr>
          <p:cNvPr id="9" name="Rectangle 8"/>
          <p:cNvSpPr/>
          <p:nvPr/>
        </p:nvSpPr>
        <p:spPr>
          <a:xfrm>
            <a:off x="102291" y="929148"/>
            <a:ext cx="4241109" cy="4493538"/>
          </a:xfrm>
          <a:prstGeom prst="rect">
            <a:avLst/>
          </a:prstGeom>
        </p:spPr>
        <p:txBody>
          <a:bodyPr wrap="square">
            <a:spAutoFit/>
          </a:bodyPr>
          <a:lstStyle/>
          <a:p>
            <a:r>
              <a:rPr lang="en-US" sz="2200" b="1" dirty="0"/>
              <a:t>ASV</a:t>
            </a:r>
            <a:r>
              <a:rPr lang="en-US" sz="2200" dirty="0"/>
              <a:t>	we were made</a:t>
            </a:r>
          </a:p>
          <a:p>
            <a:r>
              <a:rPr lang="en-US" sz="2200" dirty="0"/>
              <a:t>	a heritage</a:t>
            </a:r>
          </a:p>
          <a:p>
            <a:endParaRPr lang="en-US" sz="2200" dirty="0"/>
          </a:p>
          <a:p>
            <a:r>
              <a:rPr lang="en-US" sz="2200" b="1" dirty="0"/>
              <a:t>DR</a:t>
            </a:r>
            <a:r>
              <a:rPr lang="en-US" sz="2200" dirty="0"/>
              <a:t>	we also are called</a:t>
            </a:r>
          </a:p>
          <a:p>
            <a:r>
              <a:rPr lang="en-US" sz="2200" dirty="0"/>
              <a:t>	by lot</a:t>
            </a:r>
          </a:p>
          <a:p>
            <a:endParaRPr lang="en-US" sz="2200" dirty="0"/>
          </a:p>
          <a:p>
            <a:r>
              <a:rPr lang="en-US" sz="2200" b="1" dirty="0"/>
              <a:t>RV</a:t>
            </a:r>
            <a:r>
              <a:rPr lang="en-US" sz="2200" dirty="0"/>
              <a:t>	we were made</a:t>
            </a:r>
          </a:p>
          <a:p>
            <a:r>
              <a:rPr lang="en-US" sz="2200" dirty="0"/>
              <a:t>	a heritage</a:t>
            </a:r>
          </a:p>
          <a:p>
            <a:endParaRPr lang="en-US" sz="2200" dirty="0"/>
          </a:p>
          <a:p>
            <a:r>
              <a:rPr lang="en-US" sz="2200" b="1" dirty="0"/>
              <a:t>NET</a:t>
            </a:r>
            <a:r>
              <a:rPr lang="en-US" sz="2200" dirty="0"/>
              <a:t>	we too have been claimed</a:t>
            </a:r>
          </a:p>
          <a:p>
            <a:r>
              <a:rPr lang="en-US" sz="2200" dirty="0"/>
              <a:t> 	as God’s own possession</a:t>
            </a:r>
          </a:p>
          <a:p>
            <a:endParaRPr lang="en-US" sz="2200" dirty="0"/>
          </a:p>
          <a:p>
            <a:r>
              <a:rPr lang="en-US" sz="2200" b="1" dirty="0"/>
              <a:t>NIV</a:t>
            </a:r>
            <a:r>
              <a:rPr lang="en-US" sz="2200" dirty="0"/>
              <a:t>	we were also chosen</a:t>
            </a:r>
          </a:p>
        </p:txBody>
      </p:sp>
      <p:sp>
        <p:nvSpPr>
          <p:cNvPr id="10" name="TextBox 9"/>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God gets us</a:t>
            </a:r>
          </a:p>
        </p:txBody>
      </p:sp>
      <p:sp>
        <p:nvSpPr>
          <p:cNvPr id="11" name="TextBox 10"/>
          <p:cNvSpPr txBox="1"/>
          <p:nvPr/>
        </p:nvSpPr>
        <p:spPr>
          <a:xfrm>
            <a:off x="5071032" y="228600"/>
            <a:ext cx="4071942" cy="461665"/>
          </a:xfrm>
          <a:prstGeom prst="rect">
            <a:avLst/>
          </a:prstGeom>
          <a:solidFill>
            <a:schemeClr val="tx1"/>
          </a:solidFill>
        </p:spPr>
        <p:txBody>
          <a:bodyPr wrap="square" rtlCol="0">
            <a:spAutoFit/>
          </a:bodyPr>
          <a:lstStyle>
            <a:defPPr>
              <a:defRPr lang="en-US"/>
            </a:defPPr>
            <a:lvl1pPr>
              <a:defRPr sz="2400" b="1" u="sng">
                <a:solidFill>
                  <a:schemeClr val="bg1"/>
                </a:solidFill>
              </a:defRPr>
            </a:lvl1pPr>
          </a:lstStyle>
          <a:p>
            <a:pPr algn="ctr"/>
            <a:r>
              <a:rPr lang="en-US" u="none" dirty="0"/>
              <a:t>We get something</a:t>
            </a:r>
          </a:p>
        </p:txBody>
      </p:sp>
    </p:spTree>
    <p:extLst>
      <p:ext uri="{BB962C8B-B14F-4D97-AF65-F5344CB8AC3E}">
        <p14:creationId xmlns:p14="http://schemas.microsoft.com/office/powerpoint/2010/main" val="892214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9" name="Rectangle 8"/>
          <p:cNvSpPr/>
          <p:nvPr/>
        </p:nvSpPr>
        <p:spPr>
          <a:xfrm>
            <a:off x="102291" y="929148"/>
            <a:ext cx="4241109" cy="4493538"/>
          </a:xfrm>
          <a:prstGeom prst="rect">
            <a:avLst/>
          </a:prstGeom>
        </p:spPr>
        <p:txBody>
          <a:bodyPr wrap="square">
            <a:spAutoFit/>
          </a:bodyPr>
          <a:lstStyle/>
          <a:p>
            <a:r>
              <a:rPr lang="en-US" sz="2200" b="1" dirty="0"/>
              <a:t>ASV</a:t>
            </a:r>
            <a:r>
              <a:rPr lang="en-US" sz="2200" dirty="0"/>
              <a:t>	we were made</a:t>
            </a:r>
          </a:p>
          <a:p>
            <a:r>
              <a:rPr lang="en-US" sz="2200" dirty="0"/>
              <a:t>	a heritage</a:t>
            </a:r>
          </a:p>
          <a:p>
            <a:endParaRPr lang="en-US" sz="2200" dirty="0"/>
          </a:p>
          <a:p>
            <a:r>
              <a:rPr lang="en-US" sz="2200" b="1" dirty="0"/>
              <a:t>DR</a:t>
            </a:r>
            <a:r>
              <a:rPr lang="en-US" sz="2200" dirty="0"/>
              <a:t>	we also are called</a:t>
            </a:r>
          </a:p>
          <a:p>
            <a:r>
              <a:rPr lang="en-US" sz="2200" dirty="0"/>
              <a:t>	by lot</a:t>
            </a:r>
          </a:p>
          <a:p>
            <a:endParaRPr lang="en-US" sz="2200" dirty="0"/>
          </a:p>
          <a:p>
            <a:r>
              <a:rPr lang="en-US" sz="2200" b="1" dirty="0"/>
              <a:t>RV</a:t>
            </a:r>
            <a:r>
              <a:rPr lang="en-US" sz="2200" dirty="0"/>
              <a:t>	we were made</a:t>
            </a:r>
          </a:p>
          <a:p>
            <a:r>
              <a:rPr lang="en-US" sz="2200" dirty="0"/>
              <a:t>	a heritage</a:t>
            </a:r>
          </a:p>
          <a:p>
            <a:endParaRPr lang="en-US" sz="2200" dirty="0"/>
          </a:p>
          <a:p>
            <a:r>
              <a:rPr lang="en-US" sz="2200" b="1" dirty="0"/>
              <a:t>NET</a:t>
            </a:r>
            <a:r>
              <a:rPr lang="en-US" sz="2200" dirty="0"/>
              <a:t>	we too have been claimed</a:t>
            </a:r>
          </a:p>
          <a:p>
            <a:r>
              <a:rPr lang="en-US" sz="2200" dirty="0"/>
              <a:t> 	as God’s own possession</a:t>
            </a:r>
          </a:p>
          <a:p>
            <a:endParaRPr lang="en-US" sz="2200" dirty="0"/>
          </a:p>
          <a:p>
            <a:r>
              <a:rPr lang="en-US" sz="2200" b="1" dirty="0"/>
              <a:t>NIV</a:t>
            </a:r>
            <a:r>
              <a:rPr lang="en-US" sz="2200" dirty="0"/>
              <a:t>	we were also chosen</a:t>
            </a:r>
          </a:p>
        </p:txBody>
      </p:sp>
      <p:sp>
        <p:nvSpPr>
          <p:cNvPr id="6" name="TextBox 5"/>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413268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2514600" y="924580"/>
            <a:ext cx="4180953" cy="523220"/>
          </a:xfrm>
          <a:prstGeom prst="rect">
            <a:avLst/>
          </a:prstGeom>
        </p:spPr>
        <p:txBody>
          <a:bodyPr wrap="none">
            <a:spAutoFit/>
          </a:bodyPr>
          <a:lstStyle/>
          <a:p>
            <a:r>
              <a:rPr lang="el-GR" sz="2800" dirty="0">
                <a:latin typeface="Palatino Linotype" panose="02040502050505030304" pitchFamily="18" charset="0"/>
              </a:rPr>
              <a:t>ἐν ᾧ καὶ </a:t>
            </a:r>
            <a:r>
              <a:rPr lang="el-GR" sz="2800" b="1" dirty="0">
                <a:latin typeface="Palatino Linotype" panose="02040502050505030304" pitchFamily="18" charset="0"/>
              </a:rPr>
              <a:t>ἐκληρώθημεν </a:t>
            </a:r>
            <a:endParaRPr lang="en-US" sz="2800" b="1" dirty="0">
              <a:latin typeface="Palatino Linotype" panose="02040502050505030304" pitchFamily="18" charset="0"/>
            </a:endParaRPr>
          </a:p>
        </p:txBody>
      </p:sp>
      <p:sp>
        <p:nvSpPr>
          <p:cNvPr id="3" name="TextBox 2"/>
          <p:cNvSpPr txBox="1"/>
          <p:nvPr/>
        </p:nvSpPr>
        <p:spPr>
          <a:xfrm>
            <a:off x="2590800" y="1447800"/>
            <a:ext cx="3886200" cy="400110"/>
          </a:xfrm>
          <a:prstGeom prst="rect">
            <a:avLst/>
          </a:prstGeom>
          <a:noFill/>
        </p:spPr>
        <p:txBody>
          <a:bodyPr wrap="square" rtlCol="0">
            <a:spAutoFit/>
          </a:bodyPr>
          <a:lstStyle/>
          <a:p>
            <a:r>
              <a:rPr lang="en-US" sz="2000" dirty="0"/>
              <a:t>in whom also </a:t>
            </a:r>
            <a:r>
              <a:rPr lang="en-US" sz="2000" b="1" dirty="0"/>
              <a:t>we were allotted</a:t>
            </a:r>
          </a:p>
        </p:txBody>
      </p:sp>
      <p:sp>
        <p:nvSpPr>
          <p:cNvPr id="12" name="TextBox 11"/>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4667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21 </a:t>
            </a:r>
            <a:r>
              <a:rPr lang="en-US" sz="1900" u="sng" dirty="0">
                <a:solidFill>
                  <a:srgbClr val="FF0000"/>
                </a:solidFill>
                <a:latin typeface="Papyrus" panose="03070502060502030205" pitchFamily="66" charset="0"/>
              </a:rPr>
              <a:t>But that you also may know about my circumstances</a:t>
            </a:r>
            <a:r>
              <a:rPr lang="en-US" sz="1900" dirty="0">
                <a:solidFill>
                  <a:schemeClr val="tx1"/>
                </a:solidFill>
                <a:latin typeface="Papyrus" panose="03070502060502030205" pitchFamily="66" charset="0"/>
              </a:rPr>
              <a:t>, how I am doing,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the beloved brother and faithful minister in the Lord, will make everything known to you. </a:t>
            </a:r>
            <a:r>
              <a:rPr lang="en-US" sz="1900" b="1" baseline="30000" dirty="0">
                <a:solidFill>
                  <a:schemeClr val="tx1"/>
                </a:solidFill>
                <a:latin typeface="Papyrus" panose="03070502060502030205" pitchFamily="66" charset="0"/>
              </a:rPr>
              <a:t>22 </a:t>
            </a:r>
            <a:r>
              <a:rPr lang="en-US" sz="1900" dirty="0">
                <a:solidFill>
                  <a:schemeClr val="tx1"/>
                </a:solidFill>
                <a:latin typeface="Papyrus" panose="03070502060502030205" pitchFamily="66" charset="0"/>
              </a:rPr>
              <a:t>I have sent him to you for this very purpose, so that you may know about us, and that he may comfort your hearts.</a:t>
            </a:r>
          </a:p>
          <a:p>
            <a:pPr algn="ctr"/>
            <a:endParaRPr lang="en-US" sz="1900" dirty="0">
              <a:solidFill>
                <a:schemeClr val="tx1"/>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our beloved brother and faithful servant and fellow bond-servant in the Lord, will bring you information. </a:t>
            </a:r>
            <a:r>
              <a:rPr lang="en-US" sz="1900" b="1" baseline="30000" dirty="0">
                <a:solidFill>
                  <a:schemeClr val="tx1"/>
                </a:solidFill>
                <a:latin typeface="Papyrus" panose="03070502060502030205" pitchFamily="66" charset="0"/>
              </a:rPr>
              <a:t>8 </a:t>
            </a:r>
            <a:r>
              <a:rPr lang="en-US" sz="1900" dirty="0">
                <a:solidFill>
                  <a:schemeClr val="tx1"/>
                </a:solidFill>
                <a:latin typeface="Papyrus" panose="03070502060502030205" pitchFamily="66" charset="0"/>
              </a:rPr>
              <a:t>For I have sent him to you for this very purpose, </a:t>
            </a:r>
            <a:r>
              <a:rPr lang="en-US" sz="1900" u="sng" dirty="0">
                <a:solidFill>
                  <a:srgbClr val="FF0000"/>
                </a:solidFill>
                <a:latin typeface="Papyrus" panose="03070502060502030205" pitchFamily="66" charset="0"/>
              </a:rPr>
              <a:t>that you may know about our circumstances</a:t>
            </a:r>
            <a:r>
              <a:rPr lang="en-US" sz="1900" dirty="0">
                <a:solidFill>
                  <a:schemeClr val="tx1"/>
                </a:solidFill>
                <a:latin typeface="Papyrus" panose="03070502060502030205" pitchFamily="66" charset="0"/>
              </a:rPr>
              <a:t> and that he may encourage your hearts</a:t>
            </a: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Tree>
    <p:extLst>
      <p:ext uri="{BB962C8B-B14F-4D97-AF65-F5344CB8AC3E}">
        <p14:creationId xmlns:p14="http://schemas.microsoft.com/office/powerpoint/2010/main" val="18358969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2514600" y="924580"/>
            <a:ext cx="3219151" cy="523220"/>
          </a:xfrm>
          <a:prstGeom prst="rect">
            <a:avLst/>
          </a:prstGeom>
        </p:spPr>
        <p:txBody>
          <a:bodyPr wrap="none">
            <a:spAutoFit/>
          </a:bodyPr>
          <a:lstStyle/>
          <a:p>
            <a:r>
              <a:rPr lang="el-GR" sz="2800" dirty="0">
                <a:solidFill>
                  <a:schemeClr val="tx1">
                    <a:alpha val="0"/>
                  </a:schemeClr>
                </a:solidFill>
                <a:latin typeface="Palatino Linotype" panose="02040502050505030304" pitchFamily="18" charset="0"/>
              </a:rPr>
              <a:t>ἐν ᾧ καὶ </a:t>
            </a:r>
            <a:r>
              <a:rPr lang="el-GR" sz="2800" b="1" dirty="0">
                <a:solidFill>
                  <a:schemeClr val="tx1">
                    <a:alpha val="0"/>
                  </a:schemeClr>
                </a:solidFill>
                <a:latin typeface="Palatino Linotype" panose="02040502050505030304" pitchFamily="18" charset="0"/>
              </a:rPr>
              <a:t>ἐ</a:t>
            </a:r>
            <a:r>
              <a:rPr lang="el-GR" sz="2800" b="1" dirty="0">
                <a:latin typeface="Palatino Linotype" panose="02040502050505030304" pitchFamily="18" charset="0"/>
              </a:rPr>
              <a:t>κληρόω</a:t>
            </a:r>
            <a:endParaRPr lang="en-US" sz="2800" b="1" dirty="0">
              <a:latin typeface="Palatino Linotype" panose="02040502050505030304" pitchFamily="18" charset="0"/>
            </a:endParaRPr>
          </a:p>
        </p:txBody>
      </p:sp>
      <p:sp>
        <p:nvSpPr>
          <p:cNvPr id="5" name="Rectangle 4"/>
          <p:cNvSpPr/>
          <p:nvPr/>
        </p:nvSpPr>
        <p:spPr>
          <a:xfrm>
            <a:off x="5834448" y="929148"/>
            <a:ext cx="1284326" cy="523220"/>
          </a:xfrm>
          <a:prstGeom prst="rect">
            <a:avLst/>
          </a:prstGeom>
        </p:spPr>
        <p:txBody>
          <a:bodyPr wrap="none">
            <a:spAutoFit/>
          </a:bodyPr>
          <a:lstStyle/>
          <a:p>
            <a:r>
              <a:rPr lang="en-US" sz="2800" b="1" dirty="0">
                <a:latin typeface="Palatino Linotype" panose="02040502050505030304" pitchFamily="18" charset="0"/>
              </a:rPr>
              <a:t>“allot”</a:t>
            </a:r>
          </a:p>
        </p:txBody>
      </p:sp>
      <p:sp>
        <p:nvSpPr>
          <p:cNvPr id="6" name="TextBox 5"/>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213536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4114800" y="924580"/>
            <a:ext cx="1244251" cy="523220"/>
          </a:xfrm>
          <a:prstGeom prst="rect">
            <a:avLst/>
          </a:prstGeom>
        </p:spPr>
        <p:txBody>
          <a:bodyPr wrap="none">
            <a:spAutoFit/>
          </a:bodyPr>
          <a:lstStyle/>
          <a:p>
            <a:r>
              <a:rPr lang="en-US" sz="2800" b="1" dirty="0" err="1">
                <a:latin typeface="Palatino Linotype" panose="02040502050505030304" pitchFamily="18" charset="0"/>
              </a:rPr>
              <a:t>klēroō</a:t>
            </a:r>
            <a:endParaRPr lang="en-US" sz="2800" b="1" dirty="0">
              <a:latin typeface="Palatino Linotype" panose="02040502050505030304" pitchFamily="18" charset="0"/>
            </a:endParaRPr>
          </a:p>
        </p:txBody>
      </p:sp>
      <p:sp>
        <p:nvSpPr>
          <p:cNvPr id="3" name="TextBox 2"/>
          <p:cNvSpPr txBox="1"/>
          <p:nvPr/>
        </p:nvSpPr>
        <p:spPr>
          <a:xfrm>
            <a:off x="3276600" y="975852"/>
            <a:ext cx="793217" cy="461665"/>
          </a:xfrm>
          <a:prstGeom prst="rect">
            <a:avLst/>
          </a:prstGeom>
          <a:noFill/>
        </p:spPr>
        <p:txBody>
          <a:bodyPr wrap="square" rtlCol="0">
            <a:spAutoFit/>
          </a:bodyPr>
          <a:lstStyle/>
          <a:p>
            <a:r>
              <a:rPr lang="en-US" sz="2400" dirty="0"/>
              <a:t>verb</a:t>
            </a:r>
          </a:p>
        </p:txBody>
      </p:sp>
      <p:sp>
        <p:nvSpPr>
          <p:cNvPr id="5" name="TextBox 4"/>
          <p:cNvSpPr txBox="1"/>
          <p:nvPr/>
        </p:nvSpPr>
        <p:spPr>
          <a:xfrm>
            <a:off x="3276600" y="1428587"/>
            <a:ext cx="990600" cy="461665"/>
          </a:xfrm>
          <a:prstGeom prst="rect">
            <a:avLst/>
          </a:prstGeom>
          <a:noFill/>
        </p:spPr>
        <p:txBody>
          <a:bodyPr wrap="square" rtlCol="0">
            <a:spAutoFit/>
          </a:bodyPr>
          <a:lstStyle/>
          <a:p>
            <a:r>
              <a:rPr lang="en-US" sz="2400" dirty="0"/>
              <a:t>noun</a:t>
            </a:r>
          </a:p>
        </p:txBody>
      </p:sp>
      <p:sp>
        <p:nvSpPr>
          <p:cNvPr id="6" name="Rectangle 5"/>
          <p:cNvSpPr/>
          <p:nvPr/>
        </p:nvSpPr>
        <p:spPr>
          <a:xfrm>
            <a:off x="4129548" y="1381780"/>
            <a:ext cx="1202573" cy="523220"/>
          </a:xfrm>
          <a:prstGeom prst="rect">
            <a:avLst/>
          </a:prstGeom>
        </p:spPr>
        <p:txBody>
          <a:bodyPr wrap="none">
            <a:spAutoFit/>
          </a:bodyPr>
          <a:lstStyle/>
          <a:p>
            <a:r>
              <a:rPr lang="en-US" sz="2800" b="1" dirty="0" err="1">
                <a:latin typeface="Palatino Linotype" panose="02040502050505030304" pitchFamily="18" charset="0"/>
              </a:rPr>
              <a:t>klēros</a:t>
            </a:r>
            <a:endParaRPr lang="en-US" sz="2800" b="1" dirty="0">
              <a:latin typeface="Palatino Linotype" panose="02040502050505030304" pitchFamily="18" charset="0"/>
            </a:endParaRPr>
          </a:p>
        </p:txBody>
      </p:sp>
      <p:sp>
        <p:nvSpPr>
          <p:cNvPr id="7" name="Rectangle 6"/>
          <p:cNvSpPr/>
          <p:nvPr/>
        </p:nvSpPr>
        <p:spPr>
          <a:xfrm>
            <a:off x="5873435" y="1386348"/>
            <a:ext cx="984565" cy="523220"/>
          </a:xfrm>
          <a:prstGeom prst="rect">
            <a:avLst/>
          </a:prstGeom>
        </p:spPr>
        <p:txBody>
          <a:bodyPr wrap="none">
            <a:spAutoFit/>
          </a:bodyPr>
          <a:lstStyle/>
          <a:p>
            <a:r>
              <a:rPr lang="en-US" sz="2800" b="1" dirty="0">
                <a:latin typeface="Palatino Linotype" panose="02040502050505030304" pitchFamily="18" charset="0"/>
              </a:rPr>
              <a:t>“lot”</a:t>
            </a:r>
          </a:p>
        </p:txBody>
      </p:sp>
      <p:sp>
        <p:nvSpPr>
          <p:cNvPr id="8" name="Rectangle 7"/>
          <p:cNvSpPr/>
          <p:nvPr/>
        </p:nvSpPr>
        <p:spPr>
          <a:xfrm>
            <a:off x="5834448" y="929148"/>
            <a:ext cx="1284326" cy="523220"/>
          </a:xfrm>
          <a:prstGeom prst="rect">
            <a:avLst/>
          </a:prstGeom>
        </p:spPr>
        <p:txBody>
          <a:bodyPr wrap="none">
            <a:spAutoFit/>
          </a:bodyPr>
          <a:lstStyle/>
          <a:p>
            <a:r>
              <a:rPr lang="en-US" sz="2800" b="1" dirty="0">
                <a:latin typeface="Palatino Linotype" panose="02040502050505030304" pitchFamily="18" charset="0"/>
              </a:rPr>
              <a:t>“allot”</a:t>
            </a:r>
          </a:p>
        </p:txBody>
      </p:sp>
      <p:sp>
        <p:nvSpPr>
          <p:cNvPr id="9" name="TextBox 8"/>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
        <p:nvSpPr>
          <p:cNvPr id="10" name="Rectangle 9"/>
          <p:cNvSpPr/>
          <p:nvPr/>
        </p:nvSpPr>
        <p:spPr>
          <a:xfrm>
            <a:off x="6781800" y="1371600"/>
            <a:ext cx="2122697" cy="523220"/>
          </a:xfrm>
          <a:prstGeom prst="rect">
            <a:avLst/>
          </a:prstGeom>
        </p:spPr>
        <p:txBody>
          <a:bodyPr wrap="none">
            <a:spAutoFit/>
          </a:bodyPr>
          <a:lstStyle/>
          <a:p>
            <a:r>
              <a:rPr lang="en-US" sz="2800" b="1" dirty="0">
                <a:latin typeface="Palatino Linotype" panose="02040502050505030304" pitchFamily="18" charset="0"/>
              </a:rPr>
              <a:t>“allotment”</a:t>
            </a:r>
          </a:p>
        </p:txBody>
      </p:sp>
    </p:spTree>
    <p:extLst>
      <p:ext uri="{BB962C8B-B14F-4D97-AF65-F5344CB8AC3E}">
        <p14:creationId xmlns:p14="http://schemas.microsoft.com/office/powerpoint/2010/main" val="71940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4114800" y="924580"/>
            <a:ext cx="1244251" cy="523220"/>
          </a:xfrm>
          <a:prstGeom prst="rect">
            <a:avLst/>
          </a:prstGeom>
        </p:spPr>
        <p:txBody>
          <a:bodyPr wrap="none">
            <a:spAutoFit/>
          </a:bodyPr>
          <a:lstStyle/>
          <a:p>
            <a:r>
              <a:rPr lang="en-US" sz="2800" b="1" dirty="0" err="1">
                <a:latin typeface="Palatino Linotype" panose="02040502050505030304" pitchFamily="18" charset="0"/>
              </a:rPr>
              <a:t>klēroō</a:t>
            </a:r>
            <a:endParaRPr lang="en-US" sz="2800" b="1" dirty="0">
              <a:latin typeface="Palatino Linotype" panose="02040502050505030304" pitchFamily="18" charset="0"/>
            </a:endParaRPr>
          </a:p>
        </p:txBody>
      </p:sp>
      <p:sp>
        <p:nvSpPr>
          <p:cNvPr id="3" name="TextBox 2"/>
          <p:cNvSpPr txBox="1"/>
          <p:nvPr/>
        </p:nvSpPr>
        <p:spPr>
          <a:xfrm>
            <a:off x="3276600" y="975852"/>
            <a:ext cx="793217" cy="461665"/>
          </a:xfrm>
          <a:prstGeom prst="rect">
            <a:avLst/>
          </a:prstGeom>
          <a:noFill/>
        </p:spPr>
        <p:txBody>
          <a:bodyPr wrap="square" rtlCol="0">
            <a:spAutoFit/>
          </a:bodyPr>
          <a:lstStyle/>
          <a:p>
            <a:r>
              <a:rPr lang="en-US" sz="2400" dirty="0"/>
              <a:t>verb</a:t>
            </a:r>
          </a:p>
        </p:txBody>
      </p:sp>
      <p:sp>
        <p:nvSpPr>
          <p:cNvPr id="5" name="TextBox 4"/>
          <p:cNvSpPr txBox="1"/>
          <p:nvPr/>
        </p:nvSpPr>
        <p:spPr>
          <a:xfrm>
            <a:off x="3276600" y="1428587"/>
            <a:ext cx="990600" cy="461665"/>
          </a:xfrm>
          <a:prstGeom prst="rect">
            <a:avLst/>
          </a:prstGeom>
          <a:noFill/>
        </p:spPr>
        <p:txBody>
          <a:bodyPr wrap="square" rtlCol="0">
            <a:spAutoFit/>
          </a:bodyPr>
          <a:lstStyle/>
          <a:p>
            <a:r>
              <a:rPr lang="en-US" sz="2400" dirty="0"/>
              <a:t>noun</a:t>
            </a:r>
          </a:p>
        </p:txBody>
      </p:sp>
      <p:sp>
        <p:nvSpPr>
          <p:cNvPr id="6" name="Rectangle 5"/>
          <p:cNvSpPr/>
          <p:nvPr/>
        </p:nvSpPr>
        <p:spPr>
          <a:xfrm>
            <a:off x="4129548" y="1381780"/>
            <a:ext cx="1202573" cy="523220"/>
          </a:xfrm>
          <a:prstGeom prst="rect">
            <a:avLst/>
          </a:prstGeom>
        </p:spPr>
        <p:txBody>
          <a:bodyPr wrap="none">
            <a:spAutoFit/>
          </a:bodyPr>
          <a:lstStyle/>
          <a:p>
            <a:r>
              <a:rPr lang="en-US" sz="2800" b="1" dirty="0" err="1">
                <a:latin typeface="Palatino Linotype" panose="02040502050505030304" pitchFamily="18" charset="0"/>
              </a:rPr>
              <a:t>klēros</a:t>
            </a:r>
            <a:endParaRPr lang="en-US" sz="2800" b="1" dirty="0">
              <a:latin typeface="Palatino Linotype" panose="02040502050505030304" pitchFamily="18" charset="0"/>
            </a:endParaRPr>
          </a:p>
        </p:txBody>
      </p:sp>
      <p:sp>
        <p:nvSpPr>
          <p:cNvPr id="7" name="Rectangle 6"/>
          <p:cNvSpPr/>
          <p:nvPr/>
        </p:nvSpPr>
        <p:spPr>
          <a:xfrm>
            <a:off x="5873435" y="1386348"/>
            <a:ext cx="984565" cy="523220"/>
          </a:xfrm>
          <a:prstGeom prst="rect">
            <a:avLst/>
          </a:prstGeom>
        </p:spPr>
        <p:txBody>
          <a:bodyPr wrap="none">
            <a:spAutoFit/>
          </a:bodyPr>
          <a:lstStyle/>
          <a:p>
            <a:r>
              <a:rPr lang="en-US" sz="2800" b="1" dirty="0">
                <a:latin typeface="Palatino Linotype" panose="02040502050505030304" pitchFamily="18" charset="0"/>
              </a:rPr>
              <a:t>“lot”</a:t>
            </a:r>
          </a:p>
        </p:txBody>
      </p:sp>
      <p:sp>
        <p:nvSpPr>
          <p:cNvPr id="8" name="Rectangle 7"/>
          <p:cNvSpPr/>
          <p:nvPr/>
        </p:nvSpPr>
        <p:spPr>
          <a:xfrm>
            <a:off x="5834448" y="929148"/>
            <a:ext cx="1284326" cy="523220"/>
          </a:xfrm>
          <a:prstGeom prst="rect">
            <a:avLst/>
          </a:prstGeom>
        </p:spPr>
        <p:txBody>
          <a:bodyPr wrap="none">
            <a:spAutoFit/>
          </a:bodyPr>
          <a:lstStyle/>
          <a:p>
            <a:r>
              <a:rPr lang="en-US" sz="2800" b="1" dirty="0">
                <a:latin typeface="Palatino Linotype" panose="02040502050505030304" pitchFamily="18" charset="0"/>
              </a:rPr>
              <a:t>“allot”</a:t>
            </a:r>
          </a:p>
        </p:txBody>
      </p:sp>
      <p:sp>
        <p:nvSpPr>
          <p:cNvPr id="9" name="TextBox 8"/>
          <p:cNvSpPr txBox="1"/>
          <p:nvPr/>
        </p:nvSpPr>
        <p:spPr>
          <a:xfrm>
            <a:off x="2642535" y="2033619"/>
            <a:ext cx="1548465" cy="461665"/>
          </a:xfrm>
          <a:prstGeom prst="rect">
            <a:avLst/>
          </a:prstGeom>
          <a:noFill/>
        </p:spPr>
        <p:txBody>
          <a:bodyPr wrap="square" rtlCol="0">
            <a:spAutoFit/>
          </a:bodyPr>
          <a:lstStyle/>
          <a:p>
            <a:r>
              <a:rPr lang="en-US" sz="2400" dirty="0"/>
              <a:t>Related to</a:t>
            </a:r>
          </a:p>
        </p:txBody>
      </p:sp>
      <p:sp>
        <p:nvSpPr>
          <p:cNvPr id="11" name="Rectangle 10"/>
          <p:cNvSpPr/>
          <p:nvPr/>
        </p:nvSpPr>
        <p:spPr>
          <a:xfrm>
            <a:off x="4129548" y="1986812"/>
            <a:ext cx="2124887" cy="523220"/>
          </a:xfrm>
          <a:prstGeom prst="rect">
            <a:avLst/>
          </a:prstGeom>
        </p:spPr>
        <p:txBody>
          <a:bodyPr wrap="square">
            <a:spAutoFit/>
          </a:bodyPr>
          <a:lstStyle/>
          <a:p>
            <a:r>
              <a:rPr lang="en-US" sz="2800" b="1" dirty="0" err="1">
                <a:latin typeface="Palatino Linotype" panose="02040502050505030304" pitchFamily="18" charset="0"/>
              </a:rPr>
              <a:t>klēronomos</a:t>
            </a:r>
            <a:endParaRPr lang="en-US" sz="2800" b="1" dirty="0">
              <a:latin typeface="Palatino Linotype" panose="02040502050505030304" pitchFamily="18" charset="0"/>
            </a:endParaRPr>
          </a:p>
        </p:txBody>
      </p:sp>
      <p:sp>
        <p:nvSpPr>
          <p:cNvPr id="16" name="Rectangle 15"/>
          <p:cNvSpPr/>
          <p:nvPr/>
        </p:nvSpPr>
        <p:spPr>
          <a:xfrm>
            <a:off x="6254435" y="1991380"/>
            <a:ext cx="1222386" cy="523220"/>
          </a:xfrm>
          <a:prstGeom prst="rect">
            <a:avLst/>
          </a:prstGeom>
        </p:spPr>
        <p:txBody>
          <a:bodyPr wrap="none">
            <a:spAutoFit/>
          </a:bodyPr>
          <a:lstStyle/>
          <a:p>
            <a:r>
              <a:rPr lang="en-US" sz="2800" b="1" dirty="0">
                <a:latin typeface="Palatino Linotype" panose="02040502050505030304" pitchFamily="18" charset="0"/>
              </a:rPr>
              <a:t>“heir”</a:t>
            </a:r>
          </a:p>
        </p:txBody>
      </p:sp>
      <p:sp>
        <p:nvSpPr>
          <p:cNvPr id="4" name="TextBox 3"/>
          <p:cNvSpPr txBox="1"/>
          <p:nvPr/>
        </p:nvSpPr>
        <p:spPr>
          <a:xfrm>
            <a:off x="4267200" y="2510032"/>
            <a:ext cx="1828800" cy="461665"/>
          </a:xfrm>
          <a:prstGeom prst="rect">
            <a:avLst/>
          </a:prstGeom>
          <a:noFill/>
        </p:spPr>
        <p:txBody>
          <a:bodyPr wrap="square" rtlCol="0">
            <a:spAutoFit/>
          </a:bodyPr>
          <a:lstStyle/>
          <a:p>
            <a:r>
              <a:rPr lang="en-US" sz="2400" i="1" dirty="0"/>
              <a:t>  lot - law (?)</a:t>
            </a:r>
          </a:p>
        </p:txBody>
      </p:sp>
      <p:sp>
        <p:nvSpPr>
          <p:cNvPr id="17" name="Rectangle 16"/>
          <p:cNvSpPr/>
          <p:nvPr/>
        </p:nvSpPr>
        <p:spPr>
          <a:xfrm>
            <a:off x="4129548" y="2895600"/>
            <a:ext cx="2124887" cy="523220"/>
          </a:xfrm>
          <a:prstGeom prst="rect">
            <a:avLst/>
          </a:prstGeom>
        </p:spPr>
        <p:txBody>
          <a:bodyPr wrap="square">
            <a:spAutoFit/>
          </a:bodyPr>
          <a:lstStyle/>
          <a:p>
            <a:r>
              <a:rPr lang="en-US" sz="2800" b="1" dirty="0" err="1">
                <a:latin typeface="Palatino Linotype" panose="02040502050505030304" pitchFamily="18" charset="0"/>
              </a:rPr>
              <a:t>klēronomia</a:t>
            </a:r>
            <a:endParaRPr lang="en-US" sz="2800" b="1" dirty="0">
              <a:latin typeface="Palatino Linotype" panose="02040502050505030304" pitchFamily="18" charset="0"/>
            </a:endParaRPr>
          </a:p>
        </p:txBody>
      </p:sp>
      <p:sp>
        <p:nvSpPr>
          <p:cNvPr id="18" name="Rectangle 17"/>
          <p:cNvSpPr/>
          <p:nvPr/>
        </p:nvSpPr>
        <p:spPr>
          <a:xfrm>
            <a:off x="6248400" y="2891032"/>
            <a:ext cx="2400016" cy="523220"/>
          </a:xfrm>
          <a:prstGeom prst="rect">
            <a:avLst/>
          </a:prstGeom>
        </p:spPr>
        <p:txBody>
          <a:bodyPr wrap="none">
            <a:spAutoFit/>
          </a:bodyPr>
          <a:lstStyle/>
          <a:p>
            <a:r>
              <a:rPr lang="en-US" sz="2800" b="1" dirty="0">
                <a:latin typeface="Palatino Linotype" panose="02040502050505030304" pitchFamily="18" charset="0"/>
              </a:rPr>
              <a:t>“inheritance”</a:t>
            </a:r>
          </a:p>
        </p:txBody>
      </p:sp>
      <p:sp>
        <p:nvSpPr>
          <p:cNvPr id="19" name="TextBox 18"/>
          <p:cNvSpPr txBox="1"/>
          <p:nvPr/>
        </p:nvSpPr>
        <p:spPr>
          <a:xfrm>
            <a:off x="2568795" y="2952587"/>
            <a:ext cx="1548465" cy="461665"/>
          </a:xfrm>
          <a:prstGeom prst="rect">
            <a:avLst/>
          </a:prstGeom>
          <a:noFill/>
        </p:spPr>
        <p:txBody>
          <a:bodyPr wrap="square" rtlCol="0">
            <a:spAutoFit/>
          </a:bodyPr>
          <a:lstStyle/>
          <a:p>
            <a:pPr algn="r"/>
            <a:r>
              <a:rPr lang="en-US" sz="2400" dirty="0"/>
              <a:t>and</a:t>
            </a:r>
          </a:p>
        </p:txBody>
      </p:sp>
      <p:sp>
        <p:nvSpPr>
          <p:cNvPr id="20" name="TextBox 19"/>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
        <p:nvSpPr>
          <p:cNvPr id="21" name="Rectangle 20"/>
          <p:cNvSpPr/>
          <p:nvPr/>
        </p:nvSpPr>
        <p:spPr>
          <a:xfrm>
            <a:off x="6781800" y="1371600"/>
            <a:ext cx="2122697" cy="523220"/>
          </a:xfrm>
          <a:prstGeom prst="rect">
            <a:avLst/>
          </a:prstGeom>
        </p:spPr>
        <p:txBody>
          <a:bodyPr wrap="none">
            <a:spAutoFit/>
          </a:bodyPr>
          <a:lstStyle/>
          <a:p>
            <a:r>
              <a:rPr lang="en-US" sz="2800" b="1" dirty="0">
                <a:latin typeface="Palatino Linotype" panose="02040502050505030304" pitchFamily="18" charset="0"/>
              </a:rPr>
              <a:t>“allotment”</a:t>
            </a:r>
          </a:p>
        </p:txBody>
      </p:sp>
    </p:spTree>
    <p:extLst>
      <p:ext uri="{BB962C8B-B14F-4D97-AF65-F5344CB8AC3E}">
        <p14:creationId xmlns:p14="http://schemas.microsoft.com/office/powerpoint/2010/main" val="42325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4" grpId="0"/>
      <p:bldP spid="17" grpId="0"/>
      <p:bldP spid="18"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0" name="TextBox 19"/>
          <p:cNvSpPr txBox="1"/>
          <p:nvPr/>
        </p:nvSpPr>
        <p:spPr>
          <a:xfrm>
            <a:off x="838200" y="929148"/>
            <a:ext cx="6172200" cy="954107"/>
          </a:xfrm>
          <a:prstGeom prst="rect">
            <a:avLst/>
          </a:prstGeom>
          <a:noFill/>
        </p:spPr>
        <p:txBody>
          <a:bodyPr wrap="square" rtlCol="0">
            <a:spAutoFit/>
          </a:bodyPr>
          <a:lstStyle/>
          <a:p>
            <a:r>
              <a:rPr lang="en-US" sz="2800" dirty="0"/>
              <a:t>in whom also </a:t>
            </a:r>
            <a:r>
              <a:rPr lang="en-US" sz="2800" b="1" dirty="0"/>
              <a:t>we were allotted</a:t>
            </a:r>
          </a:p>
          <a:p>
            <a:r>
              <a:rPr lang="en-US" sz="2800" i="1" dirty="0"/>
              <a:t>unto our being for the praise of his glory</a:t>
            </a:r>
            <a:endParaRPr lang="en-US" sz="2800" b="1" dirty="0"/>
          </a:p>
        </p:txBody>
      </p:sp>
      <p:sp>
        <p:nvSpPr>
          <p:cNvPr id="14" name="Oval 13"/>
          <p:cNvSpPr/>
          <p:nvPr/>
        </p:nvSpPr>
        <p:spPr>
          <a:xfrm>
            <a:off x="838200" y="1295400"/>
            <a:ext cx="2286000" cy="7620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200" y="1905000"/>
            <a:ext cx="7315200" cy="1938992"/>
          </a:xfrm>
          <a:prstGeom prst="rect">
            <a:avLst/>
          </a:prstGeom>
          <a:solidFill>
            <a:schemeClr val="bg1"/>
          </a:solidFill>
          <a:effectLst>
            <a:outerShdw blurRad="50800" dist="101600" dir="13500000" algn="br" rotWithShape="0">
              <a:prstClr val="black">
                <a:alpha val="40000"/>
              </a:prstClr>
            </a:outerShdw>
          </a:effectLst>
        </p:spPr>
        <p:txBody>
          <a:bodyPr wrap="square" rtlCol="0">
            <a:spAutoFit/>
          </a:bodyPr>
          <a:lstStyle/>
          <a:p>
            <a:r>
              <a:rPr lang="en-US" sz="2400" dirty="0"/>
              <a:t>Alford (translated):</a:t>
            </a:r>
          </a:p>
          <a:p>
            <a:pPr lvl="1"/>
            <a:r>
              <a:rPr lang="en-US" sz="2400" dirty="0">
                <a:latin typeface="Palatino Linotype" panose="02040502050505030304" pitchFamily="18" charset="0"/>
              </a:rPr>
              <a:t>“followed…not by </a:t>
            </a:r>
            <a:r>
              <a:rPr lang="en-US" sz="2400" i="1" dirty="0">
                <a:latin typeface="Palatino Linotype" panose="02040502050505030304" pitchFamily="18" charset="0"/>
              </a:rPr>
              <a:t>unto our </a:t>
            </a:r>
            <a:r>
              <a:rPr lang="en-US" sz="2400" b="1" i="1" dirty="0">
                <a:latin typeface="Palatino Linotype" panose="02040502050505030304" pitchFamily="18" charset="0"/>
              </a:rPr>
              <a:t>having</a:t>
            </a:r>
            <a:r>
              <a:rPr lang="en-US" sz="2400" i="1" dirty="0">
                <a:latin typeface="Palatino Linotype" panose="02040502050505030304" pitchFamily="18" charset="0"/>
              </a:rPr>
              <a:t> something</a:t>
            </a:r>
            <a:r>
              <a:rPr lang="en-US" sz="2400" dirty="0">
                <a:latin typeface="Palatino Linotype" panose="02040502050505030304" pitchFamily="18" charset="0"/>
              </a:rPr>
              <a:t>, </a:t>
            </a:r>
          </a:p>
          <a:p>
            <a:pPr lvl="1"/>
            <a:r>
              <a:rPr lang="en-US" sz="2400" dirty="0">
                <a:latin typeface="Palatino Linotype" panose="02040502050505030304" pitchFamily="18" charset="0"/>
              </a:rPr>
              <a:t>		 but by </a:t>
            </a:r>
            <a:r>
              <a:rPr lang="en-US" sz="2400" i="1" dirty="0">
                <a:latin typeface="Palatino Linotype" panose="02040502050505030304" pitchFamily="18" charset="0"/>
              </a:rPr>
              <a:t>unto our </a:t>
            </a:r>
            <a:r>
              <a:rPr lang="en-US" sz="2400" b="1" i="1" dirty="0">
                <a:latin typeface="Palatino Linotype" panose="02040502050505030304" pitchFamily="18" charset="0"/>
              </a:rPr>
              <a:t>being</a:t>
            </a:r>
            <a:r>
              <a:rPr lang="en-US" sz="2400" i="1" dirty="0">
                <a:latin typeface="Palatino Linotype" panose="02040502050505030304" pitchFamily="18" charset="0"/>
              </a:rPr>
              <a:t> something</a:t>
            </a:r>
            <a:r>
              <a:rPr lang="en-US" sz="2400" dirty="0">
                <a:latin typeface="Palatino Linotype" panose="02040502050505030304" pitchFamily="18" charset="0"/>
              </a:rPr>
              <a:t>,</a:t>
            </a:r>
          </a:p>
          <a:p>
            <a:pPr lvl="1"/>
            <a:r>
              <a:rPr lang="en-US" sz="2400" dirty="0">
                <a:latin typeface="Palatino Linotype" panose="02040502050505030304" pitchFamily="18" charset="0"/>
              </a:rPr>
              <a:t>and thus pointing at something which</a:t>
            </a:r>
          </a:p>
          <a:p>
            <a:pPr lvl="1"/>
            <a:r>
              <a:rPr lang="en-US" sz="2400" dirty="0">
                <a:latin typeface="Palatino Linotype" panose="02040502050505030304" pitchFamily="18" charset="0"/>
              </a:rPr>
              <a:t>‘we’ are to </a:t>
            </a:r>
            <a:r>
              <a:rPr lang="en-US" sz="2400" i="1" dirty="0">
                <a:latin typeface="Palatino Linotype" panose="02040502050505030304" pitchFamily="18" charset="0"/>
              </a:rPr>
              <a:t>become</a:t>
            </a:r>
            <a:r>
              <a:rPr lang="en-US" sz="2400" dirty="0">
                <a:latin typeface="Palatino Linotype" panose="02040502050505030304" pitchFamily="18" charset="0"/>
              </a:rPr>
              <a:t>, not to </a:t>
            </a:r>
            <a:r>
              <a:rPr lang="en-US" sz="2400" i="1" dirty="0">
                <a:latin typeface="Palatino Linotype" panose="02040502050505030304" pitchFamily="18" charset="0"/>
              </a:rPr>
              <a:t>possess</a:t>
            </a:r>
            <a:r>
              <a:rPr lang="en-US" sz="2400" dirty="0">
                <a:latin typeface="Palatino Linotype" panose="02040502050505030304" pitchFamily="18" charset="0"/>
              </a:rPr>
              <a:t>.”</a:t>
            </a:r>
          </a:p>
        </p:txBody>
      </p:sp>
      <p:sp>
        <p:nvSpPr>
          <p:cNvPr id="21" name="TextBox 20"/>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284197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uiExpand="1"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6" name="Rectangle 25"/>
          <p:cNvSpPr/>
          <p:nvPr/>
        </p:nvSpPr>
        <p:spPr>
          <a:xfrm>
            <a:off x="231058" y="3365718"/>
            <a:ext cx="7924800" cy="892552"/>
          </a:xfrm>
          <a:prstGeom prst="rect">
            <a:avLst/>
          </a:prstGeom>
          <a:solidFill>
            <a:schemeClr val="bg1"/>
          </a:solidFill>
        </p:spPr>
        <p:txBody>
          <a:bodyPr wrap="square">
            <a:spAutoFit/>
          </a:bodyPr>
          <a:lstStyle/>
          <a:p>
            <a:r>
              <a:rPr lang="en-US" sz="2600" dirty="0"/>
              <a:t>the </a:t>
            </a:r>
            <a:r>
              <a:rPr lang="en-US" sz="2600" cap="small" dirty="0"/>
              <a:t>Lord</a:t>
            </a:r>
            <a:r>
              <a:rPr lang="en-US" sz="2600" dirty="0"/>
              <a:t> has taken you… to be a people for His own possession (</a:t>
            </a:r>
            <a:r>
              <a:rPr lang="en-US" sz="2600" b="1" dirty="0"/>
              <a:t>Dt 4.20)</a:t>
            </a:r>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7162800" cy="830997"/>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p:txBody>
      </p:sp>
      <p:sp>
        <p:nvSpPr>
          <p:cNvPr id="27" name="Rectangle 26"/>
          <p:cNvSpPr/>
          <p:nvPr/>
        </p:nvSpPr>
        <p:spPr>
          <a:xfrm>
            <a:off x="228600" y="3343870"/>
            <a:ext cx="7924800" cy="923330"/>
          </a:xfrm>
          <a:prstGeom prst="rect">
            <a:avLst/>
          </a:prstGeom>
          <a:solidFill>
            <a:schemeClr val="bg1"/>
          </a:solidFill>
        </p:spPr>
        <p:txBody>
          <a:bodyPr wrap="square">
            <a:spAutoFit/>
          </a:bodyPr>
          <a:lstStyle/>
          <a:p>
            <a:r>
              <a:rPr lang="en-US" sz="2800" dirty="0"/>
              <a:t>they are Your people, even Your inheritance</a:t>
            </a:r>
            <a:r>
              <a:rPr lang="en-US" sz="2600" dirty="0"/>
              <a:t> </a:t>
            </a:r>
            <a:r>
              <a:rPr lang="en-US" sz="2600" b="1" dirty="0"/>
              <a:t>(Dt 9.29)</a:t>
            </a:r>
          </a:p>
          <a:p>
            <a:endParaRPr lang="en-US" sz="2600" b="1" dirty="0"/>
          </a:p>
        </p:txBody>
      </p:sp>
      <p:sp>
        <p:nvSpPr>
          <p:cNvPr id="11" name="Rectangle 10"/>
          <p:cNvSpPr/>
          <p:nvPr/>
        </p:nvSpPr>
        <p:spPr>
          <a:xfrm>
            <a:off x="228600" y="3343870"/>
            <a:ext cx="7924800" cy="892552"/>
          </a:xfrm>
          <a:prstGeom prst="rect">
            <a:avLst/>
          </a:prstGeom>
          <a:solidFill>
            <a:schemeClr val="bg1"/>
          </a:solidFill>
        </p:spPr>
        <p:txBody>
          <a:bodyPr wrap="square">
            <a:spAutoFit/>
          </a:bodyPr>
          <a:lstStyle/>
          <a:p>
            <a:r>
              <a:rPr lang="en-US" sz="2600" dirty="0"/>
              <a:t>the </a:t>
            </a:r>
            <a:r>
              <a:rPr lang="en-US" sz="2600" cap="small" dirty="0"/>
              <a:t>Lord</a:t>
            </a:r>
            <a:r>
              <a:rPr lang="en-US" sz="2600" dirty="0"/>
              <a:t> anointed you a ruler over His inheritance </a:t>
            </a:r>
            <a:r>
              <a:rPr lang="en-US" sz="2600" b="1" dirty="0"/>
              <a:t>(1 Sam 10.1)</a:t>
            </a:r>
          </a:p>
        </p:txBody>
      </p:sp>
      <p:sp>
        <p:nvSpPr>
          <p:cNvPr id="12" name="Rectangle 11"/>
          <p:cNvSpPr/>
          <p:nvPr/>
        </p:nvSpPr>
        <p:spPr>
          <a:xfrm>
            <a:off x="228600" y="3365718"/>
            <a:ext cx="7924800" cy="892552"/>
          </a:xfrm>
          <a:prstGeom prst="rect">
            <a:avLst/>
          </a:prstGeom>
          <a:solidFill>
            <a:schemeClr val="bg1"/>
          </a:solidFill>
        </p:spPr>
        <p:txBody>
          <a:bodyPr wrap="square">
            <a:spAutoFit/>
          </a:bodyPr>
          <a:lstStyle/>
          <a:p>
            <a:r>
              <a:rPr lang="en-US" sz="2600" dirty="0"/>
              <a:t>they are Your people and Your inheritance </a:t>
            </a:r>
            <a:r>
              <a:rPr lang="en-US" sz="2600" b="1" dirty="0"/>
              <a:t>(1 Ki 8.51)</a:t>
            </a:r>
          </a:p>
          <a:p>
            <a:endParaRPr lang="en-US" sz="2600" b="1" dirty="0"/>
          </a:p>
        </p:txBody>
      </p:sp>
      <p:sp>
        <p:nvSpPr>
          <p:cNvPr id="16" name="Rectangle 15"/>
          <p:cNvSpPr/>
          <p:nvPr/>
        </p:nvSpPr>
        <p:spPr>
          <a:xfrm>
            <a:off x="228600" y="3343870"/>
            <a:ext cx="7924800" cy="892552"/>
          </a:xfrm>
          <a:prstGeom prst="rect">
            <a:avLst/>
          </a:prstGeom>
          <a:solidFill>
            <a:schemeClr val="bg1"/>
          </a:solidFill>
        </p:spPr>
        <p:txBody>
          <a:bodyPr wrap="square">
            <a:spAutoFit/>
          </a:bodyPr>
          <a:lstStyle/>
          <a:p>
            <a:r>
              <a:rPr lang="en-US" sz="2600" dirty="0"/>
              <a:t>You have separated them from all the peoples of the earth as Your inheritance </a:t>
            </a:r>
            <a:r>
              <a:rPr lang="en-US" sz="2600" b="1" dirty="0"/>
              <a:t>(1 Ki 8.53)</a:t>
            </a:r>
          </a:p>
        </p:txBody>
      </p:sp>
      <p:sp>
        <p:nvSpPr>
          <p:cNvPr id="17" name="Rectangle 16"/>
          <p:cNvSpPr/>
          <p:nvPr/>
        </p:nvSpPr>
        <p:spPr>
          <a:xfrm>
            <a:off x="228600" y="3365718"/>
            <a:ext cx="7924800" cy="892552"/>
          </a:xfrm>
          <a:prstGeom prst="rect">
            <a:avLst/>
          </a:prstGeom>
          <a:solidFill>
            <a:schemeClr val="bg1"/>
          </a:solidFill>
        </p:spPr>
        <p:txBody>
          <a:bodyPr wrap="square">
            <a:spAutoFit/>
          </a:bodyPr>
          <a:lstStyle/>
          <a:p>
            <a:r>
              <a:rPr lang="en-US" sz="2600" dirty="0"/>
              <a:t>I will abandon the remnant of My inheritance </a:t>
            </a:r>
            <a:r>
              <a:rPr lang="en-US" sz="2600" b="1" dirty="0"/>
              <a:t>(2 Ki 21.14)</a:t>
            </a:r>
          </a:p>
          <a:p>
            <a:endParaRPr lang="en-US" sz="2600" b="1" dirty="0"/>
          </a:p>
        </p:txBody>
      </p:sp>
      <p:sp>
        <p:nvSpPr>
          <p:cNvPr id="19" name="Rectangle 18"/>
          <p:cNvSpPr/>
          <p:nvPr/>
        </p:nvSpPr>
        <p:spPr>
          <a:xfrm>
            <a:off x="228600" y="3343870"/>
            <a:ext cx="8305800" cy="892552"/>
          </a:xfrm>
          <a:prstGeom prst="rect">
            <a:avLst/>
          </a:prstGeom>
          <a:solidFill>
            <a:schemeClr val="bg1"/>
          </a:solidFill>
        </p:spPr>
        <p:txBody>
          <a:bodyPr wrap="square">
            <a:spAutoFit/>
          </a:bodyPr>
          <a:lstStyle/>
          <a:p>
            <a:r>
              <a:rPr lang="en-US" sz="2600" dirty="0"/>
              <a:t>The people whom He has chosen for His own inheritance</a:t>
            </a:r>
          </a:p>
          <a:p>
            <a:r>
              <a:rPr lang="en-US" sz="2600" b="1" dirty="0"/>
              <a:t>(Ps 33.12)</a:t>
            </a:r>
          </a:p>
        </p:txBody>
      </p:sp>
      <p:sp>
        <p:nvSpPr>
          <p:cNvPr id="21" name="Rectangle 20"/>
          <p:cNvSpPr/>
          <p:nvPr/>
        </p:nvSpPr>
        <p:spPr>
          <a:xfrm>
            <a:off x="228600" y="3365718"/>
            <a:ext cx="8305800" cy="892552"/>
          </a:xfrm>
          <a:prstGeom prst="rect">
            <a:avLst/>
          </a:prstGeom>
          <a:solidFill>
            <a:schemeClr val="bg1"/>
          </a:solidFill>
        </p:spPr>
        <p:txBody>
          <a:bodyPr wrap="square">
            <a:spAutoFit/>
          </a:bodyPr>
          <a:lstStyle/>
          <a:p>
            <a:r>
              <a:rPr lang="en-US" sz="2600" dirty="0"/>
              <a:t>O God, You confirmed Your inheritance </a:t>
            </a:r>
            <a:r>
              <a:rPr lang="en-US" sz="2600" b="1" dirty="0"/>
              <a:t>(Ps 68.9)</a:t>
            </a:r>
          </a:p>
          <a:p>
            <a:endParaRPr lang="en-US" sz="2600" b="1" dirty="0"/>
          </a:p>
        </p:txBody>
      </p:sp>
      <p:sp>
        <p:nvSpPr>
          <p:cNvPr id="22" name="Rectangle 21"/>
          <p:cNvSpPr/>
          <p:nvPr/>
        </p:nvSpPr>
        <p:spPr>
          <a:xfrm>
            <a:off x="228600" y="3343870"/>
            <a:ext cx="7924800" cy="892552"/>
          </a:xfrm>
          <a:prstGeom prst="rect">
            <a:avLst/>
          </a:prstGeom>
          <a:solidFill>
            <a:schemeClr val="bg1"/>
          </a:solidFill>
        </p:spPr>
        <p:txBody>
          <a:bodyPr wrap="square">
            <a:spAutoFit/>
          </a:bodyPr>
          <a:lstStyle/>
          <a:p>
            <a:r>
              <a:rPr lang="en-US" sz="2600" dirty="0"/>
              <a:t>That I may glory with Your inheritance </a:t>
            </a:r>
            <a:r>
              <a:rPr lang="en-US" sz="2600" b="1" dirty="0"/>
              <a:t>(Ps 106.5)</a:t>
            </a:r>
          </a:p>
          <a:p>
            <a:endParaRPr lang="en-US" sz="2600" b="1" dirty="0"/>
          </a:p>
        </p:txBody>
      </p:sp>
      <p:sp>
        <p:nvSpPr>
          <p:cNvPr id="23" name="Rectangle 22"/>
          <p:cNvSpPr/>
          <p:nvPr/>
        </p:nvSpPr>
        <p:spPr>
          <a:xfrm>
            <a:off x="228600" y="3365718"/>
            <a:ext cx="7924800" cy="892552"/>
          </a:xfrm>
          <a:prstGeom prst="rect">
            <a:avLst/>
          </a:prstGeom>
          <a:solidFill>
            <a:schemeClr val="bg1"/>
          </a:solidFill>
        </p:spPr>
        <p:txBody>
          <a:bodyPr wrap="square">
            <a:spAutoFit/>
          </a:bodyPr>
          <a:lstStyle/>
          <a:p>
            <a:r>
              <a:rPr lang="en-US" sz="2600" dirty="0"/>
              <a:t>Israel My inheritance </a:t>
            </a:r>
            <a:r>
              <a:rPr lang="en-US" sz="2600" b="1" dirty="0"/>
              <a:t>(Is 19.25)</a:t>
            </a:r>
          </a:p>
          <a:p>
            <a:endParaRPr lang="en-US" sz="2600" b="1" dirty="0"/>
          </a:p>
        </p:txBody>
      </p:sp>
      <p:sp>
        <p:nvSpPr>
          <p:cNvPr id="24" name="Rectangle 23"/>
          <p:cNvSpPr/>
          <p:nvPr/>
        </p:nvSpPr>
        <p:spPr>
          <a:xfrm>
            <a:off x="228600" y="3365718"/>
            <a:ext cx="7924800" cy="892552"/>
          </a:xfrm>
          <a:prstGeom prst="rect">
            <a:avLst/>
          </a:prstGeom>
          <a:solidFill>
            <a:schemeClr val="bg1"/>
          </a:solidFill>
        </p:spPr>
        <p:txBody>
          <a:bodyPr wrap="square">
            <a:spAutoFit/>
          </a:bodyPr>
          <a:lstStyle/>
          <a:p>
            <a:r>
              <a:rPr lang="en-US" sz="2600" dirty="0"/>
              <a:t>the remnant of His possession </a:t>
            </a:r>
            <a:r>
              <a:rPr lang="en-US" sz="2600" b="1" dirty="0"/>
              <a:t>(Mic 7.18)</a:t>
            </a:r>
          </a:p>
          <a:p>
            <a:endParaRPr lang="en-US" sz="2600" b="1" dirty="0"/>
          </a:p>
        </p:txBody>
      </p:sp>
      <p:sp>
        <p:nvSpPr>
          <p:cNvPr id="5" name="TextBox 4"/>
          <p:cNvSpPr txBox="1"/>
          <p:nvPr/>
        </p:nvSpPr>
        <p:spPr>
          <a:xfrm>
            <a:off x="228600" y="4343400"/>
            <a:ext cx="8763000" cy="800219"/>
          </a:xfrm>
          <a:prstGeom prst="rect">
            <a:avLst/>
          </a:prstGeom>
          <a:noFill/>
        </p:spPr>
        <p:txBody>
          <a:bodyPr wrap="square" rtlCol="0">
            <a:spAutoFit/>
          </a:bodyPr>
          <a:lstStyle/>
          <a:p>
            <a:r>
              <a:rPr lang="en-US" sz="2800" dirty="0"/>
              <a:t>In most of these, the LXX has  </a:t>
            </a:r>
            <a:r>
              <a:rPr lang="en-US" sz="2800" b="1" i="1" dirty="0" err="1">
                <a:latin typeface="Palatino Linotype" panose="02040502050505030304" pitchFamily="18" charset="0"/>
              </a:rPr>
              <a:t>klēronomia</a:t>
            </a:r>
            <a:endParaRPr lang="en-US" sz="2800" b="1" i="1" dirty="0">
              <a:latin typeface="Palatino Linotype" panose="02040502050505030304" pitchFamily="18" charset="0"/>
            </a:endParaRPr>
          </a:p>
          <a:p>
            <a:endParaRPr lang="en-US" dirty="0"/>
          </a:p>
        </p:txBody>
      </p:sp>
      <p:sp>
        <p:nvSpPr>
          <p:cNvPr id="29" name="TextBox 28"/>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42255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000" fill="hold"/>
                                        <p:tgtEl>
                                          <p:spTgt spid="26"/>
                                        </p:tgtEl>
                                        <p:attrNameLst>
                                          <p:attrName>ppt_x</p:attrName>
                                        </p:attrNameLst>
                                      </p:cBhvr>
                                      <p:tavLst>
                                        <p:tav tm="0">
                                          <p:val>
                                            <p:strVal val="#ppt_x"/>
                                          </p:val>
                                        </p:tav>
                                        <p:tav tm="100000">
                                          <p:val>
                                            <p:strVal val="#ppt_x"/>
                                          </p:val>
                                        </p:tav>
                                      </p:tavLst>
                                    </p:anim>
                                    <p:anim calcmode="lin" valueType="num">
                                      <p:cBhvr additive="base">
                                        <p:cTn id="12" dur="20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2000" fill="hold"/>
                                        <p:tgtEl>
                                          <p:spTgt spid="27"/>
                                        </p:tgtEl>
                                        <p:attrNameLst>
                                          <p:attrName>ppt_x</p:attrName>
                                        </p:attrNameLst>
                                      </p:cBhvr>
                                      <p:tavLst>
                                        <p:tav tm="0">
                                          <p:val>
                                            <p:strVal val="#ppt_x"/>
                                          </p:val>
                                        </p:tav>
                                        <p:tav tm="100000">
                                          <p:val>
                                            <p:strVal val="#ppt_x"/>
                                          </p:val>
                                        </p:tav>
                                      </p:tavLst>
                                    </p:anim>
                                    <p:anim calcmode="lin" valueType="num">
                                      <p:cBhvr additive="base">
                                        <p:cTn id="17" dur="20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ppt_x"/>
                                          </p:val>
                                        </p:tav>
                                        <p:tav tm="100000">
                                          <p:val>
                                            <p:strVal val="#ppt_x"/>
                                          </p:val>
                                        </p:tav>
                                      </p:tavLst>
                                    </p:anim>
                                    <p:anim calcmode="lin" valueType="num">
                                      <p:cBhvr additive="base">
                                        <p:cTn id="22" dur="20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000" fill="hold"/>
                                        <p:tgtEl>
                                          <p:spTgt spid="12"/>
                                        </p:tgtEl>
                                        <p:attrNameLst>
                                          <p:attrName>ppt_x</p:attrName>
                                        </p:attrNameLst>
                                      </p:cBhvr>
                                      <p:tavLst>
                                        <p:tav tm="0">
                                          <p:val>
                                            <p:strVal val="#ppt_x"/>
                                          </p:val>
                                        </p:tav>
                                        <p:tav tm="100000">
                                          <p:val>
                                            <p:strVal val="#ppt_x"/>
                                          </p:val>
                                        </p:tav>
                                      </p:tavLst>
                                    </p:anim>
                                    <p:anim calcmode="lin" valueType="num">
                                      <p:cBhvr additive="base">
                                        <p:cTn id="27" dur="20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100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ppt_x"/>
                                          </p:val>
                                        </p:tav>
                                        <p:tav tm="100000">
                                          <p:val>
                                            <p:strVal val="#ppt_x"/>
                                          </p:val>
                                        </p:tav>
                                      </p:tavLst>
                                    </p:anim>
                                    <p:anim calcmode="lin" valueType="num">
                                      <p:cBhvr additive="base">
                                        <p:cTn id="37" dur="20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120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0" fill="hold"/>
                                        <p:tgtEl>
                                          <p:spTgt spid="19"/>
                                        </p:tgtEl>
                                        <p:attrNameLst>
                                          <p:attrName>ppt_x</p:attrName>
                                        </p:attrNameLst>
                                      </p:cBhvr>
                                      <p:tavLst>
                                        <p:tav tm="0">
                                          <p:val>
                                            <p:strVal val="#ppt_x"/>
                                          </p:val>
                                        </p:tav>
                                        <p:tav tm="100000">
                                          <p:val>
                                            <p:strVal val="#ppt_x"/>
                                          </p:val>
                                        </p:tav>
                                      </p:tavLst>
                                    </p:anim>
                                    <p:anim calcmode="lin" valueType="num">
                                      <p:cBhvr additive="base">
                                        <p:cTn id="42" dur="2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4000"/>
                            </p:stCondLst>
                            <p:childTnLst>
                              <p:par>
                                <p:cTn id="44" presetID="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2000" fill="hold"/>
                                        <p:tgtEl>
                                          <p:spTgt spid="21"/>
                                        </p:tgtEl>
                                        <p:attrNameLst>
                                          <p:attrName>ppt_x</p:attrName>
                                        </p:attrNameLst>
                                      </p:cBhvr>
                                      <p:tavLst>
                                        <p:tav tm="0">
                                          <p:val>
                                            <p:strVal val="#ppt_x"/>
                                          </p:val>
                                        </p:tav>
                                        <p:tav tm="100000">
                                          <p:val>
                                            <p:strVal val="#ppt_x"/>
                                          </p:val>
                                        </p:tav>
                                      </p:tavLst>
                                    </p:anim>
                                    <p:anim calcmode="lin" valueType="num">
                                      <p:cBhvr additive="base">
                                        <p:cTn id="47" dur="20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16000"/>
                            </p:stCondLst>
                            <p:childTnLst>
                              <p:par>
                                <p:cTn id="49" presetID="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2000" fill="hold"/>
                                        <p:tgtEl>
                                          <p:spTgt spid="22"/>
                                        </p:tgtEl>
                                        <p:attrNameLst>
                                          <p:attrName>ppt_x</p:attrName>
                                        </p:attrNameLst>
                                      </p:cBhvr>
                                      <p:tavLst>
                                        <p:tav tm="0">
                                          <p:val>
                                            <p:strVal val="#ppt_x"/>
                                          </p:val>
                                        </p:tav>
                                        <p:tav tm="100000">
                                          <p:val>
                                            <p:strVal val="#ppt_x"/>
                                          </p:val>
                                        </p:tav>
                                      </p:tavLst>
                                    </p:anim>
                                    <p:anim calcmode="lin" valueType="num">
                                      <p:cBhvr additive="base">
                                        <p:cTn id="52" dur="2000" fill="hold"/>
                                        <p:tgtEl>
                                          <p:spTgt spid="22"/>
                                        </p:tgtEl>
                                        <p:attrNameLst>
                                          <p:attrName>ppt_y</p:attrName>
                                        </p:attrNameLst>
                                      </p:cBhvr>
                                      <p:tavLst>
                                        <p:tav tm="0">
                                          <p:val>
                                            <p:strVal val="1+#ppt_h/2"/>
                                          </p:val>
                                        </p:tav>
                                        <p:tav tm="100000">
                                          <p:val>
                                            <p:strVal val="#ppt_y"/>
                                          </p:val>
                                        </p:tav>
                                      </p:tavLst>
                                    </p:anim>
                                  </p:childTnLst>
                                </p:cTn>
                              </p:par>
                            </p:childTnLst>
                          </p:cTn>
                        </p:par>
                        <p:par>
                          <p:cTn id="53" fill="hold">
                            <p:stCondLst>
                              <p:cond delay="18000"/>
                            </p:stCondLst>
                            <p:childTnLst>
                              <p:par>
                                <p:cTn id="54" presetID="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2000" fill="hold"/>
                                        <p:tgtEl>
                                          <p:spTgt spid="23"/>
                                        </p:tgtEl>
                                        <p:attrNameLst>
                                          <p:attrName>ppt_x</p:attrName>
                                        </p:attrNameLst>
                                      </p:cBhvr>
                                      <p:tavLst>
                                        <p:tav tm="0">
                                          <p:val>
                                            <p:strVal val="#ppt_x"/>
                                          </p:val>
                                        </p:tav>
                                        <p:tav tm="100000">
                                          <p:val>
                                            <p:strVal val="#ppt_x"/>
                                          </p:val>
                                        </p:tav>
                                      </p:tavLst>
                                    </p:anim>
                                    <p:anim calcmode="lin" valueType="num">
                                      <p:cBhvr additive="base">
                                        <p:cTn id="57" dur="2000" fill="hold"/>
                                        <p:tgtEl>
                                          <p:spTgt spid="23"/>
                                        </p:tgtEl>
                                        <p:attrNameLst>
                                          <p:attrName>ppt_y</p:attrName>
                                        </p:attrNameLst>
                                      </p:cBhvr>
                                      <p:tavLst>
                                        <p:tav tm="0">
                                          <p:val>
                                            <p:strVal val="1+#ppt_h/2"/>
                                          </p:val>
                                        </p:tav>
                                        <p:tav tm="100000">
                                          <p:val>
                                            <p:strVal val="#ppt_y"/>
                                          </p:val>
                                        </p:tav>
                                      </p:tavLst>
                                    </p:anim>
                                  </p:childTnLst>
                                </p:cTn>
                              </p:par>
                            </p:childTnLst>
                          </p:cTn>
                        </p:par>
                        <p:par>
                          <p:cTn id="58" fill="hold">
                            <p:stCondLst>
                              <p:cond delay="20000"/>
                            </p:stCondLst>
                            <p:childTnLst>
                              <p:par>
                                <p:cTn id="59" presetID="2" presetClass="entr" presetSubtype="4"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2000" fill="hold"/>
                                        <p:tgtEl>
                                          <p:spTgt spid="24"/>
                                        </p:tgtEl>
                                        <p:attrNameLst>
                                          <p:attrName>ppt_x</p:attrName>
                                        </p:attrNameLst>
                                      </p:cBhvr>
                                      <p:tavLst>
                                        <p:tav tm="0">
                                          <p:val>
                                            <p:strVal val="#ppt_x"/>
                                          </p:val>
                                        </p:tav>
                                        <p:tav tm="100000">
                                          <p:val>
                                            <p:strVal val="#ppt_x"/>
                                          </p:val>
                                        </p:tav>
                                      </p:tavLst>
                                    </p:anim>
                                    <p:anim calcmode="lin" valueType="num">
                                      <p:cBhvr additive="base">
                                        <p:cTn id="62"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animBg="1"/>
      <p:bldP spid="27" grpId="0" uiExpand="1" animBg="1"/>
      <p:bldP spid="11" grpId="0" uiExpand="1" animBg="1"/>
      <p:bldP spid="12" grpId="0" uiExpand="1" animBg="1"/>
      <p:bldP spid="16" grpId="0" uiExpand="1" animBg="1"/>
      <p:bldP spid="17" grpId="0" uiExpand="1" animBg="1"/>
      <p:bldP spid="19" grpId="0" uiExpand="1" animBg="1"/>
      <p:bldP spid="21" grpId="0" uiExpand="1" animBg="1"/>
      <p:bldP spid="22" grpId="0" uiExpand="1" animBg="1"/>
      <p:bldP spid="23" grpId="0" uiExpand="1" animBg="1"/>
      <p:bldP spid="24" grpId="0" uiExpand="1" animBg="1"/>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6" name="Rectangle 25"/>
          <p:cNvSpPr/>
          <p:nvPr/>
        </p:nvSpPr>
        <p:spPr>
          <a:xfrm>
            <a:off x="231058" y="3359900"/>
            <a:ext cx="7924800" cy="892552"/>
          </a:xfrm>
          <a:prstGeom prst="rect">
            <a:avLst/>
          </a:prstGeom>
          <a:solidFill>
            <a:schemeClr val="bg1"/>
          </a:solidFill>
        </p:spPr>
        <p:txBody>
          <a:bodyPr wrap="square">
            <a:spAutoFit/>
          </a:bodyPr>
          <a:lstStyle/>
          <a:p>
            <a:r>
              <a:rPr lang="en-US" sz="2600" dirty="0"/>
              <a:t>the </a:t>
            </a:r>
            <a:r>
              <a:rPr lang="en-US" sz="2600" cap="small" dirty="0"/>
              <a:t>Lord</a:t>
            </a:r>
            <a:r>
              <a:rPr lang="en-US" sz="2600" dirty="0"/>
              <a:t> has taken you… to be a people for His own possession (</a:t>
            </a:r>
            <a:r>
              <a:rPr lang="en-US" sz="2600" b="1" dirty="0"/>
              <a:t>Dt 4.20)</a:t>
            </a:r>
          </a:p>
        </p:txBody>
      </p:sp>
      <p:sp>
        <p:nvSpPr>
          <p:cNvPr id="3" name="Rectangle 2"/>
          <p:cNvSpPr/>
          <p:nvPr/>
        </p:nvSpPr>
        <p:spPr>
          <a:xfrm>
            <a:off x="228600" y="3343870"/>
            <a:ext cx="7924800" cy="892552"/>
          </a:xfrm>
          <a:prstGeom prst="rect">
            <a:avLst/>
          </a:prstGeom>
          <a:solidFill>
            <a:schemeClr val="bg1"/>
          </a:solidFill>
        </p:spPr>
        <p:txBody>
          <a:bodyPr wrap="square">
            <a:spAutoFit/>
          </a:bodyPr>
          <a:lstStyle/>
          <a:p>
            <a:r>
              <a:rPr lang="en-US" sz="2600" dirty="0"/>
              <a:t>Lord </a:t>
            </a:r>
            <a:r>
              <a:rPr lang="en-US" sz="2600" cap="small" dirty="0"/>
              <a:t>God</a:t>
            </a:r>
            <a:r>
              <a:rPr lang="en-US" sz="2600" dirty="0"/>
              <a:t>, do not destroy Your people, even Your inheritance </a:t>
            </a:r>
            <a:r>
              <a:rPr lang="en-US" sz="2600" b="1" dirty="0"/>
              <a:t>(Dt 9.26)</a:t>
            </a:r>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7162800" cy="830997"/>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p:txBody>
      </p:sp>
      <p:sp>
        <p:nvSpPr>
          <p:cNvPr id="27" name="Rectangle 26"/>
          <p:cNvSpPr/>
          <p:nvPr/>
        </p:nvSpPr>
        <p:spPr>
          <a:xfrm>
            <a:off x="228600" y="3343870"/>
            <a:ext cx="7924800" cy="923330"/>
          </a:xfrm>
          <a:prstGeom prst="rect">
            <a:avLst/>
          </a:prstGeom>
          <a:solidFill>
            <a:schemeClr val="bg1"/>
          </a:solidFill>
        </p:spPr>
        <p:txBody>
          <a:bodyPr wrap="square">
            <a:spAutoFit/>
          </a:bodyPr>
          <a:lstStyle/>
          <a:p>
            <a:r>
              <a:rPr lang="en-US" sz="2800" dirty="0"/>
              <a:t>they are Your people, even Your </a:t>
            </a:r>
            <a:r>
              <a:rPr lang="en-US" sz="2800" b="1" i="1" u="sng" dirty="0"/>
              <a:t>inheritance</a:t>
            </a:r>
            <a:r>
              <a:rPr lang="en-US" sz="2600" dirty="0"/>
              <a:t> </a:t>
            </a:r>
            <a:r>
              <a:rPr lang="en-US" sz="2600" b="1" dirty="0"/>
              <a:t>(Dt 9.29)</a:t>
            </a:r>
          </a:p>
          <a:p>
            <a:endParaRPr lang="en-US" sz="2600" b="1" dirty="0"/>
          </a:p>
        </p:txBody>
      </p:sp>
      <p:sp>
        <p:nvSpPr>
          <p:cNvPr id="18" name="Rectangle 17"/>
          <p:cNvSpPr/>
          <p:nvPr/>
        </p:nvSpPr>
        <p:spPr>
          <a:xfrm>
            <a:off x="4347891" y="3733800"/>
            <a:ext cx="1931939" cy="523220"/>
          </a:xfrm>
          <a:prstGeom prst="rect">
            <a:avLst/>
          </a:prstGeom>
        </p:spPr>
        <p:txBody>
          <a:bodyPr wrap="none">
            <a:spAutoFit/>
          </a:bodyPr>
          <a:lstStyle/>
          <a:p>
            <a:r>
              <a:rPr lang="en-US" sz="2000" dirty="0">
                <a:latin typeface="Palatino Linotype" panose="02040502050505030304" pitchFamily="18" charset="0"/>
              </a:rPr>
              <a:t>LXX</a:t>
            </a:r>
            <a:r>
              <a:rPr lang="en-US" sz="2800" dirty="0">
                <a:latin typeface="Palatino Linotype" panose="02040502050505030304" pitchFamily="18" charset="0"/>
              </a:rPr>
              <a:t>  </a:t>
            </a:r>
            <a:r>
              <a:rPr lang="en-US" sz="2800" b="1" dirty="0">
                <a:latin typeface="Palatino Linotype" panose="02040502050505030304" pitchFamily="18" charset="0"/>
              </a:rPr>
              <a:t> </a:t>
            </a:r>
            <a:r>
              <a:rPr lang="en-US" sz="2800" b="1" i="1" dirty="0" err="1">
                <a:latin typeface="Palatino Linotype" panose="02040502050505030304" pitchFamily="18" charset="0"/>
              </a:rPr>
              <a:t>klēros</a:t>
            </a:r>
            <a:endParaRPr lang="en-US" sz="2800" b="1" i="1" dirty="0">
              <a:latin typeface="Palatino Linotype" panose="02040502050505030304" pitchFamily="18" charset="0"/>
            </a:endParaRPr>
          </a:p>
        </p:txBody>
      </p:sp>
      <p:sp>
        <p:nvSpPr>
          <p:cNvPr id="25" name="TextBox 24"/>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38816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6" name="Rectangle 25"/>
          <p:cNvSpPr/>
          <p:nvPr/>
        </p:nvSpPr>
        <p:spPr>
          <a:xfrm>
            <a:off x="231058" y="3359900"/>
            <a:ext cx="7924800" cy="892552"/>
          </a:xfrm>
          <a:prstGeom prst="rect">
            <a:avLst/>
          </a:prstGeom>
          <a:solidFill>
            <a:schemeClr val="bg1"/>
          </a:solidFill>
        </p:spPr>
        <p:txBody>
          <a:bodyPr wrap="square">
            <a:spAutoFit/>
          </a:bodyPr>
          <a:lstStyle/>
          <a:p>
            <a:r>
              <a:rPr lang="en-US" sz="2600" dirty="0"/>
              <a:t>the </a:t>
            </a:r>
            <a:r>
              <a:rPr lang="en-US" sz="2600" cap="small" dirty="0"/>
              <a:t>Lord</a:t>
            </a:r>
            <a:r>
              <a:rPr lang="en-US" sz="2600" dirty="0"/>
              <a:t> has taken you… to be a people for His own </a:t>
            </a:r>
            <a:r>
              <a:rPr lang="en-US" sz="2600" b="1" i="1" u="sng" dirty="0"/>
              <a:t>possession</a:t>
            </a:r>
            <a:r>
              <a:rPr lang="en-US" sz="2600" dirty="0"/>
              <a:t> (</a:t>
            </a:r>
            <a:r>
              <a:rPr lang="en-US" sz="2600" b="1" dirty="0"/>
              <a:t>Dt 4.20)</a:t>
            </a:r>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7162800" cy="830997"/>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p:txBody>
      </p:sp>
      <p:sp>
        <p:nvSpPr>
          <p:cNvPr id="9" name="Rectangle 8"/>
          <p:cNvSpPr/>
          <p:nvPr/>
        </p:nvSpPr>
        <p:spPr>
          <a:xfrm>
            <a:off x="4191000" y="3733800"/>
            <a:ext cx="2090637" cy="523220"/>
          </a:xfrm>
          <a:prstGeom prst="rect">
            <a:avLst/>
          </a:prstGeom>
        </p:spPr>
        <p:txBody>
          <a:bodyPr wrap="none">
            <a:spAutoFit/>
          </a:bodyPr>
          <a:lstStyle/>
          <a:p>
            <a:r>
              <a:rPr lang="en-US" sz="2000" dirty="0">
                <a:latin typeface="Palatino Linotype" panose="02040502050505030304" pitchFamily="18" charset="0"/>
              </a:rPr>
              <a:t>LXX</a:t>
            </a:r>
            <a:r>
              <a:rPr lang="en-US" sz="2800" dirty="0">
                <a:latin typeface="Palatino Linotype" panose="02040502050505030304" pitchFamily="18" charset="0"/>
              </a:rPr>
              <a:t> </a:t>
            </a:r>
            <a:r>
              <a:rPr lang="en-US" sz="2800" b="1" i="1" dirty="0" err="1">
                <a:latin typeface="Palatino Linotype" panose="02040502050505030304" pitchFamily="18" charset="0"/>
              </a:rPr>
              <a:t>egklēros</a:t>
            </a:r>
            <a:endParaRPr lang="en-US" sz="2800" b="1" i="1" dirty="0">
              <a:latin typeface="Palatino Linotype" panose="02040502050505030304" pitchFamily="18" charset="0"/>
            </a:endParaRPr>
          </a:p>
        </p:txBody>
      </p:sp>
      <p:sp>
        <p:nvSpPr>
          <p:cNvPr id="12" name="TextBox 11"/>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27965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ectangle 5"/>
          <p:cNvSpPr/>
          <p:nvPr/>
        </p:nvSpPr>
        <p:spPr>
          <a:xfrm>
            <a:off x="732504" y="4038600"/>
            <a:ext cx="4038600" cy="111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7162800" cy="830997"/>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p:txBody>
      </p:sp>
      <p:sp>
        <p:nvSpPr>
          <p:cNvPr id="4" name="Rectangle 3"/>
          <p:cNvSpPr/>
          <p:nvPr/>
        </p:nvSpPr>
        <p:spPr>
          <a:xfrm>
            <a:off x="762000" y="3276600"/>
            <a:ext cx="7696200" cy="1877437"/>
          </a:xfrm>
          <a:prstGeom prst="rect">
            <a:avLst/>
          </a:prstGeom>
        </p:spPr>
        <p:txBody>
          <a:bodyPr wrap="square">
            <a:spAutoFit/>
          </a:bodyPr>
          <a:lstStyle/>
          <a:p>
            <a:r>
              <a:rPr lang="en-US" sz="2000" b="1" dirty="0"/>
              <a:t>Numbers 18.24</a:t>
            </a:r>
            <a:r>
              <a:rPr lang="en-US" sz="2000" dirty="0"/>
              <a:t>, of the </a:t>
            </a:r>
            <a:r>
              <a:rPr lang="en-US" sz="2000" b="1" dirty="0"/>
              <a:t>Levites</a:t>
            </a:r>
          </a:p>
          <a:p>
            <a:r>
              <a:rPr lang="en-US" sz="2400" dirty="0"/>
              <a:t>“…therefore I have said concerning them, </a:t>
            </a:r>
          </a:p>
          <a:p>
            <a:r>
              <a:rPr lang="en-US" sz="2400" dirty="0"/>
              <a:t>‘</a:t>
            </a:r>
            <a:r>
              <a:rPr lang="en-US" sz="2400" u="sng" dirty="0"/>
              <a:t>They shall have no inheritance</a:t>
            </a:r>
            <a:r>
              <a:rPr lang="en-US" sz="2400" dirty="0"/>
              <a:t> among the sons of Israel.’”</a:t>
            </a:r>
          </a:p>
          <a:p>
            <a:r>
              <a:rPr lang="en-US" sz="2400" i="1" dirty="0">
                <a:latin typeface="Palatino Linotype" panose="02040502050505030304" pitchFamily="18" charset="0"/>
              </a:rPr>
              <a:t>   </a:t>
            </a:r>
            <a:r>
              <a:rPr lang="en-US" sz="2400" i="1" dirty="0" err="1">
                <a:latin typeface="Palatino Linotype" panose="02040502050505030304" pitchFamily="18" charset="0"/>
              </a:rPr>
              <a:t>ou</a:t>
            </a:r>
            <a:r>
              <a:rPr lang="en-US" sz="2400" i="1" dirty="0">
                <a:latin typeface="Palatino Linotype" panose="02040502050505030304" pitchFamily="18" charset="0"/>
              </a:rPr>
              <a:t> </a:t>
            </a:r>
            <a:r>
              <a:rPr lang="en-US" sz="2400" b="1" i="1" u="sng" dirty="0" err="1">
                <a:latin typeface="Palatino Linotype" panose="02040502050505030304" pitchFamily="18" charset="0"/>
              </a:rPr>
              <a:t>klēronomēsousin</a:t>
            </a:r>
            <a:r>
              <a:rPr lang="en-US" sz="2400" i="1" dirty="0">
                <a:latin typeface="Palatino Linotype" panose="02040502050505030304" pitchFamily="18" charset="0"/>
              </a:rPr>
              <a:t> </a:t>
            </a:r>
            <a:r>
              <a:rPr lang="en-US" sz="2400" b="1" i="1" u="sng" dirty="0" err="1">
                <a:latin typeface="Palatino Linotype" panose="02040502050505030304" pitchFamily="18" charset="0"/>
              </a:rPr>
              <a:t>klēron</a:t>
            </a:r>
            <a:endParaRPr lang="en-US" sz="2400" b="1" i="1" u="sng" dirty="0">
              <a:latin typeface="Palatino Linotype" panose="02040502050505030304" pitchFamily="18" charset="0"/>
            </a:endParaRPr>
          </a:p>
          <a:p>
            <a:r>
              <a:rPr lang="en-US" sz="2400" i="1" dirty="0">
                <a:latin typeface="Palatino Linotype" panose="02040502050505030304" pitchFamily="18" charset="0"/>
              </a:rPr>
              <a:t>= they shall not </a:t>
            </a:r>
            <a:r>
              <a:rPr lang="en-US" sz="2400" b="1" i="1" u="sng" dirty="0">
                <a:latin typeface="Palatino Linotype" panose="02040502050505030304" pitchFamily="18" charset="0"/>
              </a:rPr>
              <a:t>inherit</a:t>
            </a:r>
            <a:r>
              <a:rPr lang="en-US" sz="2400" i="1" dirty="0">
                <a:latin typeface="Palatino Linotype" panose="02040502050505030304" pitchFamily="18" charset="0"/>
              </a:rPr>
              <a:t> a </a:t>
            </a:r>
            <a:r>
              <a:rPr lang="en-US" sz="2400" b="1" i="1" u="sng" dirty="0">
                <a:latin typeface="Palatino Linotype" panose="02040502050505030304" pitchFamily="18" charset="0"/>
              </a:rPr>
              <a:t>lot</a:t>
            </a:r>
          </a:p>
        </p:txBody>
      </p:sp>
      <p:sp>
        <p:nvSpPr>
          <p:cNvPr id="11" name="TextBox 10"/>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267592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7162800" cy="830997"/>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p:txBody>
      </p:sp>
      <p:sp>
        <p:nvSpPr>
          <p:cNvPr id="4" name="Rectangle 3"/>
          <p:cNvSpPr/>
          <p:nvPr/>
        </p:nvSpPr>
        <p:spPr>
          <a:xfrm>
            <a:off x="762000" y="3276600"/>
            <a:ext cx="7696200" cy="1877437"/>
          </a:xfrm>
          <a:prstGeom prst="rect">
            <a:avLst/>
          </a:prstGeom>
        </p:spPr>
        <p:txBody>
          <a:bodyPr wrap="square">
            <a:spAutoFit/>
          </a:bodyPr>
          <a:lstStyle/>
          <a:p>
            <a:r>
              <a:rPr lang="en-US" sz="2000" b="1" dirty="0"/>
              <a:t>Joshua 17.4</a:t>
            </a:r>
          </a:p>
          <a:p>
            <a:r>
              <a:rPr lang="en-US" sz="2400" dirty="0"/>
              <a:t>…“The </a:t>
            </a:r>
            <a:r>
              <a:rPr lang="en-US" sz="2400" cap="small" dirty="0"/>
              <a:t>Lord</a:t>
            </a:r>
            <a:r>
              <a:rPr lang="en-US" sz="2400" dirty="0"/>
              <a:t> commanded Moses to give us an </a:t>
            </a:r>
            <a:r>
              <a:rPr lang="en-US" sz="2400" b="1" u="sng" dirty="0"/>
              <a:t>inheritance</a:t>
            </a:r>
            <a:r>
              <a:rPr lang="en-US" sz="2400" dirty="0"/>
              <a:t> among our brothers.” So according to the command of the </a:t>
            </a:r>
            <a:r>
              <a:rPr lang="en-US" sz="2400" cap="small" dirty="0"/>
              <a:t>Lord</a:t>
            </a:r>
            <a:r>
              <a:rPr lang="en-US" sz="2400" dirty="0"/>
              <a:t> he gave them an </a:t>
            </a:r>
            <a:r>
              <a:rPr lang="en-US" sz="2400" b="1" u="sng" dirty="0"/>
              <a:t>inheritance</a:t>
            </a:r>
            <a:r>
              <a:rPr lang="en-US" sz="2400" dirty="0"/>
              <a:t> among their father’s brothers.</a:t>
            </a:r>
            <a:endParaRPr lang="en-US" sz="2400" b="1" i="1" u="sng" dirty="0">
              <a:latin typeface="Palatino Linotype" panose="02040502050505030304" pitchFamily="18" charset="0"/>
            </a:endParaRPr>
          </a:p>
        </p:txBody>
      </p:sp>
      <p:sp>
        <p:nvSpPr>
          <p:cNvPr id="11" name="Rectangle 10"/>
          <p:cNvSpPr/>
          <p:nvPr/>
        </p:nvSpPr>
        <p:spPr>
          <a:xfrm>
            <a:off x="6465875" y="3576935"/>
            <a:ext cx="1596459" cy="461665"/>
          </a:xfrm>
          <a:prstGeom prst="rect">
            <a:avLst/>
          </a:prstGeom>
          <a:solidFill>
            <a:schemeClr val="bg1"/>
          </a:solidFill>
        </p:spPr>
        <p:txBody>
          <a:bodyPr wrap="square" lIns="0" rIns="0">
            <a:spAutoFit/>
          </a:bodyPr>
          <a:lstStyle/>
          <a:p>
            <a:pPr algn="ctr"/>
            <a:r>
              <a:rPr lang="en-US" sz="2400" b="1" i="1" dirty="0" err="1">
                <a:latin typeface="Palatino Linotype" panose="02040502050505030304" pitchFamily="18" charset="0"/>
              </a:rPr>
              <a:t>klēronomia</a:t>
            </a:r>
            <a:endParaRPr lang="en-US" sz="2400" b="1" i="1" dirty="0">
              <a:latin typeface="Palatino Linotype" panose="02040502050505030304" pitchFamily="18" charset="0"/>
            </a:endParaRPr>
          </a:p>
        </p:txBody>
      </p:sp>
      <p:sp>
        <p:nvSpPr>
          <p:cNvPr id="13" name="Rectangle 12"/>
          <p:cNvSpPr/>
          <p:nvPr/>
        </p:nvSpPr>
        <p:spPr>
          <a:xfrm>
            <a:off x="4085304" y="4366844"/>
            <a:ext cx="1451326" cy="346855"/>
          </a:xfrm>
          <a:prstGeom prst="rect">
            <a:avLst/>
          </a:prstGeom>
          <a:solidFill>
            <a:schemeClr val="bg1"/>
          </a:solidFill>
        </p:spPr>
        <p:txBody>
          <a:bodyPr wrap="square" lIns="0" rIns="0" anchor="ctr" anchorCtr="0">
            <a:spAutoFit/>
          </a:bodyPr>
          <a:lstStyle/>
          <a:p>
            <a:pPr algn="ctr"/>
            <a:r>
              <a:rPr lang="en-US" sz="2400" b="1" i="1" dirty="0" err="1">
                <a:latin typeface="Palatino Linotype" panose="02040502050505030304" pitchFamily="18" charset="0"/>
              </a:rPr>
              <a:t>klēros</a:t>
            </a:r>
            <a:endParaRPr lang="en-US" sz="2400" b="1" i="1" dirty="0">
              <a:latin typeface="Palatino Linotype" panose="02040502050505030304" pitchFamily="18" charset="0"/>
            </a:endParaRPr>
          </a:p>
        </p:txBody>
      </p:sp>
      <p:sp>
        <p:nvSpPr>
          <p:cNvPr id="14" name="TextBox 13"/>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37452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7162800" cy="830997"/>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u="sng" dirty="0"/>
              <a:t>concept of God’s inheritance in OT</a:t>
            </a:r>
          </a:p>
        </p:txBody>
      </p:sp>
      <p:sp>
        <p:nvSpPr>
          <p:cNvPr id="4" name="Rectangle 3"/>
          <p:cNvSpPr/>
          <p:nvPr/>
        </p:nvSpPr>
        <p:spPr>
          <a:xfrm>
            <a:off x="2438400" y="2556808"/>
            <a:ext cx="6324601" cy="1938992"/>
          </a:xfrm>
          <a:prstGeom prst="rect">
            <a:avLst/>
          </a:prstGeom>
        </p:spPr>
        <p:txBody>
          <a:bodyPr wrap="square">
            <a:spAutoFit/>
          </a:bodyPr>
          <a:lstStyle/>
          <a:p>
            <a:r>
              <a:rPr lang="en-US" sz="2400" b="1" dirty="0"/>
              <a:t>2 points:</a:t>
            </a:r>
          </a:p>
          <a:p>
            <a:pPr marL="514350" indent="-514350">
              <a:buFont typeface="+mj-lt"/>
              <a:buAutoNum type="romanLcPeriod"/>
            </a:pPr>
            <a:r>
              <a:rPr lang="en-US" sz="2400" dirty="0"/>
              <a:t>God’s people as God’s inheritance is a well established idea</a:t>
            </a:r>
          </a:p>
          <a:p>
            <a:pPr marL="514350" indent="-514350">
              <a:buFont typeface="+mj-lt"/>
              <a:buAutoNum type="romanLcPeriod"/>
            </a:pPr>
            <a:r>
              <a:rPr lang="en-US" sz="2400" dirty="0"/>
              <a:t>There is precedent for using the word group </a:t>
            </a:r>
            <a:r>
              <a:rPr lang="en-US" sz="2400" b="1" i="1" dirty="0" err="1">
                <a:latin typeface="Palatino Linotype" panose="02040502050505030304" pitchFamily="18" charset="0"/>
              </a:rPr>
              <a:t>klēro</a:t>
            </a:r>
            <a:r>
              <a:rPr lang="en-US" sz="2400" b="1" i="1" dirty="0">
                <a:latin typeface="Palatino Linotype" panose="02040502050505030304" pitchFamily="18" charset="0"/>
              </a:rPr>
              <a:t>-</a:t>
            </a:r>
            <a:r>
              <a:rPr lang="en-US" sz="2400" dirty="0"/>
              <a:t> for God’s inheritance.</a:t>
            </a:r>
            <a:endParaRPr lang="en-US" sz="2800" dirty="0"/>
          </a:p>
        </p:txBody>
      </p:sp>
      <p:sp>
        <p:nvSpPr>
          <p:cNvPr id="14" name="TextBox 13"/>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381816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21 </a:t>
            </a:r>
            <a:r>
              <a:rPr lang="en-US" sz="1900" dirty="0">
                <a:solidFill>
                  <a:schemeClr val="tx1"/>
                </a:solidFill>
                <a:latin typeface="Papyrus" panose="03070502060502030205" pitchFamily="66" charset="0"/>
              </a:rPr>
              <a:t>But that you also may know about my circumstances, how I am doing, </a:t>
            </a:r>
            <a:r>
              <a:rPr lang="en-US" sz="1900" u="sng" dirty="0" err="1">
                <a:solidFill>
                  <a:srgbClr val="FF0000"/>
                </a:solidFill>
                <a:latin typeface="Papyrus" panose="03070502060502030205" pitchFamily="66" charset="0"/>
              </a:rPr>
              <a:t>Tychicus</a:t>
            </a:r>
            <a:r>
              <a:rPr lang="en-US" sz="1900" u="sng" dirty="0">
                <a:solidFill>
                  <a:srgbClr val="FF0000"/>
                </a:solidFill>
                <a:latin typeface="Papyrus" panose="03070502060502030205" pitchFamily="66" charset="0"/>
              </a:rPr>
              <a:t>, the beloved brother and faithful minister in the Lord, will make everything known to you.</a:t>
            </a:r>
            <a:r>
              <a:rPr lang="en-US" sz="1900" dirty="0">
                <a:solidFill>
                  <a:schemeClr val="tx1"/>
                </a:solidFill>
                <a:latin typeface="Papyrus" panose="03070502060502030205" pitchFamily="66" charset="0"/>
              </a:rPr>
              <a:t> </a:t>
            </a:r>
            <a:r>
              <a:rPr lang="en-US" sz="1900" b="1" baseline="30000" dirty="0">
                <a:solidFill>
                  <a:schemeClr val="tx1"/>
                </a:solidFill>
                <a:latin typeface="Papyrus" panose="03070502060502030205" pitchFamily="66" charset="0"/>
              </a:rPr>
              <a:t>22 </a:t>
            </a:r>
            <a:r>
              <a:rPr lang="en-US" sz="1900" dirty="0">
                <a:solidFill>
                  <a:schemeClr val="tx1"/>
                </a:solidFill>
                <a:latin typeface="Papyrus" panose="03070502060502030205" pitchFamily="66" charset="0"/>
              </a:rPr>
              <a:t>I have sent him to you for this very purpose, so that you may know about us, and that he may comfort your hearts.</a:t>
            </a:r>
          </a:p>
          <a:p>
            <a:pPr algn="ctr"/>
            <a:endParaRPr lang="en-US" sz="1900" dirty="0">
              <a:solidFill>
                <a:schemeClr val="tx1"/>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u="sng" dirty="0" err="1">
                <a:solidFill>
                  <a:srgbClr val="FF0000"/>
                </a:solidFill>
                <a:latin typeface="Papyrus" panose="03070502060502030205" pitchFamily="66" charset="0"/>
              </a:rPr>
              <a:t>Tychicus</a:t>
            </a:r>
            <a:r>
              <a:rPr lang="en-US" sz="1900" u="sng" dirty="0">
                <a:solidFill>
                  <a:srgbClr val="FF0000"/>
                </a:solidFill>
                <a:latin typeface="Papyrus" panose="03070502060502030205" pitchFamily="66" charset="0"/>
              </a:rPr>
              <a:t>, our beloved brother and faithful servant and fellow bond-servant in the Lord, will bring you information.</a:t>
            </a:r>
            <a:r>
              <a:rPr lang="en-US" sz="1900" dirty="0">
                <a:solidFill>
                  <a:schemeClr val="tx1"/>
                </a:solidFill>
                <a:latin typeface="Papyrus" panose="03070502060502030205" pitchFamily="66" charset="0"/>
              </a:rPr>
              <a:t> </a:t>
            </a:r>
            <a:r>
              <a:rPr lang="en-US" sz="1900" b="1" baseline="30000" dirty="0">
                <a:solidFill>
                  <a:schemeClr val="tx1"/>
                </a:solidFill>
                <a:latin typeface="Papyrus" panose="03070502060502030205" pitchFamily="66" charset="0"/>
              </a:rPr>
              <a:t>8 </a:t>
            </a:r>
            <a:r>
              <a:rPr lang="en-US" sz="1900" dirty="0">
                <a:solidFill>
                  <a:schemeClr val="tx1"/>
                </a:solidFill>
                <a:latin typeface="Papyrus" panose="03070502060502030205" pitchFamily="66" charset="0"/>
              </a:rPr>
              <a:t>For I have sent him to you for this very purpose, that you may know about our circumstances and that he may encourage your hearts</a:t>
            </a: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Tree>
    <p:extLst>
      <p:ext uri="{BB962C8B-B14F-4D97-AF65-F5344CB8AC3E}">
        <p14:creationId xmlns:p14="http://schemas.microsoft.com/office/powerpoint/2010/main" val="40258913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8001000" cy="1200329"/>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a:p>
            <a:pPr marL="457200" indent="-457200">
              <a:buFont typeface="+mj-lt"/>
              <a:buAutoNum type="arabicPeriod"/>
            </a:pPr>
            <a:r>
              <a:rPr lang="en-US" sz="2400" dirty="0"/>
              <a:t>Overall context of Ephesians 1</a:t>
            </a:r>
          </a:p>
        </p:txBody>
      </p:sp>
      <p:sp>
        <p:nvSpPr>
          <p:cNvPr id="3" name="Rectangle 2"/>
          <p:cNvSpPr/>
          <p:nvPr/>
        </p:nvSpPr>
        <p:spPr>
          <a:xfrm>
            <a:off x="1371600" y="4760893"/>
            <a:ext cx="6400800" cy="954107"/>
          </a:xfrm>
          <a:prstGeom prst="rect">
            <a:avLst/>
          </a:prstGeom>
        </p:spPr>
        <p:txBody>
          <a:bodyPr wrap="square">
            <a:spAutoFit/>
          </a:bodyPr>
          <a:lstStyle/>
          <a:p>
            <a:r>
              <a:rPr lang="en-US" sz="2800" dirty="0" err="1">
                <a:latin typeface="PalatinoLinotype-Italic"/>
              </a:rPr>
              <a:t>Eph</a:t>
            </a:r>
            <a:r>
              <a:rPr lang="en-US" sz="2800" dirty="0">
                <a:latin typeface="PalatinoLinotype-Italic"/>
              </a:rPr>
              <a:t> 1.18</a:t>
            </a:r>
            <a:r>
              <a:rPr lang="en-US" sz="2800" i="1" dirty="0">
                <a:latin typeface="PalatinoLinotype-Italic"/>
              </a:rPr>
              <a:t>…what is the wealth of the glory of </a:t>
            </a:r>
            <a:r>
              <a:rPr lang="en-US" sz="2800" b="1" i="1" dirty="0">
                <a:latin typeface="PalatinoLinotype-Italic"/>
              </a:rPr>
              <a:t>his inheritance in the saints</a:t>
            </a:r>
            <a:endParaRPr lang="en-US" sz="2800" b="1" dirty="0"/>
          </a:p>
        </p:txBody>
      </p:sp>
      <p:sp>
        <p:nvSpPr>
          <p:cNvPr id="14" name="TextBox 13"/>
          <p:cNvSpPr txBox="1"/>
          <p:nvPr/>
        </p:nvSpPr>
        <p:spPr>
          <a:xfrm>
            <a:off x="838200" y="929148"/>
            <a:ext cx="6172200" cy="954107"/>
          </a:xfrm>
          <a:prstGeom prst="rect">
            <a:avLst/>
          </a:prstGeom>
          <a:solidFill>
            <a:schemeClr val="bg1"/>
          </a:solidFill>
        </p:spPr>
        <p:txBody>
          <a:bodyPr wrap="square" rtlCol="0">
            <a:spAutoFit/>
          </a:bodyPr>
          <a:lstStyle/>
          <a:p>
            <a:r>
              <a:rPr lang="en-US" sz="2800" dirty="0"/>
              <a:t>in whom also </a:t>
            </a:r>
            <a:r>
              <a:rPr lang="en-US" sz="2800" b="1" dirty="0"/>
              <a:t>we were allotted</a:t>
            </a:r>
          </a:p>
          <a:p>
            <a:r>
              <a:rPr lang="en-US" sz="2800" i="1" dirty="0"/>
              <a:t>unto our being for the praise of his glory</a:t>
            </a:r>
            <a:endParaRPr lang="en-US" sz="2800" b="1" dirty="0"/>
          </a:p>
        </p:txBody>
      </p:sp>
      <p:sp>
        <p:nvSpPr>
          <p:cNvPr id="15" name="Oval 14"/>
          <p:cNvSpPr/>
          <p:nvPr/>
        </p:nvSpPr>
        <p:spPr>
          <a:xfrm>
            <a:off x="838200" y="1295400"/>
            <a:ext cx="2286000" cy="7620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173" y="1339644"/>
            <a:ext cx="6522227" cy="572502"/>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1600" y="3276600"/>
            <a:ext cx="7086600" cy="954107"/>
          </a:xfrm>
          <a:prstGeom prst="rect">
            <a:avLst/>
          </a:prstGeom>
        </p:spPr>
        <p:txBody>
          <a:bodyPr wrap="square">
            <a:spAutoFit/>
          </a:bodyPr>
          <a:lstStyle/>
          <a:p>
            <a:r>
              <a:rPr lang="en-US" sz="2800" dirty="0" err="1">
                <a:latin typeface="PalatinoLinotype-Italic"/>
              </a:rPr>
              <a:t>Eph</a:t>
            </a:r>
            <a:r>
              <a:rPr lang="en-US" sz="2800" dirty="0">
                <a:latin typeface="PalatinoLinotype-Italic"/>
              </a:rPr>
              <a:t> 1.14</a:t>
            </a:r>
            <a:r>
              <a:rPr lang="en-US" sz="2800" i="1" dirty="0">
                <a:latin typeface="PalatinoLinotype-Italic"/>
              </a:rPr>
              <a:t>…</a:t>
            </a:r>
            <a:r>
              <a:rPr lang="en-US" sz="2800" i="1" dirty="0"/>
              <a:t>unto </a:t>
            </a:r>
            <a:r>
              <a:rPr lang="en-US" sz="2800" b="1" i="1" dirty="0"/>
              <a:t>redemption of the possession</a:t>
            </a:r>
            <a:r>
              <a:rPr lang="en-US" sz="2800" i="1" dirty="0"/>
              <a:t> unto praise of his glory</a:t>
            </a:r>
            <a:endParaRPr lang="en-US" sz="2800" dirty="0"/>
          </a:p>
        </p:txBody>
      </p:sp>
      <p:sp>
        <p:nvSpPr>
          <p:cNvPr id="17" name="Oval 16"/>
          <p:cNvSpPr/>
          <p:nvPr/>
        </p:nvSpPr>
        <p:spPr>
          <a:xfrm>
            <a:off x="1143000" y="3694698"/>
            <a:ext cx="4049789" cy="572502"/>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Left Arrow 3"/>
          <p:cNvSpPr/>
          <p:nvPr/>
        </p:nvSpPr>
        <p:spPr>
          <a:xfrm rot="19584486" flipV="1">
            <a:off x="6104805" y="-120948"/>
            <a:ext cx="2471253" cy="3532264"/>
          </a:xfrm>
          <a:prstGeom prst="curvedLeftArrow">
            <a:avLst>
              <a:gd name="adj1" fmla="val 12630"/>
              <a:gd name="adj2" fmla="val 27881"/>
              <a:gd name="adj3" fmla="val 39199"/>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29719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8"/>
                                        </p:tgtEl>
                                        <p:attrNameLst>
                                          <p:attrName>fillcolor</p:attrName>
                                        </p:attrNameLst>
                                      </p:cBhvr>
                                      <p:to>
                                        <a:schemeClr val="bg1"/>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15" grpId="1" animBg="1"/>
      <p:bldP spid="16" grpId="0" animBg="1"/>
      <p:bldP spid="8" grpId="0"/>
      <p:bldP spid="17"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ectangle 5"/>
          <p:cNvSpPr/>
          <p:nvPr/>
        </p:nvSpPr>
        <p:spPr>
          <a:xfrm>
            <a:off x="837682" y="2895600"/>
            <a:ext cx="7497614" cy="13351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8001000" cy="1200329"/>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a:p>
            <a:pPr marL="457200" indent="-457200">
              <a:buFont typeface="+mj-lt"/>
              <a:buAutoNum type="arabicPeriod"/>
            </a:pPr>
            <a:r>
              <a:rPr lang="en-US" sz="2400" dirty="0"/>
              <a:t>Overall context of Ephesians 1</a:t>
            </a:r>
          </a:p>
        </p:txBody>
      </p:sp>
      <p:sp>
        <p:nvSpPr>
          <p:cNvPr id="3" name="Rectangle 2"/>
          <p:cNvSpPr/>
          <p:nvPr/>
        </p:nvSpPr>
        <p:spPr>
          <a:xfrm>
            <a:off x="1371600" y="4760893"/>
            <a:ext cx="6400800" cy="954107"/>
          </a:xfrm>
          <a:prstGeom prst="rect">
            <a:avLst/>
          </a:prstGeom>
        </p:spPr>
        <p:txBody>
          <a:bodyPr wrap="square">
            <a:spAutoFit/>
          </a:bodyPr>
          <a:lstStyle/>
          <a:p>
            <a:r>
              <a:rPr lang="en-US" sz="2800" dirty="0" err="1">
                <a:latin typeface="PalatinoLinotype-Italic"/>
              </a:rPr>
              <a:t>Eph</a:t>
            </a:r>
            <a:r>
              <a:rPr lang="en-US" sz="2800" dirty="0">
                <a:latin typeface="PalatinoLinotype-Italic"/>
              </a:rPr>
              <a:t> 1.18</a:t>
            </a:r>
            <a:r>
              <a:rPr lang="en-US" sz="2800" i="1" dirty="0">
                <a:latin typeface="PalatinoLinotype-Italic"/>
              </a:rPr>
              <a:t>…what is the wealth of the glory of </a:t>
            </a:r>
            <a:r>
              <a:rPr lang="en-US" sz="2800" b="1" i="1" dirty="0">
                <a:latin typeface="PalatinoLinotype-Italic"/>
              </a:rPr>
              <a:t>his inheritance in the saints</a:t>
            </a:r>
            <a:endParaRPr lang="en-US" sz="2800" b="1" dirty="0"/>
          </a:p>
        </p:txBody>
      </p:sp>
      <p:sp>
        <p:nvSpPr>
          <p:cNvPr id="8" name="Rectangle 7"/>
          <p:cNvSpPr/>
          <p:nvPr/>
        </p:nvSpPr>
        <p:spPr>
          <a:xfrm>
            <a:off x="1371600" y="3276600"/>
            <a:ext cx="7086600" cy="954107"/>
          </a:xfrm>
          <a:prstGeom prst="rect">
            <a:avLst/>
          </a:prstGeom>
        </p:spPr>
        <p:txBody>
          <a:bodyPr wrap="square">
            <a:spAutoFit/>
          </a:bodyPr>
          <a:lstStyle/>
          <a:p>
            <a:r>
              <a:rPr lang="en-US" sz="2800" dirty="0" err="1">
                <a:solidFill>
                  <a:schemeClr val="tx1">
                    <a:alpha val="0"/>
                  </a:schemeClr>
                </a:solidFill>
                <a:latin typeface="PalatinoLinotype-Italic"/>
              </a:rPr>
              <a:t>Eph</a:t>
            </a:r>
            <a:r>
              <a:rPr lang="en-US" sz="2800" dirty="0">
                <a:latin typeface="PalatinoLinotype-Italic"/>
              </a:rPr>
              <a:t> </a:t>
            </a:r>
            <a:r>
              <a:rPr lang="en-US" sz="2800" dirty="0">
                <a:solidFill>
                  <a:schemeClr val="tx1">
                    <a:alpha val="0"/>
                  </a:schemeClr>
                </a:solidFill>
                <a:latin typeface="PalatinoLinotype-Italic"/>
              </a:rPr>
              <a:t>1.14</a:t>
            </a:r>
            <a:r>
              <a:rPr lang="en-US" sz="2800" i="1" dirty="0">
                <a:solidFill>
                  <a:schemeClr val="tx1">
                    <a:alpha val="0"/>
                  </a:schemeClr>
                </a:solidFill>
                <a:latin typeface="PalatinoLinotype-Italic"/>
              </a:rPr>
              <a:t>…</a:t>
            </a:r>
            <a:r>
              <a:rPr lang="en-US" sz="2800" i="1" dirty="0"/>
              <a:t>unto </a:t>
            </a:r>
            <a:r>
              <a:rPr lang="en-US" sz="2800" b="1" i="1" dirty="0"/>
              <a:t>redemption of the possession</a:t>
            </a:r>
            <a:r>
              <a:rPr lang="en-US" sz="2800" i="1" dirty="0"/>
              <a:t> unto praise of his glory</a:t>
            </a:r>
            <a:endParaRPr lang="en-US" sz="2800" dirty="0"/>
          </a:p>
        </p:txBody>
      </p:sp>
      <p:sp>
        <p:nvSpPr>
          <p:cNvPr id="5" name="Rectangle 4"/>
          <p:cNvSpPr/>
          <p:nvPr/>
        </p:nvSpPr>
        <p:spPr>
          <a:xfrm>
            <a:off x="827340" y="3271540"/>
            <a:ext cx="2449260" cy="523220"/>
          </a:xfrm>
          <a:prstGeom prst="rect">
            <a:avLst/>
          </a:prstGeom>
        </p:spPr>
        <p:txBody>
          <a:bodyPr wrap="none">
            <a:spAutoFit/>
          </a:bodyPr>
          <a:lstStyle/>
          <a:p>
            <a:r>
              <a:rPr lang="en-US" sz="2800" b="1" i="1" u="sng" dirty="0"/>
              <a:t>our inheritance</a:t>
            </a:r>
          </a:p>
        </p:txBody>
      </p:sp>
      <p:sp>
        <p:nvSpPr>
          <p:cNvPr id="13" name="Rectangle 12"/>
          <p:cNvSpPr/>
          <p:nvPr/>
        </p:nvSpPr>
        <p:spPr>
          <a:xfrm>
            <a:off x="808186" y="2895600"/>
            <a:ext cx="3999813" cy="523220"/>
          </a:xfrm>
          <a:prstGeom prst="rect">
            <a:avLst/>
          </a:prstGeom>
        </p:spPr>
        <p:txBody>
          <a:bodyPr wrap="none">
            <a:spAutoFit/>
          </a:bodyPr>
          <a:lstStyle/>
          <a:p>
            <a:r>
              <a:rPr lang="en-US" sz="2800" dirty="0" err="1"/>
              <a:t>Eph</a:t>
            </a:r>
            <a:r>
              <a:rPr lang="en-US" sz="2800" dirty="0"/>
              <a:t> 1.14 </a:t>
            </a:r>
            <a:r>
              <a:rPr lang="en-US" sz="2800" i="1" dirty="0"/>
              <a:t>which is a seal of</a:t>
            </a:r>
          </a:p>
        </p:txBody>
      </p:sp>
      <p:sp>
        <p:nvSpPr>
          <p:cNvPr id="18" name="TextBox 17"/>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3838346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5" name="TextBox 14"/>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
        <p:nvSpPr>
          <p:cNvPr id="6" name="Rectangle 5"/>
          <p:cNvSpPr/>
          <p:nvPr/>
        </p:nvSpPr>
        <p:spPr>
          <a:xfrm>
            <a:off x="837682" y="2895600"/>
            <a:ext cx="7497614" cy="13351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8001000" cy="1200329"/>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a:p>
            <a:pPr marL="457200" indent="-457200">
              <a:buFont typeface="+mj-lt"/>
              <a:buAutoNum type="arabicPeriod"/>
            </a:pPr>
            <a:r>
              <a:rPr lang="en-US" sz="2400" dirty="0"/>
              <a:t>Overall context of Ephesians 1</a:t>
            </a:r>
          </a:p>
        </p:txBody>
      </p:sp>
      <p:sp>
        <p:nvSpPr>
          <p:cNvPr id="3" name="Rectangle 2"/>
          <p:cNvSpPr/>
          <p:nvPr/>
        </p:nvSpPr>
        <p:spPr>
          <a:xfrm>
            <a:off x="1371600" y="4760893"/>
            <a:ext cx="6400800" cy="954107"/>
          </a:xfrm>
          <a:prstGeom prst="rect">
            <a:avLst/>
          </a:prstGeom>
        </p:spPr>
        <p:txBody>
          <a:bodyPr wrap="square">
            <a:spAutoFit/>
          </a:bodyPr>
          <a:lstStyle/>
          <a:p>
            <a:r>
              <a:rPr lang="en-US" sz="2800" dirty="0" err="1">
                <a:latin typeface="PalatinoLinotype-Italic"/>
              </a:rPr>
              <a:t>Eph</a:t>
            </a:r>
            <a:r>
              <a:rPr lang="en-US" sz="2800" dirty="0">
                <a:latin typeface="PalatinoLinotype-Italic"/>
              </a:rPr>
              <a:t> 1.18</a:t>
            </a:r>
            <a:r>
              <a:rPr lang="en-US" sz="2800" i="1" dirty="0">
                <a:latin typeface="PalatinoLinotype-Italic"/>
              </a:rPr>
              <a:t>…what is the wealth of the glory of </a:t>
            </a:r>
            <a:r>
              <a:rPr lang="en-US" sz="2800" b="1" i="1" dirty="0">
                <a:latin typeface="PalatinoLinotype-Italic"/>
              </a:rPr>
              <a:t>his inheritance in the saints</a:t>
            </a:r>
            <a:endParaRPr lang="en-US" sz="2800" b="1" dirty="0"/>
          </a:p>
        </p:txBody>
      </p:sp>
      <p:sp>
        <p:nvSpPr>
          <p:cNvPr id="8" name="Rectangle 7"/>
          <p:cNvSpPr/>
          <p:nvPr/>
        </p:nvSpPr>
        <p:spPr>
          <a:xfrm>
            <a:off x="1371600" y="3276600"/>
            <a:ext cx="7086600" cy="954107"/>
          </a:xfrm>
          <a:prstGeom prst="rect">
            <a:avLst/>
          </a:prstGeom>
        </p:spPr>
        <p:txBody>
          <a:bodyPr wrap="square">
            <a:spAutoFit/>
          </a:bodyPr>
          <a:lstStyle/>
          <a:p>
            <a:r>
              <a:rPr lang="en-US" sz="2800" dirty="0" err="1">
                <a:solidFill>
                  <a:schemeClr val="tx1">
                    <a:alpha val="0"/>
                  </a:schemeClr>
                </a:solidFill>
                <a:latin typeface="PalatinoLinotype-Italic"/>
              </a:rPr>
              <a:t>Eph</a:t>
            </a:r>
            <a:r>
              <a:rPr lang="en-US" sz="2800" dirty="0">
                <a:latin typeface="PalatinoLinotype-Italic"/>
              </a:rPr>
              <a:t> </a:t>
            </a:r>
            <a:r>
              <a:rPr lang="en-US" sz="2800" dirty="0">
                <a:solidFill>
                  <a:schemeClr val="tx1">
                    <a:alpha val="0"/>
                  </a:schemeClr>
                </a:solidFill>
                <a:latin typeface="PalatinoLinotype-Italic"/>
              </a:rPr>
              <a:t>1.14</a:t>
            </a:r>
            <a:r>
              <a:rPr lang="en-US" sz="2800" i="1" dirty="0">
                <a:solidFill>
                  <a:schemeClr val="tx1">
                    <a:alpha val="0"/>
                  </a:schemeClr>
                </a:solidFill>
                <a:latin typeface="PalatinoLinotype-Italic"/>
              </a:rPr>
              <a:t>…</a:t>
            </a:r>
            <a:r>
              <a:rPr lang="en-US" sz="2800" i="1" dirty="0"/>
              <a:t>unto </a:t>
            </a:r>
            <a:r>
              <a:rPr lang="en-US" sz="2800" b="1" i="1" dirty="0"/>
              <a:t>redemption of the possession</a:t>
            </a:r>
            <a:r>
              <a:rPr lang="en-US" sz="2800" i="1" dirty="0"/>
              <a:t> unto praise of his glory</a:t>
            </a:r>
            <a:endParaRPr lang="en-US" sz="2800" dirty="0"/>
          </a:p>
        </p:txBody>
      </p:sp>
      <p:sp>
        <p:nvSpPr>
          <p:cNvPr id="5" name="Rectangle 4"/>
          <p:cNvSpPr/>
          <p:nvPr/>
        </p:nvSpPr>
        <p:spPr>
          <a:xfrm>
            <a:off x="827340" y="3271540"/>
            <a:ext cx="2449260" cy="523220"/>
          </a:xfrm>
          <a:prstGeom prst="rect">
            <a:avLst/>
          </a:prstGeom>
        </p:spPr>
        <p:txBody>
          <a:bodyPr wrap="none">
            <a:spAutoFit/>
          </a:bodyPr>
          <a:lstStyle/>
          <a:p>
            <a:r>
              <a:rPr lang="en-US" sz="2800" b="1" i="1" u="sng" dirty="0"/>
              <a:t>our inheritance</a:t>
            </a:r>
          </a:p>
        </p:txBody>
      </p:sp>
      <p:sp>
        <p:nvSpPr>
          <p:cNvPr id="13" name="Rectangle 12"/>
          <p:cNvSpPr/>
          <p:nvPr/>
        </p:nvSpPr>
        <p:spPr>
          <a:xfrm>
            <a:off x="808186" y="2895600"/>
            <a:ext cx="3999813" cy="523220"/>
          </a:xfrm>
          <a:prstGeom prst="rect">
            <a:avLst/>
          </a:prstGeom>
        </p:spPr>
        <p:txBody>
          <a:bodyPr wrap="none">
            <a:spAutoFit/>
          </a:bodyPr>
          <a:lstStyle/>
          <a:p>
            <a:r>
              <a:rPr lang="en-US" sz="2800" dirty="0" err="1"/>
              <a:t>Eph</a:t>
            </a:r>
            <a:r>
              <a:rPr lang="en-US" sz="2800" dirty="0"/>
              <a:t> 1.14 </a:t>
            </a:r>
            <a:r>
              <a:rPr lang="en-US" sz="2800" i="1" dirty="0"/>
              <a:t>which is a seal of</a:t>
            </a:r>
          </a:p>
        </p:txBody>
      </p:sp>
      <p:sp>
        <p:nvSpPr>
          <p:cNvPr id="4" name="&quot;No&quot; Symbol 3"/>
          <p:cNvSpPr/>
          <p:nvPr/>
        </p:nvSpPr>
        <p:spPr>
          <a:xfrm>
            <a:off x="3566911" y="685800"/>
            <a:ext cx="1309889" cy="1066800"/>
          </a:xfrm>
          <a:prstGeom prst="noSmoking">
            <a:avLst>
              <a:gd name="adj" fmla="val 76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quot;No&quot; Symbol 10"/>
          <p:cNvSpPr/>
          <p:nvPr/>
        </p:nvSpPr>
        <p:spPr>
          <a:xfrm>
            <a:off x="5776711" y="2971800"/>
            <a:ext cx="1309889" cy="1066800"/>
          </a:xfrm>
          <a:prstGeom prst="noSmoking">
            <a:avLst>
              <a:gd name="adj" fmla="val 76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p:cNvSpPr/>
          <p:nvPr/>
        </p:nvSpPr>
        <p:spPr>
          <a:xfrm>
            <a:off x="4176511" y="4953000"/>
            <a:ext cx="1309889" cy="1066800"/>
          </a:xfrm>
          <a:prstGeom prst="noSmoking">
            <a:avLst>
              <a:gd name="adj" fmla="val 76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304800" y="3276600"/>
            <a:ext cx="3124200" cy="518160"/>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18620" y="1524000"/>
            <a:ext cx="3982180" cy="31159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3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a:t>
            </a:r>
          </a:p>
        </p:txBody>
      </p:sp>
      <p:sp>
        <p:nvSpPr>
          <p:cNvPr id="16" name="&quot;No&quot; Symbol 3">
            <a:extLst>
              <a:ext uri="{FF2B5EF4-FFF2-40B4-BE49-F238E27FC236}">
                <a16:creationId xmlns:a16="http://schemas.microsoft.com/office/drawing/2014/main" id="{E193167C-B553-44D9-BEF9-02A5F5E694E1}"/>
              </a:ext>
            </a:extLst>
          </p:cNvPr>
          <p:cNvSpPr/>
          <p:nvPr/>
        </p:nvSpPr>
        <p:spPr>
          <a:xfrm>
            <a:off x="990600" y="1752600"/>
            <a:ext cx="417371" cy="411297"/>
          </a:xfrm>
          <a:prstGeom prst="noSmoking">
            <a:avLst>
              <a:gd name="adj" fmla="val 76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quot;No&quot; Symbol 3">
            <a:extLst>
              <a:ext uri="{FF2B5EF4-FFF2-40B4-BE49-F238E27FC236}">
                <a16:creationId xmlns:a16="http://schemas.microsoft.com/office/drawing/2014/main" id="{27869C4F-D9D7-4F22-A7C3-8D2A5CEAC5FA}"/>
              </a:ext>
            </a:extLst>
          </p:cNvPr>
          <p:cNvSpPr/>
          <p:nvPr/>
        </p:nvSpPr>
        <p:spPr>
          <a:xfrm>
            <a:off x="954229" y="2133600"/>
            <a:ext cx="417371" cy="411297"/>
          </a:xfrm>
          <a:prstGeom prst="noSmoking">
            <a:avLst>
              <a:gd name="adj" fmla="val 767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79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9" grpId="0" animBg="1"/>
      <p:bldP spid="7" grpId="0"/>
      <p:bldP spid="16" grpId="0" animBg="1"/>
      <p:bldP spid="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ectangle 5"/>
          <p:cNvSpPr/>
          <p:nvPr/>
        </p:nvSpPr>
        <p:spPr>
          <a:xfrm>
            <a:off x="837682" y="2895600"/>
            <a:ext cx="7497614" cy="13351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8001000" cy="1200329"/>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a:p>
            <a:pPr marL="457200" indent="-457200">
              <a:buFont typeface="+mj-lt"/>
              <a:buAutoNum type="arabicPeriod"/>
            </a:pPr>
            <a:r>
              <a:rPr lang="en-US" sz="2400" dirty="0"/>
              <a:t>Overall context of Ephesians 1</a:t>
            </a:r>
          </a:p>
        </p:txBody>
      </p:sp>
      <p:sp>
        <p:nvSpPr>
          <p:cNvPr id="3" name="Rectangle 2"/>
          <p:cNvSpPr/>
          <p:nvPr/>
        </p:nvSpPr>
        <p:spPr>
          <a:xfrm>
            <a:off x="1371600" y="4760893"/>
            <a:ext cx="6400800" cy="954107"/>
          </a:xfrm>
          <a:prstGeom prst="rect">
            <a:avLst/>
          </a:prstGeom>
        </p:spPr>
        <p:txBody>
          <a:bodyPr wrap="square">
            <a:spAutoFit/>
          </a:bodyPr>
          <a:lstStyle/>
          <a:p>
            <a:r>
              <a:rPr lang="en-US" sz="2800" dirty="0" err="1">
                <a:latin typeface="PalatinoLinotype-Italic"/>
              </a:rPr>
              <a:t>Eph</a:t>
            </a:r>
            <a:r>
              <a:rPr lang="en-US" sz="2800" dirty="0">
                <a:latin typeface="PalatinoLinotype-Italic"/>
              </a:rPr>
              <a:t> 1.18</a:t>
            </a:r>
            <a:r>
              <a:rPr lang="en-US" sz="2800" i="1" dirty="0">
                <a:latin typeface="PalatinoLinotype-Italic"/>
              </a:rPr>
              <a:t>…what is the wealth of the glory of </a:t>
            </a:r>
            <a:r>
              <a:rPr lang="en-US" sz="2800" b="1" i="1" dirty="0">
                <a:latin typeface="PalatinoLinotype-Italic"/>
              </a:rPr>
              <a:t>his inheritance in the saints</a:t>
            </a:r>
            <a:endParaRPr lang="en-US" sz="2800" b="1" dirty="0"/>
          </a:p>
        </p:txBody>
      </p:sp>
      <p:sp>
        <p:nvSpPr>
          <p:cNvPr id="8" name="Rectangle 7"/>
          <p:cNvSpPr/>
          <p:nvPr/>
        </p:nvSpPr>
        <p:spPr>
          <a:xfrm>
            <a:off x="1371600" y="3276600"/>
            <a:ext cx="7086600" cy="954107"/>
          </a:xfrm>
          <a:prstGeom prst="rect">
            <a:avLst/>
          </a:prstGeom>
        </p:spPr>
        <p:txBody>
          <a:bodyPr wrap="square">
            <a:spAutoFit/>
          </a:bodyPr>
          <a:lstStyle/>
          <a:p>
            <a:r>
              <a:rPr lang="en-US" sz="2800" dirty="0" err="1">
                <a:solidFill>
                  <a:schemeClr val="tx1">
                    <a:alpha val="0"/>
                  </a:schemeClr>
                </a:solidFill>
                <a:latin typeface="PalatinoLinotype-Italic"/>
              </a:rPr>
              <a:t>Eph</a:t>
            </a:r>
            <a:r>
              <a:rPr lang="en-US" sz="2800" dirty="0">
                <a:latin typeface="PalatinoLinotype-Italic"/>
              </a:rPr>
              <a:t> </a:t>
            </a:r>
            <a:r>
              <a:rPr lang="en-US" sz="2800" dirty="0">
                <a:solidFill>
                  <a:schemeClr val="tx1">
                    <a:alpha val="0"/>
                  </a:schemeClr>
                </a:solidFill>
                <a:latin typeface="PalatinoLinotype-Italic"/>
              </a:rPr>
              <a:t>1.14</a:t>
            </a:r>
            <a:r>
              <a:rPr lang="en-US" sz="2800" i="1" dirty="0">
                <a:solidFill>
                  <a:schemeClr val="tx1">
                    <a:alpha val="0"/>
                  </a:schemeClr>
                </a:solidFill>
                <a:latin typeface="PalatinoLinotype-Italic"/>
              </a:rPr>
              <a:t>…</a:t>
            </a:r>
            <a:r>
              <a:rPr lang="en-US" sz="2800" i="1" dirty="0"/>
              <a:t>unto </a:t>
            </a:r>
            <a:r>
              <a:rPr lang="en-US" sz="2800" b="1" i="1" dirty="0"/>
              <a:t>redemption of the possession</a:t>
            </a:r>
            <a:r>
              <a:rPr lang="en-US" sz="2800" i="1" dirty="0"/>
              <a:t> unto praise of his glory</a:t>
            </a:r>
            <a:endParaRPr lang="en-US" sz="2800" dirty="0"/>
          </a:p>
        </p:txBody>
      </p:sp>
      <p:sp>
        <p:nvSpPr>
          <p:cNvPr id="5" name="Rectangle 4"/>
          <p:cNvSpPr/>
          <p:nvPr/>
        </p:nvSpPr>
        <p:spPr>
          <a:xfrm>
            <a:off x="827340" y="3271540"/>
            <a:ext cx="2449260" cy="523220"/>
          </a:xfrm>
          <a:prstGeom prst="rect">
            <a:avLst/>
          </a:prstGeom>
        </p:spPr>
        <p:txBody>
          <a:bodyPr wrap="none">
            <a:spAutoFit/>
          </a:bodyPr>
          <a:lstStyle/>
          <a:p>
            <a:r>
              <a:rPr lang="en-US" sz="2800" b="1" i="1" u="sng" dirty="0"/>
              <a:t>our inheritance</a:t>
            </a:r>
          </a:p>
        </p:txBody>
      </p:sp>
      <p:sp>
        <p:nvSpPr>
          <p:cNvPr id="13" name="Rectangle 12"/>
          <p:cNvSpPr/>
          <p:nvPr/>
        </p:nvSpPr>
        <p:spPr>
          <a:xfrm>
            <a:off x="808186" y="2895600"/>
            <a:ext cx="4557658" cy="523220"/>
          </a:xfrm>
          <a:prstGeom prst="rect">
            <a:avLst/>
          </a:prstGeom>
        </p:spPr>
        <p:txBody>
          <a:bodyPr wrap="none">
            <a:spAutoFit/>
          </a:bodyPr>
          <a:lstStyle/>
          <a:p>
            <a:r>
              <a:rPr lang="en-US" sz="2800" dirty="0" err="1"/>
              <a:t>Eph</a:t>
            </a:r>
            <a:r>
              <a:rPr lang="en-US" sz="2800" dirty="0"/>
              <a:t> 1.14 </a:t>
            </a:r>
            <a:r>
              <a:rPr lang="en-US" sz="2800" i="1" dirty="0"/>
              <a:t>which is a seal of the</a:t>
            </a:r>
          </a:p>
        </p:txBody>
      </p:sp>
      <p:sp>
        <p:nvSpPr>
          <p:cNvPr id="15" name="Rectangle 14"/>
          <p:cNvSpPr/>
          <p:nvPr/>
        </p:nvSpPr>
        <p:spPr>
          <a:xfrm>
            <a:off x="870156" y="3300474"/>
            <a:ext cx="2300373" cy="846386"/>
          </a:xfrm>
          <a:prstGeom prst="rect">
            <a:avLst/>
          </a:prstGeom>
          <a:solidFill>
            <a:schemeClr val="bg1"/>
          </a:solidFill>
        </p:spPr>
        <p:txBody>
          <a:bodyPr wrap="none" lIns="0" rIns="0">
            <a:spAutoFit/>
          </a:bodyPr>
          <a:lstStyle/>
          <a:p>
            <a:r>
              <a:rPr lang="en-US" sz="2600" b="1" i="1" u="sng" dirty="0"/>
              <a:t>inheritance of us</a:t>
            </a:r>
          </a:p>
          <a:p>
            <a:pPr algn="ctr"/>
            <a:r>
              <a:rPr lang="en-US" sz="2300" dirty="0"/>
              <a:t>obj. genitive</a:t>
            </a:r>
          </a:p>
        </p:txBody>
      </p:sp>
      <p:sp>
        <p:nvSpPr>
          <p:cNvPr id="16" name="Rectangle 15"/>
          <p:cNvSpPr/>
          <p:nvPr/>
        </p:nvSpPr>
        <p:spPr>
          <a:xfrm>
            <a:off x="838200" y="4343400"/>
            <a:ext cx="3138573" cy="1554272"/>
          </a:xfrm>
          <a:prstGeom prst="rect">
            <a:avLst/>
          </a:prstGeom>
          <a:solidFill>
            <a:schemeClr val="bg1"/>
          </a:solidFill>
          <a:ln>
            <a:solidFill>
              <a:schemeClr val="tx1"/>
            </a:solidFill>
          </a:ln>
        </p:spPr>
        <p:txBody>
          <a:bodyPr wrap="square" lIns="0" rIns="0">
            <a:spAutoFit/>
          </a:bodyPr>
          <a:lstStyle/>
          <a:p>
            <a:pPr algn="ctr"/>
            <a:r>
              <a:rPr lang="en-US" sz="2600" b="1" i="1" u="sng" dirty="0"/>
              <a:t>inheritance of money</a:t>
            </a:r>
          </a:p>
          <a:p>
            <a:pPr algn="ctr"/>
            <a:r>
              <a:rPr lang="en-US" sz="2300" dirty="0"/>
              <a:t>The money is the thing that is inherited,</a:t>
            </a:r>
          </a:p>
          <a:p>
            <a:pPr algn="ctr"/>
            <a:r>
              <a:rPr lang="en-US" sz="2300" dirty="0"/>
              <a:t>not the thing that inherits</a:t>
            </a:r>
          </a:p>
        </p:txBody>
      </p:sp>
      <p:sp>
        <p:nvSpPr>
          <p:cNvPr id="17" name="TextBox 16"/>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1266703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0" name="TextBox 19"/>
          <p:cNvSpPr txBox="1"/>
          <p:nvPr/>
        </p:nvSpPr>
        <p:spPr>
          <a:xfrm>
            <a:off x="838200" y="929148"/>
            <a:ext cx="6172200" cy="523220"/>
          </a:xfrm>
          <a:prstGeom prst="rect">
            <a:avLst/>
          </a:prstGeom>
          <a:noFill/>
        </p:spPr>
        <p:txBody>
          <a:bodyPr wrap="square" rtlCol="0">
            <a:spAutoFit/>
          </a:bodyPr>
          <a:lstStyle/>
          <a:p>
            <a:r>
              <a:rPr lang="en-US" sz="2800" dirty="0"/>
              <a:t>in whom also </a:t>
            </a:r>
            <a:r>
              <a:rPr lang="en-US" sz="2800" b="1" dirty="0"/>
              <a:t>we were allotted</a:t>
            </a:r>
          </a:p>
        </p:txBody>
      </p:sp>
      <p:sp>
        <p:nvSpPr>
          <p:cNvPr id="2" name="TextBox 1"/>
          <p:cNvSpPr txBox="1"/>
          <p:nvPr/>
        </p:nvSpPr>
        <p:spPr>
          <a:xfrm>
            <a:off x="990600" y="1752600"/>
            <a:ext cx="8001000" cy="1200329"/>
          </a:xfrm>
          <a:prstGeom prst="rect">
            <a:avLst/>
          </a:prstGeom>
          <a:noFill/>
        </p:spPr>
        <p:txBody>
          <a:bodyPr wrap="square" rtlCol="0">
            <a:spAutoFit/>
          </a:bodyPr>
          <a:lstStyle/>
          <a:p>
            <a:pPr marL="457200" indent="-457200">
              <a:buFont typeface="+mj-lt"/>
              <a:buAutoNum type="arabicPeriod"/>
            </a:pPr>
            <a:r>
              <a:rPr lang="en-US" sz="2400" dirty="0"/>
              <a:t>result is our </a:t>
            </a:r>
            <a:r>
              <a:rPr lang="en-US" sz="2400" b="1" i="1" dirty="0"/>
              <a:t>being</a:t>
            </a:r>
            <a:r>
              <a:rPr lang="en-US" sz="2400" dirty="0"/>
              <a:t> something</a:t>
            </a:r>
          </a:p>
          <a:p>
            <a:pPr marL="457200" indent="-457200">
              <a:buFont typeface="+mj-lt"/>
              <a:buAutoNum type="arabicPeriod"/>
            </a:pPr>
            <a:r>
              <a:rPr lang="en-US" sz="2400" dirty="0"/>
              <a:t>concept of God’s inheritance in OT</a:t>
            </a:r>
          </a:p>
          <a:p>
            <a:pPr marL="457200" indent="-457200">
              <a:buFont typeface="+mj-lt"/>
              <a:buAutoNum type="arabicPeriod"/>
            </a:pPr>
            <a:r>
              <a:rPr lang="en-US" sz="2400" dirty="0"/>
              <a:t>Overall context of Ephesians 1</a:t>
            </a:r>
          </a:p>
        </p:txBody>
      </p:sp>
      <p:sp>
        <p:nvSpPr>
          <p:cNvPr id="3" name="Rectangle 2"/>
          <p:cNvSpPr/>
          <p:nvPr/>
        </p:nvSpPr>
        <p:spPr>
          <a:xfrm>
            <a:off x="1371600" y="4760893"/>
            <a:ext cx="6400800" cy="954107"/>
          </a:xfrm>
          <a:prstGeom prst="rect">
            <a:avLst/>
          </a:prstGeom>
        </p:spPr>
        <p:txBody>
          <a:bodyPr wrap="square">
            <a:spAutoFit/>
          </a:bodyPr>
          <a:lstStyle/>
          <a:p>
            <a:r>
              <a:rPr lang="en-US" sz="2800" dirty="0" err="1">
                <a:latin typeface="PalatinoLinotype-Italic"/>
              </a:rPr>
              <a:t>Eph</a:t>
            </a:r>
            <a:r>
              <a:rPr lang="en-US" sz="2800" dirty="0">
                <a:latin typeface="PalatinoLinotype-Italic"/>
              </a:rPr>
              <a:t> 1.18</a:t>
            </a:r>
            <a:r>
              <a:rPr lang="en-US" sz="2800" i="1" dirty="0">
                <a:latin typeface="PalatinoLinotype-Italic"/>
              </a:rPr>
              <a:t>…what is the wealth of the glory of </a:t>
            </a:r>
            <a:r>
              <a:rPr lang="en-US" sz="2800" b="1" i="1" dirty="0">
                <a:latin typeface="PalatinoLinotype-Italic"/>
              </a:rPr>
              <a:t>his inheritance in the saints</a:t>
            </a:r>
            <a:endParaRPr lang="en-US" sz="2800" b="1" dirty="0"/>
          </a:p>
        </p:txBody>
      </p:sp>
      <p:sp>
        <p:nvSpPr>
          <p:cNvPr id="8" name="Rectangle 7"/>
          <p:cNvSpPr/>
          <p:nvPr/>
        </p:nvSpPr>
        <p:spPr>
          <a:xfrm>
            <a:off x="1371600" y="3276600"/>
            <a:ext cx="7086600" cy="954107"/>
          </a:xfrm>
          <a:prstGeom prst="rect">
            <a:avLst/>
          </a:prstGeom>
        </p:spPr>
        <p:txBody>
          <a:bodyPr wrap="square">
            <a:spAutoFit/>
          </a:bodyPr>
          <a:lstStyle/>
          <a:p>
            <a:r>
              <a:rPr lang="en-US" sz="2800" dirty="0" err="1">
                <a:solidFill>
                  <a:schemeClr val="tx1">
                    <a:alpha val="0"/>
                  </a:schemeClr>
                </a:solidFill>
                <a:latin typeface="PalatinoLinotype-Italic"/>
              </a:rPr>
              <a:t>Eph</a:t>
            </a:r>
            <a:r>
              <a:rPr lang="en-US" sz="2800" dirty="0">
                <a:latin typeface="PalatinoLinotype-Italic"/>
              </a:rPr>
              <a:t> </a:t>
            </a:r>
            <a:r>
              <a:rPr lang="en-US" sz="2800" dirty="0">
                <a:solidFill>
                  <a:schemeClr val="tx1">
                    <a:alpha val="0"/>
                  </a:schemeClr>
                </a:solidFill>
                <a:latin typeface="PalatinoLinotype-Italic"/>
              </a:rPr>
              <a:t>1.14</a:t>
            </a:r>
            <a:r>
              <a:rPr lang="en-US" sz="2800" i="1" dirty="0">
                <a:solidFill>
                  <a:schemeClr val="tx1">
                    <a:alpha val="0"/>
                  </a:schemeClr>
                </a:solidFill>
                <a:latin typeface="PalatinoLinotype-Italic"/>
              </a:rPr>
              <a:t>…</a:t>
            </a:r>
            <a:r>
              <a:rPr lang="en-US" sz="2800" i="1" dirty="0"/>
              <a:t>unto </a:t>
            </a:r>
            <a:r>
              <a:rPr lang="en-US" sz="2800" b="1" i="1" dirty="0"/>
              <a:t>redemption of the possession</a:t>
            </a:r>
            <a:r>
              <a:rPr lang="en-US" sz="2800" i="1" dirty="0"/>
              <a:t> unto praise of his glory</a:t>
            </a:r>
            <a:endParaRPr lang="en-US" sz="2800" dirty="0"/>
          </a:p>
        </p:txBody>
      </p:sp>
      <p:sp>
        <p:nvSpPr>
          <p:cNvPr id="5" name="Rectangle 4"/>
          <p:cNvSpPr/>
          <p:nvPr/>
        </p:nvSpPr>
        <p:spPr>
          <a:xfrm>
            <a:off x="653844" y="3271540"/>
            <a:ext cx="2602764" cy="523220"/>
          </a:xfrm>
          <a:prstGeom prst="rect">
            <a:avLst/>
          </a:prstGeom>
        </p:spPr>
        <p:txBody>
          <a:bodyPr wrap="none">
            <a:spAutoFit/>
          </a:bodyPr>
          <a:lstStyle/>
          <a:p>
            <a:r>
              <a:rPr lang="en-US" sz="2800" i="1" dirty="0"/>
              <a:t>inheritance of us</a:t>
            </a:r>
          </a:p>
        </p:txBody>
      </p:sp>
      <p:sp>
        <p:nvSpPr>
          <p:cNvPr id="13" name="Rectangle 12"/>
          <p:cNvSpPr/>
          <p:nvPr/>
        </p:nvSpPr>
        <p:spPr>
          <a:xfrm>
            <a:off x="808186" y="2895600"/>
            <a:ext cx="4557658" cy="523220"/>
          </a:xfrm>
          <a:prstGeom prst="rect">
            <a:avLst/>
          </a:prstGeom>
        </p:spPr>
        <p:txBody>
          <a:bodyPr wrap="none">
            <a:spAutoFit/>
          </a:bodyPr>
          <a:lstStyle/>
          <a:p>
            <a:r>
              <a:rPr lang="en-US" sz="2800" dirty="0" err="1"/>
              <a:t>Eph</a:t>
            </a:r>
            <a:r>
              <a:rPr lang="en-US" sz="2800" dirty="0"/>
              <a:t> 1.14 </a:t>
            </a:r>
            <a:r>
              <a:rPr lang="en-US" sz="2800" i="1" dirty="0"/>
              <a:t>which is a seal of the</a:t>
            </a:r>
          </a:p>
        </p:txBody>
      </p:sp>
      <p:sp>
        <p:nvSpPr>
          <p:cNvPr id="12" name="Rectangle 11"/>
          <p:cNvSpPr/>
          <p:nvPr/>
        </p:nvSpPr>
        <p:spPr>
          <a:xfrm>
            <a:off x="1" y="3810000"/>
            <a:ext cx="9144000" cy="2616101"/>
          </a:xfrm>
          <a:prstGeom prst="rect">
            <a:avLst/>
          </a:prstGeom>
          <a:solidFill>
            <a:schemeClr val="bg1"/>
          </a:solidFill>
        </p:spPr>
        <p:txBody>
          <a:bodyPr wrap="square">
            <a:spAutoFit/>
          </a:bodyPr>
          <a:lstStyle/>
          <a:p>
            <a:pPr algn="ctr"/>
            <a:r>
              <a:rPr lang="en-US" sz="3200" dirty="0"/>
              <a:t>God had been deprived of this allotment</a:t>
            </a:r>
          </a:p>
          <a:p>
            <a:pPr algn="ctr"/>
            <a:r>
              <a:rPr lang="en-US" sz="3200" dirty="0"/>
              <a:t>because of our sin</a:t>
            </a:r>
          </a:p>
          <a:p>
            <a:pPr algn="ctr"/>
            <a:endParaRPr lang="en-US" sz="3600" dirty="0"/>
          </a:p>
          <a:p>
            <a:pPr algn="ctr"/>
            <a:r>
              <a:rPr lang="en-US" sz="3200" dirty="0"/>
              <a:t>However, in Christ,</a:t>
            </a:r>
          </a:p>
          <a:p>
            <a:pPr algn="ctr"/>
            <a:r>
              <a:rPr lang="en-US" sz="3200" dirty="0"/>
              <a:t>God redeems his possession</a:t>
            </a:r>
          </a:p>
        </p:txBody>
      </p:sp>
      <p:sp>
        <p:nvSpPr>
          <p:cNvPr id="14" name="TextBox 13"/>
          <p:cNvSpPr txBox="1"/>
          <p:nvPr/>
        </p:nvSpPr>
        <p:spPr>
          <a:xfrm>
            <a:off x="0" y="228600"/>
            <a:ext cx="4071942" cy="461665"/>
          </a:xfrm>
          <a:prstGeom prst="rect">
            <a:avLst/>
          </a:prstGeom>
          <a:solidFill>
            <a:schemeClr val="tx1"/>
          </a:solidFill>
        </p:spPr>
        <p:txBody>
          <a:bodyPr wrap="square" rtlCol="0">
            <a:spAutoFit/>
          </a:bodyPr>
          <a:lstStyle/>
          <a:p>
            <a:pPr algn="ctr"/>
            <a:r>
              <a:rPr lang="en-US" sz="2400" b="1" dirty="0">
                <a:solidFill>
                  <a:schemeClr val="bg1"/>
                </a:solidFill>
              </a:rPr>
              <a:t>We are God’s Inheritance</a:t>
            </a:r>
          </a:p>
        </p:txBody>
      </p:sp>
    </p:spTree>
    <p:extLst>
      <p:ext uri="{BB962C8B-B14F-4D97-AF65-F5344CB8AC3E}">
        <p14:creationId xmlns:p14="http://schemas.microsoft.com/office/powerpoint/2010/main" val="1245286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9" name="Bent Arrow 9">
            <a:extLst>
              <a:ext uri="{FF2B5EF4-FFF2-40B4-BE49-F238E27FC236}">
                <a16:creationId xmlns:a16="http://schemas.microsoft.com/office/drawing/2014/main" id="{631E8CBB-0BC3-4086-883F-98964B5E026E}"/>
              </a:ext>
            </a:extLst>
          </p:cNvPr>
          <p:cNvSpPr/>
          <p:nvPr/>
        </p:nvSpPr>
        <p:spPr>
          <a:xfrm>
            <a:off x="2057400" y="1295400"/>
            <a:ext cx="2057400" cy="3534696"/>
          </a:xfrm>
          <a:prstGeom prst="bentArrow">
            <a:avLst>
              <a:gd name="adj1" fmla="val 25000"/>
              <a:gd name="adj2" fmla="val 25000"/>
              <a:gd name="adj3" fmla="val 19265"/>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wealth</a:t>
            </a:r>
          </a:p>
        </p:txBody>
      </p:sp>
      <p:sp>
        <p:nvSpPr>
          <p:cNvPr id="6" name="TextBox 5"/>
          <p:cNvSpPr txBox="1"/>
          <p:nvPr/>
        </p:nvSpPr>
        <p:spPr>
          <a:xfrm>
            <a:off x="4082765" y="990600"/>
            <a:ext cx="4908835" cy="4401205"/>
          </a:xfrm>
          <a:prstGeom prst="rect">
            <a:avLst/>
          </a:prstGeom>
          <a:noFill/>
        </p:spPr>
        <p:txBody>
          <a:bodyPr wrap="square" rtlCol="0">
            <a:spAutoFit/>
          </a:bodyPr>
          <a:lstStyle/>
          <a:p>
            <a:r>
              <a:rPr lang="en-US" sz="2800" b="1" u="sng" dirty="0">
                <a:solidFill>
                  <a:prstClr val="black"/>
                </a:solidFill>
              </a:rPr>
              <a:t>God’s house</a:t>
            </a:r>
          </a:p>
          <a:p>
            <a:r>
              <a:rPr lang="en-US" sz="2800" b="1" dirty="0">
                <a:solidFill>
                  <a:prstClr val="black"/>
                </a:solidFill>
              </a:rPr>
              <a:t>His inheritance </a:t>
            </a:r>
            <a:r>
              <a:rPr lang="en-US" sz="2800" dirty="0">
                <a:solidFill>
                  <a:prstClr val="black"/>
                </a:solidFill>
              </a:rPr>
              <a:t>1:11, 18</a:t>
            </a:r>
          </a:p>
          <a:p>
            <a:r>
              <a:rPr lang="en-US" sz="2800" b="1" dirty="0">
                <a:solidFill>
                  <a:prstClr val="black"/>
                </a:solidFill>
              </a:rPr>
              <a:t>His redeemed possession</a:t>
            </a:r>
            <a:r>
              <a:rPr lang="en-US" sz="2800" dirty="0">
                <a:solidFill>
                  <a:prstClr val="black"/>
                </a:solidFill>
              </a:rPr>
              <a:t> 1:14</a:t>
            </a:r>
          </a:p>
          <a:p>
            <a:r>
              <a:rPr lang="en-US" sz="2800" b="1" dirty="0">
                <a:solidFill>
                  <a:prstClr val="black"/>
                </a:solidFill>
              </a:rPr>
              <a:t>His household</a:t>
            </a:r>
            <a:r>
              <a:rPr lang="en-US" sz="2800" dirty="0">
                <a:solidFill>
                  <a:prstClr val="black"/>
                </a:solidFill>
              </a:rPr>
              <a:t>  2:20</a:t>
            </a:r>
          </a:p>
          <a:p>
            <a:endParaRPr lang="en-US" sz="2800" b="1" dirty="0">
              <a:solidFill>
                <a:prstClr val="black"/>
              </a:solidFill>
            </a:endParaRPr>
          </a:p>
          <a:p>
            <a:pPr algn="ctr"/>
            <a:r>
              <a:rPr lang="en-US" sz="2800" b="1" dirty="0">
                <a:solidFill>
                  <a:prstClr val="black"/>
                </a:solidFill>
              </a:rPr>
              <a:t>Ephesians 1:3-14</a:t>
            </a:r>
          </a:p>
          <a:p>
            <a:pPr algn="ctr"/>
            <a:r>
              <a:rPr lang="en-US" sz="2800" b="1" dirty="0">
                <a:solidFill>
                  <a:prstClr val="black"/>
                </a:solidFill>
              </a:rPr>
              <a:t>is a picture of God</a:t>
            </a:r>
          </a:p>
          <a:p>
            <a:pPr algn="ctr"/>
            <a:r>
              <a:rPr lang="en-US" sz="2800" b="1" dirty="0">
                <a:solidFill>
                  <a:prstClr val="black"/>
                </a:solidFill>
              </a:rPr>
              <a:t>dispensing heavenly wealth</a:t>
            </a:r>
          </a:p>
          <a:p>
            <a:pPr algn="ctr"/>
            <a:r>
              <a:rPr lang="en-US" sz="2800" b="1" dirty="0">
                <a:solidFill>
                  <a:prstClr val="black"/>
                </a:solidFill>
              </a:rPr>
              <a:t>to those of His house</a:t>
            </a:r>
          </a:p>
          <a:p>
            <a:pPr algn="ctr"/>
            <a:r>
              <a:rPr lang="en-US" sz="2800" b="1" dirty="0">
                <a:solidFill>
                  <a:prstClr val="black"/>
                </a:solidFill>
              </a:rPr>
              <a:t>in Christ</a:t>
            </a:r>
          </a:p>
        </p:txBody>
      </p:sp>
      <p:sp>
        <p:nvSpPr>
          <p:cNvPr id="7" name="Rounded Rectangle 3">
            <a:extLst>
              <a:ext uri="{FF2B5EF4-FFF2-40B4-BE49-F238E27FC236}">
                <a16:creationId xmlns:a16="http://schemas.microsoft.com/office/drawing/2014/main" id="{E40EB075-814D-45FD-B243-A0118EFF52F1}"/>
              </a:ext>
            </a:extLst>
          </p:cNvPr>
          <p:cNvSpPr/>
          <p:nvPr/>
        </p:nvSpPr>
        <p:spPr>
          <a:xfrm>
            <a:off x="685800" y="3962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dispensation</a:t>
            </a:r>
          </a:p>
        </p:txBody>
      </p:sp>
      <p:sp>
        <p:nvSpPr>
          <p:cNvPr id="8" name="Rounded Rectangle 4">
            <a:extLst>
              <a:ext uri="{FF2B5EF4-FFF2-40B4-BE49-F238E27FC236}">
                <a16:creationId xmlns:a16="http://schemas.microsoft.com/office/drawing/2014/main" id="{B8A704FB-476C-4CF0-AB39-5EA7004533D5}"/>
              </a:ext>
            </a:extLst>
          </p:cNvPr>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of heavenly</a:t>
            </a:r>
          </a:p>
        </p:txBody>
      </p:sp>
    </p:spTree>
    <p:extLst>
      <p:ext uri="{BB962C8B-B14F-4D97-AF65-F5344CB8AC3E}">
        <p14:creationId xmlns:p14="http://schemas.microsoft.com/office/powerpoint/2010/main" val="29686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0" name="Bent Arrow 9"/>
          <p:cNvSpPr/>
          <p:nvPr/>
        </p:nvSpPr>
        <p:spPr>
          <a:xfrm>
            <a:off x="2057400" y="1295400"/>
            <a:ext cx="2057400" cy="3534696"/>
          </a:xfrm>
          <a:prstGeom prst="bentArrow">
            <a:avLst>
              <a:gd name="adj1" fmla="val 25000"/>
              <a:gd name="adj2" fmla="val 25000"/>
              <a:gd name="adj3" fmla="val 19265"/>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effectLst>
                  <a:outerShdw blurRad="38100" dist="38100" dir="2700000" algn="tl">
                    <a:srgbClr val="000000">
                      <a:alpha val="43137"/>
                    </a:srgbClr>
                  </a:outerShdw>
                </a:effectLst>
                <a:latin typeface="Palatino Linotype" panose="02040502050505030304" pitchFamily="18" charset="0"/>
              </a:rPr>
              <a:t>Elevated Themes</a:t>
            </a:r>
          </a:p>
        </p:txBody>
      </p:sp>
      <p:sp>
        <p:nvSpPr>
          <p:cNvPr id="3" name="Rounded Rectangle 2"/>
          <p:cNvSpPr/>
          <p:nvPr/>
        </p:nvSpPr>
        <p:spPr>
          <a:xfrm>
            <a:off x="685800" y="1295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wealth</a:t>
            </a:r>
          </a:p>
        </p:txBody>
      </p:sp>
      <p:sp>
        <p:nvSpPr>
          <p:cNvPr id="4" name="Rounded Rectangle 3"/>
          <p:cNvSpPr/>
          <p:nvPr/>
        </p:nvSpPr>
        <p:spPr>
          <a:xfrm>
            <a:off x="685800" y="39624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dispensation</a:t>
            </a:r>
          </a:p>
        </p:txBody>
      </p:sp>
      <p:sp>
        <p:nvSpPr>
          <p:cNvPr id="5" name="Rounded Rectangle 4"/>
          <p:cNvSpPr/>
          <p:nvPr/>
        </p:nvSpPr>
        <p:spPr>
          <a:xfrm>
            <a:off x="685800" y="2590800"/>
            <a:ext cx="2895600" cy="914400"/>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of heavenly</a:t>
            </a:r>
          </a:p>
        </p:txBody>
      </p:sp>
      <p:sp>
        <p:nvSpPr>
          <p:cNvPr id="6" name="TextBox 5"/>
          <p:cNvSpPr txBox="1"/>
          <p:nvPr/>
        </p:nvSpPr>
        <p:spPr>
          <a:xfrm>
            <a:off x="4082765" y="990600"/>
            <a:ext cx="4908835" cy="1815882"/>
          </a:xfrm>
          <a:prstGeom prst="rect">
            <a:avLst/>
          </a:prstGeom>
          <a:noFill/>
        </p:spPr>
        <p:txBody>
          <a:bodyPr wrap="square" rtlCol="0">
            <a:spAutoFit/>
          </a:bodyPr>
          <a:lstStyle/>
          <a:p>
            <a:r>
              <a:rPr lang="en-US" sz="2800" b="1" u="sng" dirty="0">
                <a:solidFill>
                  <a:prstClr val="black"/>
                </a:solidFill>
              </a:rPr>
              <a:t>God’s house</a:t>
            </a:r>
          </a:p>
          <a:p>
            <a:r>
              <a:rPr lang="en-US" sz="2800" b="1" dirty="0">
                <a:solidFill>
                  <a:prstClr val="black"/>
                </a:solidFill>
              </a:rPr>
              <a:t>His inheritance </a:t>
            </a:r>
            <a:r>
              <a:rPr lang="en-US" sz="2800" dirty="0">
                <a:solidFill>
                  <a:prstClr val="black"/>
                </a:solidFill>
              </a:rPr>
              <a:t>1:11, 18</a:t>
            </a:r>
          </a:p>
          <a:p>
            <a:r>
              <a:rPr lang="en-US" sz="2800" b="1" dirty="0">
                <a:solidFill>
                  <a:prstClr val="black"/>
                </a:solidFill>
              </a:rPr>
              <a:t>His redeemed possession</a:t>
            </a:r>
            <a:r>
              <a:rPr lang="en-US" sz="2800" dirty="0">
                <a:solidFill>
                  <a:prstClr val="black"/>
                </a:solidFill>
              </a:rPr>
              <a:t> 1:14</a:t>
            </a:r>
          </a:p>
          <a:p>
            <a:r>
              <a:rPr lang="en-US" sz="2800" b="1" dirty="0">
                <a:solidFill>
                  <a:prstClr val="black"/>
                </a:solidFill>
              </a:rPr>
              <a:t>His household</a:t>
            </a:r>
            <a:r>
              <a:rPr lang="en-US" sz="2800" dirty="0">
                <a:solidFill>
                  <a:prstClr val="black"/>
                </a:solidFill>
              </a:rPr>
              <a:t>  2:20</a:t>
            </a:r>
            <a:endParaRPr lang="en-US" sz="2800" b="1" dirty="0">
              <a:solidFill>
                <a:prstClr val="black"/>
              </a:solidFill>
            </a:endParaRPr>
          </a:p>
        </p:txBody>
      </p:sp>
      <p:sp>
        <p:nvSpPr>
          <p:cNvPr id="9" name="Oval 8"/>
          <p:cNvSpPr/>
          <p:nvPr/>
        </p:nvSpPr>
        <p:spPr>
          <a:xfrm>
            <a:off x="4235165" y="1295400"/>
            <a:ext cx="4070635" cy="3406107"/>
          </a:xfrm>
          <a:prstGeom prst="ellipse">
            <a:avLst/>
          </a:prstGeom>
          <a:gradFill>
            <a:gsLst>
              <a:gs pos="0">
                <a:srgbClr val="FFEFD1"/>
              </a:gs>
              <a:gs pos="64999">
                <a:srgbClr val="F0EBD5"/>
              </a:gs>
              <a:gs pos="100000">
                <a:schemeClr val="bg2">
                  <a:lumMod val="5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bevelB w="38100" h="38100" prst="relaxedInset"/>
            </a:sp3d>
          </a:bodyPr>
          <a:lstStyle/>
          <a:p>
            <a:pPr algn="ctr"/>
            <a:r>
              <a:rPr lang="en-US" sz="3200" b="1" dirty="0">
                <a:gradFill>
                  <a:gsLst>
                    <a:gs pos="0">
                      <a:schemeClr val="bg2">
                        <a:lumMod val="25000"/>
                      </a:schemeClr>
                    </a:gs>
                    <a:gs pos="57000">
                      <a:srgbClr val="F0EBD5"/>
                    </a:gs>
                    <a:gs pos="100000">
                      <a:srgbClr val="D1C39F"/>
                    </a:gs>
                  </a:gsLst>
                  <a:lin ang="5400000" scaled="0"/>
                </a:gradFill>
                <a:effectLst>
                  <a:outerShdw blurRad="50800" dist="50800" dir="21594000" algn="br" rotWithShape="0">
                    <a:schemeClr val="bg2">
                      <a:lumMod val="25000"/>
                      <a:alpha val="40000"/>
                    </a:schemeClr>
                  </a:outerShdw>
                </a:effectLst>
              </a:rPr>
              <a:t>God has sealed</a:t>
            </a:r>
          </a:p>
          <a:p>
            <a:pPr algn="ctr"/>
            <a:r>
              <a:rPr lang="en-US" sz="3200" b="1" dirty="0">
                <a:gradFill>
                  <a:gsLst>
                    <a:gs pos="0">
                      <a:schemeClr val="bg2">
                        <a:lumMod val="25000"/>
                      </a:schemeClr>
                    </a:gs>
                    <a:gs pos="57000">
                      <a:srgbClr val="F0EBD5"/>
                    </a:gs>
                    <a:gs pos="100000">
                      <a:srgbClr val="D1C39F"/>
                    </a:gs>
                  </a:gsLst>
                  <a:lin ang="5400000" scaled="0"/>
                </a:gradFill>
                <a:effectLst>
                  <a:outerShdw blurRad="50800" dist="50800" dir="21594000" algn="br" rotWithShape="0">
                    <a:schemeClr val="bg2">
                      <a:lumMod val="25000"/>
                      <a:alpha val="40000"/>
                    </a:schemeClr>
                  </a:outerShdw>
                </a:effectLst>
              </a:rPr>
              <a:t>his inheritance,</a:t>
            </a:r>
          </a:p>
          <a:p>
            <a:pPr algn="ctr"/>
            <a:r>
              <a:rPr lang="en-US" sz="3200" b="1" dirty="0">
                <a:gradFill>
                  <a:gsLst>
                    <a:gs pos="0">
                      <a:schemeClr val="bg2">
                        <a:lumMod val="25000"/>
                      </a:schemeClr>
                    </a:gs>
                    <a:gs pos="57000">
                      <a:srgbClr val="F0EBD5"/>
                    </a:gs>
                    <a:gs pos="100000">
                      <a:srgbClr val="D1C39F"/>
                    </a:gs>
                  </a:gsLst>
                  <a:lin ang="5400000" scaled="0"/>
                </a:gradFill>
                <a:effectLst>
                  <a:outerShdw blurRad="50800" dist="50800" dir="21594000" algn="br" rotWithShape="0">
                    <a:schemeClr val="bg2">
                      <a:lumMod val="25000"/>
                      <a:alpha val="40000"/>
                    </a:schemeClr>
                  </a:outerShdw>
                </a:effectLst>
              </a:rPr>
              <a:t>his possession,</a:t>
            </a:r>
          </a:p>
          <a:p>
            <a:pPr algn="ctr"/>
            <a:r>
              <a:rPr lang="en-US" sz="3200" b="1" dirty="0">
                <a:gradFill>
                  <a:gsLst>
                    <a:gs pos="0">
                      <a:schemeClr val="bg2">
                        <a:lumMod val="25000"/>
                      </a:schemeClr>
                    </a:gs>
                    <a:gs pos="57000">
                      <a:srgbClr val="F0EBD5"/>
                    </a:gs>
                    <a:gs pos="100000">
                      <a:srgbClr val="D1C39F"/>
                    </a:gs>
                  </a:gsLst>
                  <a:lin ang="5400000" scaled="0"/>
                </a:gradFill>
                <a:effectLst>
                  <a:outerShdw blurRad="50800" dist="50800" dir="21594000" algn="br" rotWithShape="0">
                    <a:schemeClr val="bg2">
                      <a:lumMod val="25000"/>
                      <a:alpha val="40000"/>
                    </a:schemeClr>
                  </a:outerShdw>
                </a:effectLst>
              </a:rPr>
              <a:t>to himself</a:t>
            </a:r>
            <a:endParaRPr lang="en-US" sz="3200" dirty="0">
              <a:gradFill>
                <a:gsLst>
                  <a:gs pos="0">
                    <a:schemeClr val="bg2">
                      <a:lumMod val="25000"/>
                    </a:schemeClr>
                  </a:gs>
                  <a:gs pos="57000">
                    <a:srgbClr val="F0EBD5"/>
                  </a:gs>
                  <a:gs pos="100000">
                    <a:srgbClr val="D1C39F"/>
                  </a:gs>
                </a:gsLst>
                <a:lin ang="5400000" scaled="0"/>
              </a:gradFill>
              <a:effectLst>
                <a:outerShdw blurRad="50800" dist="50800" dir="21594000" algn="br" rotWithShape="0">
                  <a:schemeClr val="bg2">
                    <a:lumMod val="25000"/>
                    <a:alpha val="40000"/>
                  </a:schemeClr>
                </a:outerShdw>
              </a:effectLst>
            </a:endParaRPr>
          </a:p>
        </p:txBody>
      </p:sp>
    </p:spTree>
    <p:extLst>
      <p:ext uri="{BB962C8B-B14F-4D97-AF65-F5344CB8AC3E}">
        <p14:creationId xmlns:p14="http://schemas.microsoft.com/office/powerpoint/2010/main" val="17651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2" name="Rounded Rectangle 11"/>
          <p:cNvSpPr/>
          <p:nvPr/>
        </p:nvSpPr>
        <p:spPr>
          <a:xfrm>
            <a:off x="76200" y="703848"/>
            <a:ext cx="3886200" cy="515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1384995"/>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p:txBody>
      </p:sp>
    </p:spTree>
    <p:extLst>
      <p:ext uri="{BB962C8B-B14F-4D97-AF65-F5344CB8AC3E}">
        <p14:creationId xmlns:p14="http://schemas.microsoft.com/office/powerpoint/2010/main" val="13092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7" name="Rounded Rectangle 6"/>
          <p:cNvSpPr/>
          <p:nvPr/>
        </p:nvSpPr>
        <p:spPr>
          <a:xfrm>
            <a:off x="76200" y="1542048"/>
            <a:ext cx="8077200" cy="515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1161048"/>
            <a:ext cx="8077200" cy="515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038600" y="703848"/>
            <a:ext cx="4114800" cy="515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1384995"/>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p:txBody>
      </p:sp>
      <p:sp>
        <p:nvSpPr>
          <p:cNvPr id="11" name="Rectangle 10"/>
          <p:cNvSpPr/>
          <p:nvPr/>
        </p:nvSpPr>
        <p:spPr>
          <a:xfrm>
            <a:off x="6019800" y="1600200"/>
            <a:ext cx="3048000" cy="1446550"/>
          </a:xfrm>
          <a:prstGeom prst="rect">
            <a:avLst/>
          </a:prstGeom>
          <a:solidFill>
            <a:srgbClr val="FFFF00"/>
          </a:solidFill>
        </p:spPr>
        <p:txBody>
          <a:bodyPr wrap="square">
            <a:spAutoFit/>
          </a:bodyPr>
          <a:lstStyle/>
          <a:p>
            <a:r>
              <a:rPr lang="en-US" sz="2200" dirty="0"/>
              <a:t>3:11  according to a purpose from eternity which he made in Christ Jesus our Lord</a:t>
            </a:r>
          </a:p>
        </p:txBody>
      </p:sp>
    </p:spTree>
    <p:extLst>
      <p:ext uri="{BB962C8B-B14F-4D97-AF65-F5344CB8AC3E}">
        <p14:creationId xmlns:p14="http://schemas.microsoft.com/office/powerpoint/2010/main" val="16952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2" name="Rounded Rectangle 11"/>
          <p:cNvSpPr/>
          <p:nvPr/>
        </p:nvSpPr>
        <p:spPr>
          <a:xfrm>
            <a:off x="-25908" y="2086896"/>
            <a:ext cx="4978908" cy="12151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2677656"/>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p:txBody>
      </p:sp>
      <p:sp>
        <p:nvSpPr>
          <p:cNvPr id="9" name="Rectangle 8"/>
          <p:cNvSpPr/>
          <p:nvPr/>
        </p:nvSpPr>
        <p:spPr>
          <a:xfrm>
            <a:off x="5257800" y="1671594"/>
            <a:ext cx="3276600" cy="2123658"/>
          </a:xfrm>
          <a:prstGeom prst="rect">
            <a:avLst/>
          </a:prstGeom>
          <a:solidFill>
            <a:srgbClr val="FFFF00"/>
          </a:solidFill>
        </p:spPr>
        <p:txBody>
          <a:bodyPr wrap="square">
            <a:spAutoFit/>
          </a:bodyPr>
          <a:lstStyle/>
          <a:p>
            <a:r>
              <a:rPr lang="en-US" sz="2200" dirty="0"/>
              <a:t>Jews had long been hoping for the Messiah!</a:t>
            </a:r>
          </a:p>
          <a:p>
            <a:endParaRPr lang="en-US" sz="2200" dirty="0"/>
          </a:p>
          <a:p>
            <a:r>
              <a:rPr lang="en-US" sz="2200" dirty="0"/>
              <a:t>Notice, God’s plan would mean that Jews would be </a:t>
            </a:r>
            <a:r>
              <a:rPr lang="en-US" sz="2200" i="1" dirty="0"/>
              <a:t>“to the praise of his glory”</a:t>
            </a:r>
          </a:p>
        </p:txBody>
      </p:sp>
    </p:spTree>
    <p:extLst>
      <p:ext uri="{BB962C8B-B14F-4D97-AF65-F5344CB8AC3E}">
        <p14:creationId xmlns:p14="http://schemas.microsoft.com/office/powerpoint/2010/main" val="29896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334000" cy="8516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effectLst>
                  <a:outerShdw blurRad="38100" dist="38100" dir="2700000" algn="tl">
                    <a:srgbClr val="000000">
                      <a:alpha val="43137"/>
                    </a:srgbClr>
                  </a:outerShdw>
                </a:effectLst>
              </a:rPr>
              <a:t>EPHESIANS</a:t>
            </a:r>
          </a:p>
        </p:txBody>
      </p:sp>
      <p:sp>
        <p:nvSpPr>
          <p:cNvPr id="5" name="TextBox 4"/>
          <p:cNvSpPr txBox="1"/>
          <p:nvPr/>
        </p:nvSpPr>
        <p:spPr>
          <a:xfrm>
            <a:off x="5664620" y="162580"/>
            <a:ext cx="3148760"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rPr>
              <a:t>WHEN?</a:t>
            </a:r>
          </a:p>
        </p:txBody>
      </p:sp>
      <p:sp>
        <p:nvSpPr>
          <p:cNvPr id="2" name="TextBox 1"/>
          <p:cNvSpPr txBox="1"/>
          <p:nvPr/>
        </p:nvSpPr>
        <p:spPr>
          <a:xfrm>
            <a:off x="152400" y="1295400"/>
            <a:ext cx="8153400" cy="769441"/>
          </a:xfrm>
          <a:prstGeom prst="rect">
            <a:avLst/>
          </a:prstGeom>
          <a:noFill/>
        </p:spPr>
        <p:txBody>
          <a:bodyPr wrap="square" rtlCol="0">
            <a:spAutoFit/>
          </a:bodyPr>
          <a:lstStyle/>
          <a:p>
            <a:r>
              <a:rPr lang="en-US" sz="2400" b="1" dirty="0"/>
              <a:t>Same time as Colossians and Philemon</a:t>
            </a:r>
          </a:p>
          <a:p>
            <a:pPr marL="342900" indent="-342900">
              <a:buFont typeface="Arial" panose="020B0604020202020204" pitchFamily="34" charset="0"/>
              <a:buChar char="•"/>
            </a:pPr>
            <a:r>
              <a:rPr lang="en-US" sz="2000" dirty="0"/>
              <a:t>Paul’s messenger, </a:t>
            </a:r>
            <a:r>
              <a:rPr lang="en-US" sz="2000" dirty="0" err="1"/>
              <a:t>Tychicus</a:t>
            </a:r>
            <a:endParaRPr lang="en-US" sz="2000" dirty="0"/>
          </a:p>
        </p:txBody>
      </p:sp>
      <p:sp>
        <p:nvSpPr>
          <p:cNvPr id="3" name="Vertical Scroll 2"/>
          <p:cNvSpPr/>
          <p:nvPr/>
        </p:nvSpPr>
        <p:spPr>
          <a:xfrm rot="16200000">
            <a:off x="485468" y="2048796"/>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274320" rtlCol="0" anchor="ctr"/>
          <a:lstStyle/>
          <a:p>
            <a:r>
              <a:rPr lang="en-US" sz="1900" b="1" baseline="30000" dirty="0">
                <a:solidFill>
                  <a:schemeClr val="tx1"/>
                </a:solidFill>
                <a:latin typeface="Papyrus" panose="03070502060502030205" pitchFamily="66" charset="0"/>
              </a:rPr>
              <a:t>21 </a:t>
            </a:r>
            <a:r>
              <a:rPr lang="en-US" sz="1900" dirty="0">
                <a:solidFill>
                  <a:schemeClr val="tx1"/>
                </a:solidFill>
                <a:latin typeface="Papyrus" panose="03070502060502030205" pitchFamily="66" charset="0"/>
              </a:rPr>
              <a:t>But that you also may know about my circumstances, how I am doing,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the beloved brother and faithful minister in the Lord, will make everything known to you. </a:t>
            </a:r>
            <a:r>
              <a:rPr lang="en-US" sz="1900" b="1" baseline="30000" dirty="0">
                <a:solidFill>
                  <a:schemeClr val="tx1"/>
                </a:solidFill>
                <a:latin typeface="Papyrus" panose="03070502060502030205" pitchFamily="66" charset="0"/>
              </a:rPr>
              <a:t>22 </a:t>
            </a:r>
            <a:r>
              <a:rPr lang="en-US" sz="1900" u="sng" dirty="0">
                <a:solidFill>
                  <a:srgbClr val="FF0000"/>
                </a:solidFill>
                <a:latin typeface="Papyrus" panose="03070502060502030205" pitchFamily="66" charset="0"/>
              </a:rPr>
              <a:t>I have sent him to you for this very purpose</a:t>
            </a:r>
            <a:r>
              <a:rPr lang="en-US" sz="1900" dirty="0">
                <a:solidFill>
                  <a:schemeClr val="tx1"/>
                </a:solidFill>
                <a:latin typeface="Papyrus" panose="03070502060502030205" pitchFamily="66" charset="0"/>
              </a:rPr>
              <a:t>, so that you may know about us, and that he may comfort your hearts.</a:t>
            </a:r>
          </a:p>
          <a:p>
            <a:pPr algn="ctr"/>
            <a:endParaRPr lang="en-US" sz="1900" dirty="0">
              <a:solidFill>
                <a:schemeClr val="tx1"/>
              </a:solidFill>
              <a:latin typeface="Papyrus" panose="03070502060502030205" pitchFamily="66" charset="0"/>
            </a:endParaRPr>
          </a:p>
        </p:txBody>
      </p:sp>
      <p:sp>
        <p:nvSpPr>
          <p:cNvPr id="8" name="Vertical Scroll 7"/>
          <p:cNvSpPr/>
          <p:nvPr/>
        </p:nvSpPr>
        <p:spPr>
          <a:xfrm rot="16200000">
            <a:off x="5025513" y="2053713"/>
            <a:ext cx="3662516" cy="4422058"/>
          </a:xfrm>
          <a:prstGeom prst="verticalScroll">
            <a:avLst/>
          </a:prstGeom>
          <a:gradFill flip="none" rotWithShape="1">
            <a:gsLst>
              <a:gs pos="0">
                <a:srgbClr val="FFEFD1"/>
              </a:gs>
              <a:gs pos="64999">
                <a:srgbClr val="F0EBD5"/>
              </a:gs>
              <a:gs pos="100000">
                <a:srgbClr val="D1C39F"/>
              </a:gs>
            </a:gsLst>
            <a:lin ang="16200000" scaled="1"/>
            <a:tileRect/>
          </a:gradFill>
          <a:ln w="3175">
            <a:solidFill>
              <a:schemeClr val="bg2"/>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0" tIns="182880" rIns="0" rtlCol="0" anchor="ctr"/>
          <a:lstStyle/>
          <a:p>
            <a:r>
              <a:rPr lang="en-US" sz="1900" b="1" baseline="30000" dirty="0">
                <a:solidFill>
                  <a:schemeClr val="tx1"/>
                </a:solidFill>
                <a:latin typeface="Papyrus" panose="03070502060502030205" pitchFamily="66" charset="0"/>
              </a:rPr>
              <a:t>7 </a:t>
            </a:r>
            <a:r>
              <a:rPr lang="en-US" sz="1900" dirty="0">
                <a:solidFill>
                  <a:schemeClr val="tx1"/>
                </a:solidFill>
                <a:latin typeface="Papyrus" panose="03070502060502030205" pitchFamily="66" charset="0"/>
              </a:rPr>
              <a:t>As to all my affairs, </a:t>
            </a:r>
            <a:r>
              <a:rPr lang="en-US" sz="1900" dirty="0" err="1">
                <a:solidFill>
                  <a:schemeClr val="tx1"/>
                </a:solidFill>
                <a:latin typeface="Papyrus" panose="03070502060502030205" pitchFamily="66" charset="0"/>
              </a:rPr>
              <a:t>Tychicus</a:t>
            </a:r>
            <a:r>
              <a:rPr lang="en-US" sz="1900" dirty="0">
                <a:solidFill>
                  <a:schemeClr val="tx1"/>
                </a:solidFill>
                <a:latin typeface="Papyrus" panose="03070502060502030205" pitchFamily="66" charset="0"/>
              </a:rPr>
              <a:t>, our beloved brother and faithful servant and fellow bond-servant in the Lord, will bring you information. </a:t>
            </a:r>
            <a:r>
              <a:rPr lang="en-US" sz="1900" b="1" baseline="30000" dirty="0">
                <a:solidFill>
                  <a:schemeClr val="tx1"/>
                </a:solidFill>
                <a:latin typeface="Papyrus" panose="03070502060502030205" pitchFamily="66" charset="0"/>
              </a:rPr>
              <a:t>8 </a:t>
            </a:r>
            <a:r>
              <a:rPr lang="en-US" sz="1900" u="sng" dirty="0">
                <a:solidFill>
                  <a:srgbClr val="FF0000"/>
                </a:solidFill>
                <a:latin typeface="Papyrus" panose="03070502060502030205" pitchFamily="66" charset="0"/>
              </a:rPr>
              <a:t>For I have sent him to you for this very purpose</a:t>
            </a:r>
            <a:r>
              <a:rPr lang="en-US" sz="1900" dirty="0">
                <a:solidFill>
                  <a:schemeClr val="tx1"/>
                </a:solidFill>
                <a:latin typeface="Papyrus" panose="03070502060502030205" pitchFamily="66" charset="0"/>
              </a:rPr>
              <a:t>, that you may know about our circumstances and that he may encourage your hearts</a:t>
            </a:r>
          </a:p>
        </p:txBody>
      </p:sp>
      <p:sp>
        <p:nvSpPr>
          <p:cNvPr id="11" name="TextBox 10"/>
          <p:cNvSpPr txBox="1"/>
          <p:nvPr/>
        </p:nvSpPr>
        <p:spPr>
          <a:xfrm>
            <a:off x="14478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Ephesians 6</a:t>
            </a:r>
          </a:p>
        </p:txBody>
      </p:sp>
      <p:sp>
        <p:nvSpPr>
          <p:cNvPr id="12" name="TextBox 11"/>
          <p:cNvSpPr txBox="1"/>
          <p:nvPr/>
        </p:nvSpPr>
        <p:spPr>
          <a:xfrm>
            <a:off x="5943600" y="2357284"/>
            <a:ext cx="1981200" cy="461665"/>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latin typeface="Papyrus" panose="03070502060502030205" pitchFamily="66" charset="0"/>
              </a:rPr>
              <a:t>Colossians 4</a:t>
            </a:r>
          </a:p>
        </p:txBody>
      </p:sp>
    </p:spTree>
    <p:extLst>
      <p:ext uri="{BB962C8B-B14F-4D97-AF65-F5344CB8AC3E}">
        <p14:creationId xmlns:p14="http://schemas.microsoft.com/office/powerpoint/2010/main" val="942176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2" name="Rounded Rectangle 11"/>
          <p:cNvSpPr/>
          <p:nvPr/>
        </p:nvSpPr>
        <p:spPr>
          <a:xfrm>
            <a:off x="100851" y="3276600"/>
            <a:ext cx="2810464" cy="515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3108543"/>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p:txBody>
      </p:sp>
      <p:sp>
        <p:nvSpPr>
          <p:cNvPr id="9" name="Rectangle 8"/>
          <p:cNvSpPr/>
          <p:nvPr/>
        </p:nvSpPr>
        <p:spPr>
          <a:xfrm>
            <a:off x="3886200" y="3040559"/>
            <a:ext cx="3276600" cy="769441"/>
          </a:xfrm>
          <a:prstGeom prst="rect">
            <a:avLst/>
          </a:prstGeom>
          <a:solidFill>
            <a:srgbClr val="FFFF00"/>
          </a:solidFill>
        </p:spPr>
        <p:txBody>
          <a:bodyPr wrap="square">
            <a:spAutoFit/>
          </a:bodyPr>
          <a:lstStyle/>
          <a:p>
            <a:r>
              <a:rPr lang="en-US" sz="2200" dirty="0"/>
              <a:t>Gentiles!</a:t>
            </a:r>
          </a:p>
          <a:p>
            <a:r>
              <a:rPr lang="en-US" sz="2200" dirty="0"/>
              <a:t>Cf. 2:11</a:t>
            </a:r>
            <a:r>
              <a:rPr lang="en-US" sz="2200" i="1" dirty="0"/>
              <a:t>ff</a:t>
            </a:r>
            <a:r>
              <a:rPr lang="en-US" sz="2200" dirty="0"/>
              <a:t>, 2:19, 3:1 &amp; 2:1-5</a:t>
            </a:r>
          </a:p>
        </p:txBody>
      </p:sp>
    </p:spTree>
    <p:extLst>
      <p:ext uri="{BB962C8B-B14F-4D97-AF65-F5344CB8AC3E}">
        <p14:creationId xmlns:p14="http://schemas.microsoft.com/office/powerpoint/2010/main" val="248889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2" name="Rounded Rectangle 11"/>
          <p:cNvSpPr/>
          <p:nvPr/>
        </p:nvSpPr>
        <p:spPr>
          <a:xfrm>
            <a:off x="-7139" y="4149709"/>
            <a:ext cx="6024479" cy="13366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4832092"/>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p:txBody>
      </p:sp>
      <p:sp>
        <p:nvSpPr>
          <p:cNvPr id="9" name="Rectangle 8"/>
          <p:cNvSpPr/>
          <p:nvPr/>
        </p:nvSpPr>
        <p:spPr>
          <a:xfrm>
            <a:off x="6096000" y="4419600"/>
            <a:ext cx="2978727" cy="769441"/>
          </a:xfrm>
          <a:prstGeom prst="rect">
            <a:avLst/>
          </a:prstGeom>
          <a:solidFill>
            <a:srgbClr val="FFFF00"/>
          </a:solidFill>
        </p:spPr>
        <p:txBody>
          <a:bodyPr wrap="square">
            <a:spAutoFit/>
          </a:bodyPr>
          <a:lstStyle/>
          <a:p>
            <a:r>
              <a:rPr lang="en-US" sz="2200" dirty="0"/>
              <a:t>Gentiles who heard and believed were sealed</a:t>
            </a:r>
          </a:p>
        </p:txBody>
      </p:sp>
    </p:spTree>
    <p:extLst>
      <p:ext uri="{BB962C8B-B14F-4D97-AF65-F5344CB8AC3E}">
        <p14:creationId xmlns:p14="http://schemas.microsoft.com/office/powerpoint/2010/main" val="34199185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12" name="Rounded Rectangle 11"/>
          <p:cNvSpPr/>
          <p:nvPr/>
        </p:nvSpPr>
        <p:spPr>
          <a:xfrm>
            <a:off x="152400" y="5411622"/>
            <a:ext cx="4978908" cy="912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a:p>
            <a:r>
              <a:rPr lang="en-US" sz="2800" i="1" dirty="0"/>
              <a:t>which is a seal of our inheritance,</a:t>
            </a:r>
          </a:p>
          <a:p>
            <a:r>
              <a:rPr lang="en-US" sz="2800" i="1" dirty="0"/>
              <a:t>unto redemption of the possession</a:t>
            </a:r>
          </a:p>
          <a:p>
            <a:r>
              <a:rPr lang="en-US" sz="2800" i="1" dirty="0"/>
              <a:t>unto praise of his glory.</a:t>
            </a:r>
            <a:endParaRPr lang="en-US" sz="2800" dirty="0"/>
          </a:p>
        </p:txBody>
      </p:sp>
      <p:sp>
        <p:nvSpPr>
          <p:cNvPr id="9" name="Rectangle 8"/>
          <p:cNvSpPr/>
          <p:nvPr/>
        </p:nvSpPr>
        <p:spPr>
          <a:xfrm>
            <a:off x="5334000" y="5369004"/>
            <a:ext cx="3657600" cy="1107996"/>
          </a:xfrm>
          <a:prstGeom prst="rect">
            <a:avLst/>
          </a:prstGeom>
          <a:solidFill>
            <a:srgbClr val="FFFF00"/>
          </a:solidFill>
        </p:spPr>
        <p:txBody>
          <a:bodyPr wrap="square">
            <a:spAutoFit/>
          </a:bodyPr>
          <a:lstStyle/>
          <a:p>
            <a:r>
              <a:rPr lang="en-US" sz="2200" dirty="0"/>
              <a:t>The Holy Spirit is the seal of our (all of us, Jews &amp; Gentiles) being inherited</a:t>
            </a:r>
          </a:p>
        </p:txBody>
      </p:sp>
    </p:spTree>
    <p:extLst>
      <p:ext uri="{BB962C8B-B14F-4D97-AF65-F5344CB8AC3E}">
        <p14:creationId xmlns:p14="http://schemas.microsoft.com/office/powerpoint/2010/main" val="6052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ounded Rectangle 5"/>
          <p:cNvSpPr/>
          <p:nvPr/>
        </p:nvSpPr>
        <p:spPr>
          <a:xfrm>
            <a:off x="76200" y="2884298"/>
            <a:ext cx="3740727" cy="468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6200" y="6292644"/>
            <a:ext cx="3740727" cy="468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a:p>
            <a:r>
              <a:rPr lang="en-US" sz="2800" i="1" dirty="0"/>
              <a:t>which is a seal of our inheritance,</a:t>
            </a:r>
          </a:p>
          <a:p>
            <a:r>
              <a:rPr lang="en-US" sz="2800" i="1" dirty="0"/>
              <a:t>unto redemption of the possession</a:t>
            </a:r>
          </a:p>
          <a:p>
            <a:r>
              <a:rPr lang="en-US" sz="2800" i="1" dirty="0"/>
              <a:t>unto praise of his glory.</a:t>
            </a:r>
            <a:endParaRPr lang="en-US" sz="2800" dirty="0"/>
          </a:p>
        </p:txBody>
      </p:sp>
      <p:sp>
        <p:nvSpPr>
          <p:cNvPr id="3" name="Rectangle 2"/>
          <p:cNvSpPr/>
          <p:nvPr/>
        </p:nvSpPr>
        <p:spPr>
          <a:xfrm>
            <a:off x="61452" y="2027904"/>
            <a:ext cx="6019800" cy="13510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452" y="3383347"/>
            <a:ext cx="6019800" cy="3377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2025444"/>
            <a:ext cx="2971800" cy="1446550"/>
          </a:xfrm>
          <a:prstGeom prst="rect">
            <a:avLst/>
          </a:prstGeom>
          <a:solidFill>
            <a:srgbClr val="FFFF00"/>
          </a:solidFill>
        </p:spPr>
        <p:txBody>
          <a:bodyPr wrap="square">
            <a:spAutoFit/>
          </a:bodyPr>
          <a:lstStyle/>
          <a:p>
            <a:r>
              <a:rPr lang="en-US" sz="2200" dirty="0"/>
              <a:t>God’s plan would mean that Jews would be</a:t>
            </a:r>
          </a:p>
          <a:p>
            <a:r>
              <a:rPr lang="en-US" sz="2200" i="1" dirty="0"/>
              <a:t>“to the praise of his glory”</a:t>
            </a:r>
          </a:p>
        </p:txBody>
      </p:sp>
      <p:sp>
        <p:nvSpPr>
          <p:cNvPr id="13" name="Rectangle 12"/>
          <p:cNvSpPr/>
          <p:nvPr/>
        </p:nvSpPr>
        <p:spPr>
          <a:xfrm>
            <a:off x="6172200" y="4573250"/>
            <a:ext cx="2971800" cy="1785104"/>
          </a:xfrm>
          <a:prstGeom prst="rect">
            <a:avLst/>
          </a:prstGeom>
          <a:solidFill>
            <a:srgbClr val="FFFF00"/>
          </a:solidFill>
        </p:spPr>
        <p:txBody>
          <a:bodyPr wrap="square">
            <a:spAutoFit/>
          </a:bodyPr>
          <a:lstStyle/>
          <a:p>
            <a:r>
              <a:rPr lang="en-US" sz="2200" dirty="0"/>
              <a:t>God’s plan would mean that all of us (Jews &amp; Gentiles) would be</a:t>
            </a:r>
          </a:p>
          <a:p>
            <a:r>
              <a:rPr lang="en-US" sz="2200" i="1" dirty="0"/>
              <a:t>“to the praise of his glory”</a:t>
            </a:r>
          </a:p>
        </p:txBody>
      </p:sp>
      <p:sp>
        <p:nvSpPr>
          <p:cNvPr id="14" name="Rectangle 13"/>
          <p:cNvSpPr/>
          <p:nvPr/>
        </p:nvSpPr>
        <p:spPr>
          <a:xfrm>
            <a:off x="4906296" y="2057400"/>
            <a:ext cx="1145758" cy="430887"/>
          </a:xfrm>
          <a:prstGeom prst="rect">
            <a:avLst/>
          </a:prstGeom>
          <a:solidFill>
            <a:srgbClr val="FFFF00"/>
          </a:solidFill>
        </p:spPr>
        <p:txBody>
          <a:bodyPr wrap="square">
            <a:spAutoFit/>
          </a:bodyPr>
          <a:lstStyle/>
          <a:p>
            <a:r>
              <a:rPr lang="en-US" sz="2200" dirty="0"/>
              <a:t>we Jews</a:t>
            </a:r>
            <a:endParaRPr lang="en-US" sz="2200" i="1" dirty="0"/>
          </a:p>
        </p:txBody>
      </p:sp>
      <p:sp>
        <p:nvSpPr>
          <p:cNvPr id="15" name="Rectangle 14"/>
          <p:cNvSpPr/>
          <p:nvPr/>
        </p:nvSpPr>
        <p:spPr>
          <a:xfrm>
            <a:off x="4410996" y="3415907"/>
            <a:ext cx="1641058" cy="391715"/>
          </a:xfrm>
          <a:prstGeom prst="rect">
            <a:avLst/>
          </a:prstGeom>
          <a:solidFill>
            <a:srgbClr val="FFFF00"/>
          </a:solidFill>
        </p:spPr>
        <p:txBody>
          <a:bodyPr wrap="square">
            <a:spAutoFit/>
          </a:bodyPr>
          <a:lstStyle/>
          <a:p>
            <a:r>
              <a:rPr lang="en-US" sz="2200" dirty="0"/>
              <a:t>you Gentiles</a:t>
            </a:r>
            <a:endParaRPr lang="en-US" sz="2200" i="1" dirty="0"/>
          </a:p>
        </p:txBody>
      </p:sp>
      <p:sp>
        <p:nvSpPr>
          <p:cNvPr id="16" name="Rectangle 15"/>
          <p:cNvSpPr/>
          <p:nvPr/>
        </p:nvSpPr>
        <p:spPr>
          <a:xfrm>
            <a:off x="5122961" y="5475685"/>
            <a:ext cx="926335" cy="430887"/>
          </a:xfrm>
          <a:prstGeom prst="rect">
            <a:avLst/>
          </a:prstGeom>
          <a:solidFill>
            <a:srgbClr val="FFFF00"/>
          </a:solidFill>
        </p:spPr>
        <p:txBody>
          <a:bodyPr wrap="square" lIns="0" rIns="0">
            <a:spAutoFit/>
          </a:bodyPr>
          <a:lstStyle/>
          <a:p>
            <a:pPr algn="ctr"/>
            <a:r>
              <a:rPr lang="en-US" sz="2200" dirty="0"/>
              <a:t>all of us</a:t>
            </a:r>
            <a:endParaRPr lang="en-US" sz="2200" i="1" dirty="0"/>
          </a:p>
        </p:txBody>
      </p:sp>
    </p:spTree>
    <p:extLst>
      <p:ext uri="{BB962C8B-B14F-4D97-AF65-F5344CB8AC3E}">
        <p14:creationId xmlns:p14="http://schemas.microsoft.com/office/powerpoint/2010/main" val="20855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10" grpId="0" animBg="1"/>
      <p:bldP spid="11" grpId="0" animBg="1"/>
      <p:bldP spid="13" grpId="0" animBg="1"/>
      <p:bldP spid="14" grpId="0" animBg="1"/>
      <p:bldP spid="15" grpId="0" animBg="1"/>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ounded Rectangle 5"/>
          <p:cNvSpPr/>
          <p:nvPr/>
        </p:nvSpPr>
        <p:spPr>
          <a:xfrm>
            <a:off x="924954" y="5061405"/>
            <a:ext cx="977365" cy="351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25995" y="5517147"/>
            <a:ext cx="611640" cy="3199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a:p>
            <a:r>
              <a:rPr lang="en-US" sz="2800" i="1" dirty="0"/>
              <a:t>which is a seal of our inheritance,</a:t>
            </a:r>
          </a:p>
          <a:p>
            <a:r>
              <a:rPr lang="en-US" sz="2800" i="1" dirty="0"/>
              <a:t>unto redemption of the possession</a:t>
            </a:r>
          </a:p>
          <a:p>
            <a:r>
              <a:rPr lang="en-US" sz="2800" i="1" dirty="0"/>
              <a:t>unto praise of his glory.</a:t>
            </a:r>
            <a:endParaRPr lang="en-US" sz="2800" dirty="0"/>
          </a:p>
        </p:txBody>
      </p:sp>
      <p:sp>
        <p:nvSpPr>
          <p:cNvPr id="18" name="Rectangle 17"/>
          <p:cNvSpPr/>
          <p:nvPr/>
        </p:nvSpPr>
        <p:spPr>
          <a:xfrm>
            <a:off x="2361196" y="5486400"/>
            <a:ext cx="1525004" cy="763343"/>
          </a:xfrm>
          <a:prstGeom prst="rect">
            <a:avLst/>
          </a:prstGeom>
          <a:solidFill>
            <a:srgbClr val="FFFF00"/>
          </a:solidFill>
        </p:spPr>
        <p:txBody>
          <a:bodyPr wrap="square">
            <a:spAutoFit/>
          </a:bodyPr>
          <a:lstStyle/>
          <a:p>
            <a:pPr algn="ctr"/>
            <a:r>
              <a:rPr lang="en-US" sz="2200" b="1" dirty="0"/>
              <a:t>not the same word</a:t>
            </a:r>
            <a:endParaRPr lang="en-US" sz="2200" b="1" i="1" dirty="0"/>
          </a:p>
        </p:txBody>
      </p:sp>
    </p:spTree>
    <p:extLst>
      <p:ext uri="{BB962C8B-B14F-4D97-AF65-F5344CB8AC3E}">
        <p14:creationId xmlns:p14="http://schemas.microsoft.com/office/powerpoint/2010/main" val="212196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1045144" y="5410200"/>
            <a:ext cx="46698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9325" y="5820696"/>
            <a:ext cx="19804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24954" y="5061405"/>
            <a:ext cx="977365" cy="351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25995" y="5517147"/>
            <a:ext cx="611640" cy="3199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a:p>
            <a:r>
              <a:rPr lang="en-US" sz="2800" i="1" dirty="0"/>
              <a:t>which is a seal of our inheritance,</a:t>
            </a:r>
          </a:p>
          <a:p>
            <a:r>
              <a:rPr lang="en-US" sz="2800" i="1" dirty="0"/>
              <a:t>unto redemption of the possession</a:t>
            </a:r>
          </a:p>
          <a:p>
            <a:r>
              <a:rPr lang="en-US" sz="2800" i="1" dirty="0"/>
              <a:t>unto praise of his glory.</a:t>
            </a:r>
            <a:endParaRPr lang="en-US" sz="2800" dirty="0"/>
          </a:p>
        </p:txBody>
      </p:sp>
      <p:sp>
        <p:nvSpPr>
          <p:cNvPr id="11" name="Rectangle 10"/>
          <p:cNvSpPr/>
          <p:nvPr/>
        </p:nvSpPr>
        <p:spPr>
          <a:xfrm>
            <a:off x="2361196" y="5486400"/>
            <a:ext cx="1525004" cy="763343"/>
          </a:xfrm>
          <a:prstGeom prst="rect">
            <a:avLst/>
          </a:prstGeom>
          <a:solidFill>
            <a:srgbClr val="FFFF00"/>
          </a:solidFill>
        </p:spPr>
        <p:txBody>
          <a:bodyPr wrap="square">
            <a:spAutoFit/>
          </a:bodyPr>
          <a:lstStyle/>
          <a:p>
            <a:pPr algn="ctr"/>
            <a:r>
              <a:rPr lang="en-US" sz="2200" b="1" dirty="0"/>
              <a:t>not the same word</a:t>
            </a:r>
            <a:endParaRPr lang="en-US" sz="2200" b="1" i="1" dirty="0"/>
          </a:p>
        </p:txBody>
      </p:sp>
    </p:spTree>
    <p:extLst>
      <p:ext uri="{BB962C8B-B14F-4D97-AF65-F5344CB8AC3E}">
        <p14:creationId xmlns:p14="http://schemas.microsoft.com/office/powerpoint/2010/main" val="3838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6" name="Rounded Rectangle 5"/>
          <p:cNvSpPr/>
          <p:nvPr/>
        </p:nvSpPr>
        <p:spPr>
          <a:xfrm>
            <a:off x="930935" y="5061405"/>
            <a:ext cx="969818" cy="351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25995" y="5517147"/>
            <a:ext cx="611640" cy="3199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8" name="Rectangle 7"/>
          <p:cNvSpPr/>
          <p:nvPr/>
        </p:nvSpPr>
        <p:spPr>
          <a:xfrm>
            <a:off x="76200" y="685800"/>
            <a:ext cx="8610600" cy="6124754"/>
          </a:xfrm>
          <a:prstGeom prst="rect">
            <a:avLst/>
          </a:prstGeom>
        </p:spPr>
        <p:txBody>
          <a:bodyPr wrap="square">
            <a:spAutoFit/>
          </a:bodyPr>
          <a:lstStyle/>
          <a:p>
            <a:r>
              <a:rPr lang="en-US" sz="2800" i="1" dirty="0"/>
              <a:t>in whom we were allotted, having been predetermined according to a plan of the one who works all things according to the counsel of his will,</a:t>
            </a:r>
          </a:p>
          <a:p>
            <a:r>
              <a:rPr lang="en-US" sz="2800" i="1" dirty="0"/>
              <a:t>such that we who had previously</a:t>
            </a:r>
          </a:p>
          <a:p>
            <a:r>
              <a:rPr lang="en-US" sz="2800" i="1" dirty="0"/>
              <a:t>hoped in the Christ would be</a:t>
            </a:r>
          </a:p>
          <a:p>
            <a:r>
              <a:rPr lang="en-US" sz="2800" i="1" dirty="0"/>
              <a:t>to the praise of his glory,</a:t>
            </a:r>
          </a:p>
          <a:p>
            <a:r>
              <a:rPr lang="en-US" sz="2800" i="1" dirty="0"/>
              <a:t>in whom you also,</a:t>
            </a:r>
          </a:p>
          <a:p>
            <a:r>
              <a:rPr lang="en-US" sz="2800" i="1" dirty="0"/>
              <a:t>having heard the word of the promise,</a:t>
            </a:r>
          </a:p>
          <a:p>
            <a:r>
              <a:rPr lang="en-US" sz="2800" i="1" dirty="0"/>
              <a:t>the good news of your salvation,</a:t>
            </a:r>
          </a:p>
          <a:p>
            <a:r>
              <a:rPr lang="en-US" sz="2800" i="1" dirty="0"/>
              <a:t>in whom you, having also believed,</a:t>
            </a:r>
          </a:p>
          <a:p>
            <a:r>
              <a:rPr lang="en-US" sz="2800" i="1" dirty="0"/>
              <a:t>were sealed by the promised Holy Spirit,</a:t>
            </a:r>
          </a:p>
          <a:p>
            <a:r>
              <a:rPr lang="en-US" sz="2800" i="1" dirty="0"/>
              <a:t>which is a seal of our inheritance,</a:t>
            </a:r>
          </a:p>
          <a:p>
            <a:r>
              <a:rPr lang="en-US" sz="2800" i="1" dirty="0"/>
              <a:t>unto redemption of the possession</a:t>
            </a:r>
          </a:p>
          <a:p>
            <a:r>
              <a:rPr lang="en-US" sz="2800" i="1" dirty="0"/>
              <a:t>unto praise of his glory.</a:t>
            </a:r>
            <a:endParaRPr lang="en-US" sz="2800" dirty="0"/>
          </a:p>
        </p:txBody>
      </p:sp>
      <p:sp>
        <p:nvSpPr>
          <p:cNvPr id="18" name="Rectangle 17"/>
          <p:cNvSpPr/>
          <p:nvPr/>
        </p:nvSpPr>
        <p:spPr>
          <a:xfrm>
            <a:off x="1905000" y="5029200"/>
            <a:ext cx="2029779" cy="430887"/>
          </a:xfrm>
          <a:prstGeom prst="rect">
            <a:avLst/>
          </a:prstGeom>
          <a:solidFill>
            <a:srgbClr val="FFFF00"/>
          </a:solidFill>
        </p:spPr>
        <p:txBody>
          <a:bodyPr wrap="square">
            <a:spAutoFit/>
          </a:bodyPr>
          <a:lstStyle/>
          <a:p>
            <a:pPr algn="ctr"/>
            <a:r>
              <a:rPr lang="en-US" sz="2200" b="1" dirty="0"/>
              <a:t>the usual word</a:t>
            </a:r>
            <a:endParaRPr lang="en-US" sz="2200" b="1" i="1" dirty="0"/>
          </a:p>
        </p:txBody>
      </p:sp>
      <p:sp>
        <p:nvSpPr>
          <p:cNvPr id="9" name="Rectangle 8"/>
          <p:cNvSpPr/>
          <p:nvPr/>
        </p:nvSpPr>
        <p:spPr>
          <a:xfrm>
            <a:off x="2286000" y="5456904"/>
            <a:ext cx="6019800" cy="707886"/>
          </a:xfrm>
          <a:prstGeom prst="rect">
            <a:avLst/>
          </a:prstGeom>
          <a:solidFill>
            <a:srgbClr val="FFFF00"/>
          </a:solidFill>
        </p:spPr>
        <p:txBody>
          <a:bodyPr wrap="square">
            <a:spAutoFit/>
          </a:bodyPr>
          <a:lstStyle/>
          <a:p>
            <a:r>
              <a:rPr lang="en-US" sz="2000" b="1" dirty="0">
                <a:latin typeface="Palatino Linotype" panose="02040502050505030304" pitchFamily="18" charset="0"/>
              </a:rPr>
              <a:t>		BDAG:	“</a:t>
            </a:r>
            <a:r>
              <a:rPr lang="en-US" sz="2000" b="1" i="1" dirty="0">
                <a:latin typeface="Palatino Linotype" panose="02040502050505030304" pitchFamily="18" charset="0"/>
              </a:rPr>
              <a:t>first installment, deposit, 		down payment, pledge”</a:t>
            </a:r>
          </a:p>
        </p:txBody>
      </p:sp>
      <p:sp>
        <p:nvSpPr>
          <p:cNvPr id="13" name="Rectangle 12"/>
          <p:cNvSpPr/>
          <p:nvPr/>
        </p:nvSpPr>
        <p:spPr>
          <a:xfrm>
            <a:off x="2286000" y="5456904"/>
            <a:ext cx="6019800" cy="707886"/>
          </a:xfrm>
          <a:prstGeom prst="rect">
            <a:avLst/>
          </a:prstGeom>
          <a:solidFill>
            <a:srgbClr val="FFFF00"/>
          </a:solidFill>
        </p:spPr>
        <p:txBody>
          <a:bodyPr wrap="square">
            <a:spAutoFit/>
          </a:bodyPr>
          <a:lstStyle/>
          <a:p>
            <a:r>
              <a:rPr lang="en-US" sz="2000" b="1" dirty="0">
                <a:latin typeface="Palatino Linotype" panose="02040502050505030304" pitchFamily="18" charset="0"/>
              </a:rPr>
              <a:t>		</a:t>
            </a:r>
            <a:r>
              <a:rPr lang="en-US" sz="2000" b="1" dirty="0"/>
              <a:t>We’ll come back to this</a:t>
            </a:r>
          </a:p>
          <a:p>
            <a:endParaRPr lang="en-US" sz="2000" b="1" i="1" dirty="0"/>
          </a:p>
        </p:txBody>
      </p:sp>
      <p:sp>
        <p:nvSpPr>
          <p:cNvPr id="10" name="Rectangle 9"/>
          <p:cNvSpPr/>
          <p:nvPr/>
        </p:nvSpPr>
        <p:spPr>
          <a:xfrm>
            <a:off x="2286000" y="5436513"/>
            <a:ext cx="1145758" cy="430887"/>
          </a:xfrm>
          <a:prstGeom prst="rect">
            <a:avLst/>
          </a:prstGeom>
          <a:solidFill>
            <a:srgbClr val="FFFF00"/>
          </a:solidFill>
        </p:spPr>
        <p:txBody>
          <a:bodyPr wrap="square">
            <a:spAutoFit/>
          </a:bodyPr>
          <a:lstStyle/>
          <a:p>
            <a:pPr algn="ctr"/>
            <a:r>
              <a:rPr lang="en-US" sz="2200" i="1" dirty="0" err="1"/>
              <a:t>arrabōn</a:t>
            </a:r>
            <a:endParaRPr lang="en-US" sz="2200" i="1" dirty="0"/>
          </a:p>
        </p:txBody>
      </p:sp>
    </p:spTree>
    <p:extLst>
      <p:ext uri="{BB962C8B-B14F-4D97-AF65-F5344CB8AC3E}">
        <p14:creationId xmlns:p14="http://schemas.microsoft.com/office/powerpoint/2010/main" val="12715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3"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3" name="Rectangle 2"/>
          <p:cNvSpPr/>
          <p:nvPr/>
        </p:nvSpPr>
        <p:spPr>
          <a:xfrm>
            <a:off x="117233" y="838200"/>
            <a:ext cx="8909535" cy="6063198"/>
          </a:xfrm>
          <a:prstGeom prst="rect">
            <a:avLst/>
          </a:prstGeom>
        </p:spPr>
        <p:txBody>
          <a:bodyPr>
            <a:spAutoFit/>
          </a:bodyPr>
          <a:lstStyle/>
          <a:p>
            <a:r>
              <a:rPr lang="en-US" sz="2800" b="1" dirty="0"/>
              <a:t>Ideas associated with sealing</a:t>
            </a:r>
            <a:endParaRPr lang="en-US" sz="3200" b="1" dirty="0"/>
          </a:p>
          <a:p>
            <a:pPr lvl="1"/>
            <a:endParaRPr lang="en-US" sz="2400" b="1" dirty="0"/>
          </a:p>
          <a:p>
            <a:pPr lvl="1"/>
            <a:r>
              <a:rPr lang="en-US" sz="2400" b="1" dirty="0"/>
              <a:t>Identification</a:t>
            </a:r>
          </a:p>
          <a:p>
            <a:pPr lvl="2"/>
            <a:r>
              <a:rPr lang="en-US" sz="2400" dirty="0"/>
              <a:t>e.g. a decree authenticated by a seal</a:t>
            </a:r>
          </a:p>
          <a:p>
            <a:pPr lvl="2"/>
            <a:r>
              <a:rPr lang="en-US" sz="2400" dirty="0"/>
              <a:t>(1 Ki 21.8, </a:t>
            </a:r>
            <a:r>
              <a:rPr lang="en-US" sz="2400" dirty="0" err="1"/>
              <a:t>Neh</a:t>
            </a:r>
            <a:r>
              <a:rPr lang="en-US" sz="2400" dirty="0"/>
              <a:t> 10.1, Est 3.10, 8.8, 8.10, et al.). </a:t>
            </a:r>
          </a:p>
          <a:p>
            <a:pPr lvl="1"/>
            <a:r>
              <a:rPr lang="en-US" sz="2400" b="1" dirty="0"/>
              <a:t>Protection</a:t>
            </a:r>
          </a:p>
          <a:p>
            <a:pPr lvl="2"/>
            <a:r>
              <a:rPr lang="en-US" sz="2400" dirty="0"/>
              <a:t>marked and consequently spared</a:t>
            </a:r>
          </a:p>
          <a:p>
            <a:pPr lvl="2"/>
            <a:r>
              <a:rPr lang="en-US" sz="2400" dirty="0"/>
              <a:t>(Rev 7.3f). </a:t>
            </a:r>
          </a:p>
          <a:p>
            <a:pPr lvl="1"/>
            <a:r>
              <a:rPr lang="en-US" sz="2400" b="1" dirty="0"/>
              <a:t>Closing</a:t>
            </a:r>
          </a:p>
          <a:p>
            <a:pPr lvl="2"/>
            <a:r>
              <a:rPr lang="en-US" sz="2400" dirty="0"/>
              <a:t>e.g. Jesus’ tomb being sealed (Mt 27.66).</a:t>
            </a:r>
          </a:p>
          <a:p>
            <a:pPr lvl="2"/>
            <a:r>
              <a:rPr lang="en-US" sz="2400" dirty="0"/>
              <a:t>(Job 14.17, Deuteronomy 32.34, and Daniel 12.4.)</a:t>
            </a:r>
          </a:p>
          <a:p>
            <a:pPr lvl="1"/>
            <a:endParaRPr lang="en-US" sz="2400" dirty="0"/>
          </a:p>
          <a:p>
            <a:pPr lvl="1"/>
            <a:r>
              <a:rPr lang="en-US" sz="2400" dirty="0"/>
              <a:t>“The seal thus yields a complex nexus of relations. Mixed in it are the motifs of power and </a:t>
            </a:r>
            <a:r>
              <a:rPr lang="en-US" sz="2400" dirty="0" err="1"/>
              <a:t>authorisation</a:t>
            </a:r>
            <a:r>
              <a:rPr lang="en-US" sz="2400" dirty="0"/>
              <a:t>, of legal validity and reliability, of the inviolate, closed and secret, of the costly and valuable.” (</a:t>
            </a:r>
            <a:r>
              <a:rPr lang="en-US" sz="2400" dirty="0" err="1"/>
              <a:t>Fitzer</a:t>
            </a:r>
            <a:r>
              <a:rPr lang="en-US" sz="2400" dirty="0"/>
              <a:t>,  TDNT, vol. 7 p. 946).</a:t>
            </a:r>
          </a:p>
        </p:txBody>
      </p:sp>
    </p:spTree>
    <p:extLst>
      <p:ext uri="{BB962C8B-B14F-4D97-AF65-F5344CB8AC3E}">
        <p14:creationId xmlns:p14="http://schemas.microsoft.com/office/powerpoint/2010/main" val="9605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3" name="Rectangle 2"/>
          <p:cNvSpPr/>
          <p:nvPr/>
        </p:nvSpPr>
        <p:spPr>
          <a:xfrm>
            <a:off x="117233" y="838200"/>
            <a:ext cx="8909535" cy="6063198"/>
          </a:xfrm>
          <a:prstGeom prst="rect">
            <a:avLst/>
          </a:prstGeom>
        </p:spPr>
        <p:txBody>
          <a:bodyPr>
            <a:spAutoFit/>
          </a:bodyPr>
          <a:lstStyle/>
          <a:p>
            <a:r>
              <a:rPr lang="en-US" sz="2800" b="1" dirty="0"/>
              <a:t>Ideas associated with sealing</a:t>
            </a:r>
            <a:endParaRPr lang="en-US" sz="3200" b="1" dirty="0"/>
          </a:p>
          <a:p>
            <a:pPr lvl="1"/>
            <a:endParaRPr lang="en-US" sz="2400" b="1" dirty="0"/>
          </a:p>
          <a:p>
            <a:pPr lvl="1"/>
            <a:r>
              <a:rPr lang="en-US" sz="2400" b="1" dirty="0"/>
              <a:t>Identification</a:t>
            </a:r>
          </a:p>
          <a:p>
            <a:pPr lvl="2"/>
            <a:endParaRPr lang="en-US" sz="2400" dirty="0"/>
          </a:p>
          <a:p>
            <a:pPr lvl="2"/>
            <a:r>
              <a:rPr lang="en-US" sz="2400" dirty="0"/>
              <a:t> </a:t>
            </a:r>
          </a:p>
          <a:p>
            <a:pPr lvl="1"/>
            <a:r>
              <a:rPr lang="en-US" sz="2400" b="1" dirty="0"/>
              <a:t>Protection</a:t>
            </a:r>
          </a:p>
          <a:p>
            <a:pPr lvl="2"/>
            <a:endParaRPr lang="en-US" sz="2400" dirty="0"/>
          </a:p>
          <a:p>
            <a:pPr lvl="2"/>
            <a:r>
              <a:rPr lang="en-US" sz="2400" dirty="0"/>
              <a:t> </a:t>
            </a:r>
          </a:p>
          <a:p>
            <a:pPr lvl="1"/>
            <a:r>
              <a:rPr lang="en-US" sz="2400" b="1" dirty="0"/>
              <a:t>Closing</a:t>
            </a:r>
          </a:p>
          <a:p>
            <a:pPr lvl="2"/>
            <a:endParaRPr lang="en-US" sz="2400" dirty="0"/>
          </a:p>
          <a:p>
            <a:pPr lvl="2"/>
            <a:endParaRPr lang="en-US" sz="2400" dirty="0"/>
          </a:p>
          <a:p>
            <a:pPr lvl="1"/>
            <a:endParaRPr lang="en-US" sz="2400" dirty="0"/>
          </a:p>
          <a:p>
            <a:pPr lvl="1"/>
            <a:r>
              <a:rPr lang="en-US" sz="2400" dirty="0"/>
              <a:t>“The seal thus yields a complex nexus of relations. Mixed in it are the motifs of power and </a:t>
            </a:r>
            <a:r>
              <a:rPr lang="en-US" sz="2400" dirty="0" err="1"/>
              <a:t>authorisation</a:t>
            </a:r>
            <a:r>
              <a:rPr lang="en-US" sz="2400" dirty="0"/>
              <a:t>, of legal validity and reliability, of the inviolate, closed and secret, of the costly and valuable.” (</a:t>
            </a:r>
            <a:r>
              <a:rPr lang="en-US" sz="2400" dirty="0" err="1"/>
              <a:t>Fitzer</a:t>
            </a:r>
            <a:r>
              <a:rPr lang="en-US" sz="2400" dirty="0"/>
              <a:t>,  TDNT, vol. 7 p. 946).</a:t>
            </a:r>
          </a:p>
        </p:txBody>
      </p:sp>
      <p:sp>
        <p:nvSpPr>
          <p:cNvPr id="4" name="Rectangle 3"/>
          <p:cNvSpPr/>
          <p:nvPr/>
        </p:nvSpPr>
        <p:spPr>
          <a:xfrm>
            <a:off x="3810000" y="1615440"/>
            <a:ext cx="4343400" cy="2862322"/>
          </a:xfrm>
          <a:prstGeom prst="rect">
            <a:avLst/>
          </a:prstGeom>
          <a:solidFill>
            <a:schemeClr val="bg1"/>
          </a:solidFill>
        </p:spPr>
        <p:txBody>
          <a:bodyPr wrap="square">
            <a:spAutoFit/>
          </a:bodyPr>
          <a:lstStyle/>
          <a:p>
            <a:pPr>
              <a:spcAft>
                <a:spcPts val="600"/>
              </a:spcAft>
              <a:buSzPts val="1100"/>
              <a:tabLst>
                <a:tab pos="1371600" algn="l"/>
              </a:tabLst>
            </a:pPr>
            <a:r>
              <a:rPr lang="en-US" sz="2200" dirty="0">
                <a:latin typeface="Times New Roman"/>
                <a:ea typeface="Times New Roman"/>
              </a:rPr>
              <a:t>consistent with language of possession (π</a:t>
            </a:r>
            <a:r>
              <a:rPr lang="en-US" sz="2200" dirty="0" err="1">
                <a:latin typeface="Times New Roman"/>
                <a:ea typeface="Times New Roman"/>
              </a:rPr>
              <a:t>ερι</a:t>
            </a:r>
            <a:r>
              <a:rPr lang="en-US" sz="2200" dirty="0">
                <a:latin typeface="Times New Roman"/>
                <a:ea typeface="Times New Roman"/>
              </a:rPr>
              <a:t>ποίησις) and inheritance (κληρονομία)</a:t>
            </a:r>
          </a:p>
          <a:p>
            <a:pPr marL="342900" indent="-342900">
              <a:spcAft>
                <a:spcPts val="600"/>
              </a:spcAft>
              <a:buSzPts val="1100"/>
              <a:buFont typeface="Arial" panose="020B0604020202020204" pitchFamily="34" charset="0"/>
              <a:buChar char="•"/>
              <a:tabLst>
                <a:tab pos="1371600" algn="l"/>
              </a:tabLst>
            </a:pPr>
            <a:endParaRPr lang="en-US" dirty="0">
              <a:latin typeface="Times New Roman"/>
              <a:ea typeface="Times New Roman"/>
            </a:endParaRPr>
          </a:p>
          <a:p>
            <a:pPr marL="342900" indent="-342900">
              <a:spcAft>
                <a:spcPts val="600"/>
              </a:spcAft>
              <a:buSzPts val="1100"/>
              <a:buFont typeface="Arial" panose="020B0604020202020204" pitchFamily="34" charset="0"/>
              <a:buChar char="•"/>
              <a:tabLst>
                <a:tab pos="1371600" algn="l"/>
              </a:tabLst>
            </a:pPr>
            <a:endParaRPr lang="en-US" dirty="0">
              <a:latin typeface="Times New Roman"/>
              <a:ea typeface="Times New Roman"/>
            </a:endParaRPr>
          </a:p>
          <a:p>
            <a:pPr>
              <a:spcAft>
                <a:spcPts val="600"/>
              </a:spcAft>
              <a:buSzPts val="1100"/>
              <a:tabLst>
                <a:tab pos="1371600" algn="l"/>
              </a:tabLst>
            </a:pPr>
            <a:r>
              <a:rPr lang="en-US" sz="2200" dirty="0">
                <a:latin typeface="Times New Roman"/>
                <a:ea typeface="Times New Roman"/>
              </a:rPr>
              <a:t>“a people for God’s own possession (π</a:t>
            </a:r>
            <a:r>
              <a:rPr lang="en-US" sz="2200" dirty="0" err="1">
                <a:latin typeface="Times New Roman"/>
                <a:ea typeface="Times New Roman"/>
              </a:rPr>
              <a:t>ερι</a:t>
            </a:r>
            <a:r>
              <a:rPr lang="en-US" sz="2200" dirty="0">
                <a:latin typeface="Times New Roman"/>
                <a:ea typeface="Times New Roman"/>
              </a:rPr>
              <a:t>ποίησιν)” (1 Pt 2.9f)</a:t>
            </a:r>
          </a:p>
          <a:p>
            <a:pPr marL="342900" indent="-342900">
              <a:spcAft>
                <a:spcPts val="600"/>
              </a:spcAft>
              <a:buSzPts val="1100"/>
              <a:buFont typeface="Arial" panose="020B0604020202020204" pitchFamily="34" charset="0"/>
              <a:buChar char="•"/>
              <a:tabLst>
                <a:tab pos="1371600" algn="l"/>
              </a:tabLst>
            </a:pPr>
            <a:endParaRPr lang="en-US" sz="1400" dirty="0">
              <a:effectLst/>
              <a:latin typeface="Times New Roman"/>
              <a:ea typeface="Times New Roman"/>
            </a:endParaRPr>
          </a:p>
        </p:txBody>
      </p:sp>
      <p:sp>
        <p:nvSpPr>
          <p:cNvPr id="5" name="Left Brace 4"/>
          <p:cNvSpPr/>
          <p:nvPr/>
        </p:nvSpPr>
        <p:spPr>
          <a:xfrm>
            <a:off x="2514600" y="1600200"/>
            <a:ext cx="1295400" cy="2895600"/>
          </a:xfrm>
          <a:prstGeom prst="leftBrace">
            <a:avLst>
              <a:gd name="adj1" fmla="val 1529"/>
              <a:gd name="adj2" fmla="val 8744"/>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885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6858000" cy="7038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black"/>
                </a:solidFill>
                <a:effectLst>
                  <a:outerShdw blurRad="38100" dist="38100" dir="2700000" algn="tl">
                    <a:srgbClr val="000000">
                      <a:alpha val="43137"/>
                    </a:srgbClr>
                  </a:outerShdw>
                </a:effectLst>
                <a:latin typeface="Palatino Linotype" panose="02040502050505030304" pitchFamily="18" charset="0"/>
              </a:rPr>
              <a:t>The Sealing of God’s Inheritance</a:t>
            </a:r>
          </a:p>
        </p:txBody>
      </p:sp>
      <p:sp>
        <p:nvSpPr>
          <p:cNvPr id="3" name="Rectangle 2"/>
          <p:cNvSpPr/>
          <p:nvPr/>
        </p:nvSpPr>
        <p:spPr>
          <a:xfrm>
            <a:off x="117233" y="838200"/>
            <a:ext cx="8909535" cy="6063198"/>
          </a:xfrm>
          <a:prstGeom prst="rect">
            <a:avLst/>
          </a:prstGeom>
        </p:spPr>
        <p:txBody>
          <a:bodyPr>
            <a:spAutoFit/>
          </a:bodyPr>
          <a:lstStyle/>
          <a:p>
            <a:r>
              <a:rPr lang="en-US" sz="2800" b="1" dirty="0"/>
              <a:t>Ideas associated with sealing</a:t>
            </a:r>
            <a:endParaRPr lang="en-US" sz="3200" b="1" dirty="0"/>
          </a:p>
          <a:p>
            <a:pPr lvl="1"/>
            <a:endParaRPr lang="en-US" sz="2400" b="1" dirty="0"/>
          </a:p>
          <a:p>
            <a:pPr lvl="1"/>
            <a:r>
              <a:rPr lang="en-US" sz="2400" b="1" dirty="0"/>
              <a:t>Identification</a:t>
            </a:r>
          </a:p>
          <a:p>
            <a:pPr lvl="2"/>
            <a:endParaRPr lang="en-US" sz="2400" dirty="0"/>
          </a:p>
          <a:p>
            <a:pPr lvl="2"/>
            <a:r>
              <a:rPr lang="en-US" sz="2400" dirty="0"/>
              <a:t> </a:t>
            </a:r>
          </a:p>
          <a:p>
            <a:pPr lvl="1"/>
            <a:r>
              <a:rPr lang="en-US" sz="2400" b="1" dirty="0"/>
              <a:t>Protection</a:t>
            </a:r>
          </a:p>
          <a:p>
            <a:pPr lvl="2"/>
            <a:endParaRPr lang="en-US" sz="2400" dirty="0"/>
          </a:p>
          <a:p>
            <a:pPr lvl="2"/>
            <a:r>
              <a:rPr lang="en-US" sz="2400" dirty="0"/>
              <a:t> </a:t>
            </a:r>
          </a:p>
          <a:p>
            <a:pPr lvl="1"/>
            <a:r>
              <a:rPr lang="en-US" sz="2400" b="1" dirty="0"/>
              <a:t>Closing</a:t>
            </a:r>
          </a:p>
          <a:p>
            <a:pPr lvl="2"/>
            <a:endParaRPr lang="en-US" sz="2400" dirty="0"/>
          </a:p>
          <a:p>
            <a:pPr lvl="2"/>
            <a:endParaRPr lang="en-US" sz="2400" dirty="0"/>
          </a:p>
          <a:p>
            <a:pPr lvl="1"/>
            <a:endParaRPr lang="en-US" sz="2400" dirty="0"/>
          </a:p>
          <a:p>
            <a:pPr lvl="1"/>
            <a:r>
              <a:rPr lang="en-US" sz="2400" dirty="0"/>
              <a:t>“The seal thus yields a complex nexus of relations. Mixed in it are the motifs of power and </a:t>
            </a:r>
            <a:r>
              <a:rPr lang="en-US" sz="2400" dirty="0" err="1"/>
              <a:t>authorisation</a:t>
            </a:r>
            <a:r>
              <a:rPr lang="en-US" sz="2400" dirty="0"/>
              <a:t>, of legal validity and reliability, of the inviolate, closed and secret, of the costly and valuable.” (</a:t>
            </a:r>
            <a:r>
              <a:rPr lang="en-US" sz="2400" dirty="0" err="1"/>
              <a:t>Fitzer</a:t>
            </a:r>
            <a:r>
              <a:rPr lang="en-US" sz="2400" dirty="0"/>
              <a:t>,  TDNT, vol. 7 p. 946).</a:t>
            </a:r>
          </a:p>
        </p:txBody>
      </p:sp>
      <p:sp>
        <p:nvSpPr>
          <p:cNvPr id="4" name="Rectangle 3"/>
          <p:cNvSpPr/>
          <p:nvPr/>
        </p:nvSpPr>
        <p:spPr>
          <a:xfrm>
            <a:off x="3810000" y="1630188"/>
            <a:ext cx="4343400" cy="2831544"/>
          </a:xfrm>
          <a:prstGeom prst="rect">
            <a:avLst/>
          </a:prstGeom>
          <a:solidFill>
            <a:schemeClr val="bg1"/>
          </a:solidFill>
        </p:spPr>
        <p:txBody>
          <a:bodyPr wrap="square">
            <a:spAutoFit/>
          </a:bodyPr>
          <a:lstStyle/>
          <a:p>
            <a:r>
              <a:rPr lang="en-US" sz="2200" dirty="0">
                <a:latin typeface="Times New Roman"/>
                <a:ea typeface="Times New Roman"/>
              </a:rPr>
              <a:t>“the firm foundation of God stands, having this seal, the Lord knows them that are his” (2 Tim 2.19).</a:t>
            </a:r>
          </a:p>
          <a:p>
            <a:r>
              <a:rPr lang="en-US" sz="2200" dirty="0">
                <a:latin typeface="Times New Roman"/>
                <a:ea typeface="Times New Roman"/>
              </a:rPr>
              <a:t> </a:t>
            </a:r>
            <a:endParaRPr lang="en-US" sz="2400" dirty="0">
              <a:latin typeface="Times New Roman"/>
              <a:ea typeface="Times New Roman"/>
            </a:endParaRPr>
          </a:p>
          <a:p>
            <a:endParaRPr lang="en-US" sz="2400" dirty="0">
              <a:latin typeface="Times New Roman"/>
              <a:ea typeface="Times New Roman"/>
            </a:endParaRPr>
          </a:p>
          <a:p>
            <a:r>
              <a:rPr lang="en-US" sz="2200" dirty="0">
                <a:latin typeface="Times New Roman"/>
                <a:ea typeface="Times New Roman"/>
              </a:rPr>
              <a:t>God has assured his inheritance in the saints to himself, having sealed it to himself by the Holy Spirit</a:t>
            </a:r>
          </a:p>
        </p:txBody>
      </p:sp>
      <p:sp>
        <p:nvSpPr>
          <p:cNvPr id="5" name="Left Brace 4"/>
          <p:cNvSpPr/>
          <p:nvPr/>
        </p:nvSpPr>
        <p:spPr>
          <a:xfrm>
            <a:off x="2514600" y="1600200"/>
            <a:ext cx="1295400" cy="2895600"/>
          </a:xfrm>
          <a:prstGeom prst="leftBrace">
            <a:avLst>
              <a:gd name="adj1" fmla="val 1529"/>
              <a:gd name="adj2" fmla="val 46435"/>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7724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7215</TotalTime>
  <Words>9741</Words>
  <Application>Microsoft Office PowerPoint</Application>
  <PresentationFormat>On-screen Show (4:3)</PresentationFormat>
  <Paragraphs>1428</Paragraphs>
  <Slides>105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105</vt:i4>
      </vt:variant>
    </vt:vector>
  </HeadingPairs>
  <TitlesOfParts>
    <vt:vector size="115" baseType="lpstr">
      <vt:lpstr>Arial</vt:lpstr>
      <vt:lpstr>Arial Unicode MS</vt:lpstr>
      <vt:lpstr>Calibri</vt:lpstr>
      <vt:lpstr>Palatino Linotype</vt:lpstr>
      <vt:lpstr>PalatinoLinotype-Italic</vt:lpstr>
      <vt:lpstr>Papyrus</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170</cp:revision>
  <dcterms:created xsi:type="dcterms:W3CDTF">2016-05-13T12:26:51Z</dcterms:created>
  <dcterms:modified xsi:type="dcterms:W3CDTF">2020-03-25T16:12:41Z</dcterms:modified>
</cp:coreProperties>
</file>