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86" r:id="rId2"/>
    <p:sldId id="256" r:id="rId3"/>
    <p:sldId id="257" r:id="rId4"/>
    <p:sldId id="351" r:id="rId5"/>
    <p:sldId id="387" r:id="rId6"/>
    <p:sldId id="391" r:id="rId7"/>
    <p:sldId id="390" r:id="rId8"/>
    <p:sldId id="389" r:id="rId9"/>
    <p:sldId id="375" r:id="rId10"/>
    <p:sldId id="380" r:id="rId11"/>
    <p:sldId id="392" r:id="rId12"/>
    <p:sldId id="356" r:id="rId13"/>
    <p:sldId id="384" r:id="rId14"/>
    <p:sldId id="296" r:id="rId15"/>
    <p:sldId id="369" r:id="rId16"/>
    <p:sldId id="394" r:id="rId17"/>
    <p:sldId id="395" r:id="rId18"/>
    <p:sldId id="396" r:id="rId19"/>
    <p:sldId id="397" r:id="rId20"/>
    <p:sldId id="400" r:id="rId21"/>
    <p:sldId id="398" r:id="rId22"/>
    <p:sldId id="399" r:id="rId23"/>
    <p:sldId id="382" r:id="rId24"/>
    <p:sldId id="383" r:id="rId25"/>
    <p:sldId id="385" r:id="rId26"/>
    <p:sldId id="388" r:id="rId27"/>
    <p:sldId id="258" r:id="rId28"/>
  </p:sldIdLst>
  <p:sldSz cx="9144000" cy="6858000" type="screen4x3"/>
  <p:notesSz cx="6858000" cy="91011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80000"/>
    <a:srgbClr val="FFFF99"/>
    <a:srgbClr val="FFFF00"/>
    <a:srgbClr val="AC0000"/>
    <a:srgbClr val="000000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97"/>
    <p:restoredTop sz="90954"/>
  </p:normalViewPr>
  <p:slideViewPr>
    <p:cSldViewPr>
      <p:cViewPr>
        <p:scale>
          <a:sx n="75" d="100"/>
          <a:sy n="75" d="100"/>
        </p:scale>
        <p:origin x="144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2DF33A3-54E8-F249-9BC8-37C065014926}" type="datetimeFigureOut">
              <a:rPr lang="en-US"/>
              <a:pPr>
                <a:defRPr/>
              </a:pPr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4393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43938"/>
            <a:ext cx="2971800" cy="4556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C071E4-50BD-B44B-BDBE-BD70D7CC1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E8EFD30-F133-7547-9933-533FE7234FC2}" type="datetimeFigureOut">
              <a:rPr lang="en-US"/>
              <a:pPr>
                <a:defRPr/>
              </a:pPr>
              <a:t>3/1/17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682625"/>
            <a:ext cx="4549775" cy="3413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22763"/>
            <a:ext cx="5486400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4393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43938"/>
            <a:ext cx="2971800" cy="4556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132AB1-C280-294F-AB37-B2B63F71C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E3A659EE-0D6D-BE48-9749-54B467618A23}" type="slidenum">
              <a:rPr lang="en-US" altLang="en-US" sz="1200"/>
              <a:pPr/>
              <a:t>2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AF6E52E5-9838-CB41-86CB-6F3720948729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7FBB6A1-DB54-724C-8CF7-4EF53472E378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10823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7FBB6A1-DB54-724C-8CF7-4EF53472E378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67718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7FBB6A1-DB54-724C-8CF7-4EF53472E378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2503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7FBB6A1-DB54-724C-8CF7-4EF53472E378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290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7FBB6A1-DB54-724C-8CF7-4EF53472E378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97158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7FBB6A1-DB54-724C-8CF7-4EF53472E378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7271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20BCD8D3-ACB7-2449-8FF7-2155B99B540A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40B189C4-1250-AA4E-8912-E97896CB7F6B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D6719BEB-BEE8-9B49-A122-E36CBC407E8C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B53132C6-5AC7-1149-AAD3-2D5242EDC7BE}" type="slidenum">
              <a:rPr lang="en-US" altLang="en-US" sz="1200"/>
              <a:pPr/>
              <a:t>3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9D6C04BE-C15D-8444-B3D1-8740ECC158CA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7FBB6A1-DB54-724C-8CF7-4EF53472E378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AA8C3A4A-1223-924A-935C-B64EA6F77FD6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7FBB6A1-DB54-724C-8CF7-4EF53472E378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57224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3F5AB836-FB5F-2549-B150-3F001831999B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3A5058C6-00A5-D04D-8793-D64B6BBABF9D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D41EA5FE-23E5-4C4C-9648-CF260864EA05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9469C-08D1-1740-AE35-D2FBCDF729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327870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272E4-6DC9-0144-B199-E71D426032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66813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40BF9-AF07-8743-9C7F-6126A4DB24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690764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F6628-5459-384C-A266-C8B6CAAEE2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055184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43E61-4E7D-2A44-83B5-DC3FA9AFFB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413315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C298-FE93-F940-98AE-D0D22CDA8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111895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ED28F-27A7-224C-9F63-28193C84C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267473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A4295-C797-794B-BC67-8A2445322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75409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E0112-A5BD-F24C-8EA1-D11C1C5B55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024264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31800-637E-A843-9B95-5C69F44148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22005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7B295-EA71-2A46-A94F-CD699CD63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116263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D20AAF1-4AF8-3245-BD85-8691DCB6F0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5800" y="609600"/>
            <a:ext cx="7848600" cy="5638800"/>
          </a:xfrm>
          <a:prstGeom prst="rect">
            <a:avLst/>
          </a:prstGeom>
          <a:noFill/>
          <a:ln w="127000">
            <a:solidFill>
              <a:srgbClr val="C8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x-none" altLang="x-none" smtClean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410200" y="5791200"/>
            <a:ext cx="3124200" cy="381000"/>
          </a:xfrm>
          <a:prstGeom prst="rect">
            <a:avLst/>
          </a:prstGeom>
          <a:solidFill>
            <a:srgbClr val="C80000"/>
          </a:solidFill>
          <a:ln w="9525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x-none" altLang="x-none" smtClean="0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410200" y="58674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x-none" sz="1800" b="1" smtClean="0">
                <a:solidFill>
                  <a:srgbClr val="FFFF99"/>
                </a:solidFill>
                <a:latin typeface="Papyrus" charset="0"/>
              </a:rPr>
              <a:t>The Prophecies Of Jeremiah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2237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Users\GCK\MANNA\GIF Files\Environs of Jerusale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7175" y="-609600"/>
            <a:ext cx="13158788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ounded Rectangle 2"/>
          <p:cNvSpPr>
            <a:spLocks noChangeArrowheads="1"/>
          </p:cNvSpPr>
          <p:nvPr/>
        </p:nvSpPr>
        <p:spPr bwMode="auto">
          <a:xfrm>
            <a:off x="5257800" y="2743200"/>
            <a:ext cx="1600200" cy="5334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>
                <a:latin typeface="Bangla MN" charset="0"/>
                <a:ea typeface="Bangla MN" charset="0"/>
                <a:cs typeface="Bangla MN" charset="0"/>
              </a:rPr>
              <a:t>Jeremiah – The Man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16100"/>
            <a:ext cx="76962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100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74713"/>
            <a:ext cx="9123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Michelangelo’s </a:t>
            </a:r>
            <a:r>
              <a:rPr lang="en-US" sz="2200" b="1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Frescoes </a:t>
            </a:r>
            <a:r>
              <a:rPr lang="en-US" sz="2200" b="1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on the ceilings of the Sistine Chapel (c. 1512) </a:t>
            </a:r>
            <a:endParaRPr lang="en-US" sz="2200" b="1" dirty="0" smtClean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634" y="0"/>
            <a:ext cx="5850731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1066800" y="1828800"/>
            <a:ext cx="7162800" cy="3733800"/>
          </a:xfrm>
          <a:prstGeom prst="bevel">
            <a:avLst>
              <a:gd name="adj" fmla="val 8796"/>
            </a:avLst>
          </a:prstGeom>
          <a:solidFill>
            <a:srgbClr val="C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8726" name="Rectangle 7"/>
          <p:cNvSpPr>
            <a:spLocks noChangeArrowheads="1"/>
          </p:cNvSpPr>
          <p:nvPr/>
        </p:nvSpPr>
        <p:spPr bwMode="auto">
          <a:xfrm>
            <a:off x="5410200" y="5791200"/>
            <a:ext cx="3124200" cy="381000"/>
          </a:xfrm>
          <a:prstGeom prst="rect">
            <a:avLst/>
          </a:prstGeom>
          <a:solidFill>
            <a:srgbClr val="C80000"/>
          </a:solidFill>
          <a:ln w="9525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8727" name="Text Box 8"/>
          <p:cNvSpPr txBox="1">
            <a:spLocks noChangeArrowheads="1"/>
          </p:cNvSpPr>
          <p:nvPr/>
        </p:nvSpPr>
        <p:spPr bwMode="auto">
          <a:xfrm>
            <a:off x="5410200" y="58674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99"/>
                </a:solidFill>
                <a:latin typeface="Papyrus" charset="0"/>
              </a:rPr>
              <a:t>The Prophecies Of Jeremiah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latin typeface="Bangla MN" charset="0"/>
                <a:ea typeface="Bangla MN" charset="0"/>
                <a:cs typeface="Bangla MN" charset="0"/>
              </a:rPr>
              <a:t>Jeremiah’s Message</a:t>
            </a:r>
            <a:endParaRPr lang="en-US" altLang="en-US" sz="4800" b="1" dirty="0"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209800"/>
            <a:ext cx="6019800" cy="3200400"/>
          </a:xfrm>
        </p:spPr>
        <p:txBody>
          <a:bodyPr/>
          <a:lstStyle/>
          <a:p>
            <a:pPr marL="514350" indent="-514350">
              <a:buSzPct val="80000"/>
              <a:buFont typeface="+mj-lt"/>
              <a:buAutoNum type="arabicPeriod"/>
            </a:pP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Condemnation;</a:t>
            </a:r>
          </a:p>
          <a:p>
            <a:pPr marL="914400" lvl="1" indent="-514350">
              <a:buSzPct val="80000"/>
              <a:buFont typeface="+mj-lt"/>
              <a:buAutoNum type="arabicPeriod" startAt="2"/>
            </a:pPr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Invitation;</a:t>
            </a:r>
          </a:p>
          <a:p>
            <a:pPr marL="1314450" lvl="2" indent="-514350">
              <a:buSzPct val="80000"/>
              <a:buFont typeface="+mj-lt"/>
              <a:buAutoNum type="arabicPeriod" startAt="3"/>
            </a:pP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Consolation;</a:t>
            </a:r>
          </a:p>
          <a:p>
            <a:pPr marL="1771650" lvl="3" indent="-514350">
              <a:buSzPct val="80000"/>
              <a:buFont typeface="+mj-lt"/>
              <a:buAutoNum type="arabicPeriod" startAt="4"/>
            </a:pP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A message of encouragement to the exiles.</a:t>
            </a:r>
            <a:endParaRPr lang="en-US" sz="28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11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8" name="Object 0"/>
          <p:cNvGraphicFramePr>
            <a:graphicFrameLocks noChangeAspect="1"/>
          </p:cNvGraphicFramePr>
          <p:nvPr/>
        </p:nvGraphicFramePr>
        <p:xfrm>
          <a:off x="0" y="1066800"/>
          <a:ext cx="9144000" cy="485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7" name="Drawing" r:id="rId4" imgW="5362575" imgH="2847975" progId="Presentations.Drawing.10">
                  <p:embed/>
                </p:oleObj>
              </mc:Choice>
              <mc:Fallback>
                <p:oleObj name="Drawing" r:id="rId4" imgW="5362575" imgH="2847975" progId="Presentations.Drawing.10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9144000" cy="4856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latin typeface="Bangla MN" charset="0"/>
                <a:ea typeface="Bangla MN" charset="0"/>
                <a:cs typeface="Bangla MN" charset="0"/>
              </a:rPr>
              <a:t>Jeremiah’s Message</a:t>
            </a:r>
            <a:endParaRPr lang="en-US" altLang="en-US" sz="4800" b="1" dirty="0"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1676400"/>
            <a:ext cx="67818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Figures &amp; Symbols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The wearing, burial, and retrieval of a linen waistband (13:1-11).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A</a:t>
            </a:r>
            <a:r>
              <a:rPr lang="en-US" sz="2000" b="1" dirty="0" smtClean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potter </a:t>
            </a:r>
            <a:r>
              <a:rPr lang="en-US" sz="2000" b="1" dirty="0" smtClean="0">
                <a:latin typeface="Cambria" charset="0"/>
                <a:ea typeface="Cambria" charset="0"/>
                <a:cs typeface="Cambria" charset="0"/>
              </a:rPr>
              <a:t>and </a:t>
            </a: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a piece of </a:t>
            </a:r>
            <a:r>
              <a:rPr lang="en-US" sz="2000" b="1" dirty="0" smtClean="0">
                <a:latin typeface="Cambria" charset="0"/>
                <a:ea typeface="Cambria" charset="0"/>
                <a:cs typeface="Cambria" charset="0"/>
              </a:rPr>
              <a:t>clay</a:t>
            </a: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000" b="1" dirty="0" smtClean="0">
                <a:latin typeface="Cambria" charset="0"/>
                <a:ea typeface="Cambria" charset="0"/>
                <a:cs typeface="Cambria" charset="0"/>
              </a:rPr>
              <a:t>(18:1-11</a:t>
            </a: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).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The </a:t>
            </a:r>
            <a:r>
              <a:rPr lang="en-US" sz="2000" b="1" dirty="0" smtClean="0">
                <a:latin typeface="Cambria" charset="0"/>
                <a:ea typeface="Cambria" charset="0"/>
                <a:cs typeface="Cambria" charset="0"/>
              </a:rPr>
              <a:t>breaking </a:t>
            </a: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of </a:t>
            </a:r>
            <a:r>
              <a:rPr lang="en-US" sz="2000" b="1" dirty="0" smtClean="0">
                <a:latin typeface="Cambria" charset="0"/>
                <a:ea typeface="Cambria" charset="0"/>
                <a:cs typeface="Cambria" charset="0"/>
              </a:rPr>
              <a:t>a clay </a:t>
            </a: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jug in front of the religious leaders of Jerusalem (19:1-13).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The wearing of an oxen yoke and its subsequent breaking by a false prophet, </a:t>
            </a:r>
            <a:r>
              <a:rPr lang="en-US" sz="2000" b="1" dirty="0" err="1">
                <a:latin typeface="Cambria" charset="0"/>
                <a:ea typeface="Cambria" charset="0"/>
                <a:cs typeface="Cambria" charset="0"/>
              </a:rPr>
              <a:t>Hananiah</a:t>
            </a: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 (27-28).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The purchase of a field in </a:t>
            </a:r>
            <a:r>
              <a:rPr lang="en-US" sz="2000" b="1" dirty="0" err="1">
                <a:latin typeface="Cambria" charset="0"/>
                <a:ea typeface="Cambria" charset="0"/>
                <a:cs typeface="Cambria" charset="0"/>
              </a:rPr>
              <a:t>Anathoth</a:t>
            </a: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 for the price of seventeen silver shekels </a:t>
            </a:r>
            <a:r>
              <a:rPr lang="en-US" sz="2000" b="1" dirty="0" smtClean="0">
                <a:latin typeface="Cambria" charset="0"/>
                <a:ea typeface="Cambria" charset="0"/>
                <a:cs typeface="Cambria" charset="0"/>
              </a:rPr>
              <a:t>(</a:t>
            </a:r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32:6-15</a:t>
            </a:r>
            <a:r>
              <a:rPr lang="en-US" sz="2000" b="1" dirty="0" smtClean="0">
                <a:latin typeface="Cambria" charset="0"/>
                <a:ea typeface="Cambria" charset="0"/>
                <a:cs typeface="Cambria" charset="0"/>
              </a:rPr>
              <a:t>).</a:t>
            </a:r>
            <a:endParaRPr lang="en-US" sz="20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8438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latin typeface="Bangla MN" charset="0"/>
                <a:ea typeface="Bangla MN" charset="0"/>
                <a:cs typeface="Bangla MN" charset="0"/>
              </a:rPr>
              <a:t>Jeremiah’s Response</a:t>
            </a:r>
            <a:endParaRPr lang="en-US" altLang="en-US" sz="4800" b="1" dirty="0"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600200"/>
            <a:ext cx="6934200" cy="4114800"/>
          </a:xfrm>
        </p:spPr>
        <p:txBody>
          <a:bodyPr/>
          <a:lstStyle/>
          <a:p>
            <a:r>
              <a:rPr lang="en-US" i="1" dirty="0"/>
              <a:t>“Oh, that my head were waters, and my eyes a fountain of tears, that I might weep day and night for the slain of the daughter of my people. Oh, that I had in the desert a travelers’ lodging place, that I might leave my people and go away from them</a:t>
            </a:r>
            <a:r>
              <a:rPr lang="en-US" i="1" dirty="0" smtClean="0"/>
              <a:t>!”  </a:t>
            </a:r>
            <a:r>
              <a:rPr lang="en-US" dirty="0" smtClean="0"/>
              <a:t>(</a:t>
            </a:r>
            <a:r>
              <a:rPr lang="en-US" dirty="0"/>
              <a:t>9:1-2)</a:t>
            </a:r>
          </a:p>
        </p:txBody>
      </p:sp>
    </p:spTree>
    <p:extLst>
      <p:ext uri="{BB962C8B-B14F-4D97-AF65-F5344CB8AC3E}">
        <p14:creationId xmlns:p14="http://schemas.microsoft.com/office/powerpoint/2010/main" val="16659820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9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latin typeface="Bangla MN" charset="0"/>
                <a:ea typeface="Bangla MN" charset="0"/>
                <a:cs typeface="Bangla MN" charset="0"/>
              </a:rPr>
              <a:t>Jeremiah’s Response</a:t>
            </a:r>
            <a:endParaRPr lang="en-US" altLang="en-US" sz="4800" b="1" dirty="0">
              <a:latin typeface="Bangla MN" charset="0"/>
              <a:ea typeface="Bangla MN" charset="0"/>
              <a:cs typeface="Bangla M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1580529"/>
            <a:ext cx="6324600" cy="42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322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latin typeface="Bangla MN" charset="0"/>
                <a:ea typeface="Bangla MN" charset="0"/>
                <a:cs typeface="Bangla MN" charset="0"/>
              </a:rPr>
              <a:t>Jeremiah’s Character</a:t>
            </a:r>
            <a:endParaRPr lang="en-US" altLang="en-US" sz="4800" b="1" dirty="0"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676400"/>
            <a:ext cx="6934200" cy="4114800"/>
          </a:xfrm>
        </p:spPr>
        <p:txBody>
          <a:bodyPr/>
          <a:lstStyle/>
          <a:p>
            <a:pPr marL="514350" lvl="0" indent="-514350">
              <a:buSzPct val="80000"/>
              <a:buFont typeface="+mj-lt"/>
              <a:buAutoNum type="arabicPeriod"/>
            </a:pP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Jeremiah was a sensitive man—a man of tears (cf. 9:1-2). </a:t>
            </a: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 </a:t>
            </a:r>
          </a:p>
          <a:p>
            <a:pPr marL="514350" lvl="0" indent="-514350">
              <a:buSzPct val="80000"/>
              <a:buFont typeface="+mj-lt"/>
              <a:buAutoNum type="arabicPeriod"/>
            </a:pP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Jeremiah 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was a man of sympathy. </a:t>
            </a:r>
            <a:endParaRPr lang="en-US" sz="2800" b="1" dirty="0" smtClean="0">
              <a:latin typeface="Cambria" charset="0"/>
              <a:ea typeface="Cambria" charset="0"/>
              <a:cs typeface="Cambria" charset="0"/>
            </a:endParaRPr>
          </a:p>
          <a:p>
            <a:pPr marL="514350" lvl="0" indent="-514350">
              <a:buSzPct val="80000"/>
              <a:buFont typeface="+mj-lt"/>
              <a:buAutoNum type="arabicPeriod"/>
            </a:pP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Jeremiah 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was a man of courage. </a:t>
            </a:r>
            <a:endParaRPr lang="en-US" sz="2800" b="1" dirty="0" smtClean="0">
              <a:latin typeface="Cambria" charset="0"/>
              <a:ea typeface="Cambria" charset="0"/>
              <a:cs typeface="Cambria" charset="0"/>
            </a:endParaRPr>
          </a:p>
          <a:p>
            <a:pPr marL="514350" lvl="0" indent="-514350">
              <a:buSzPct val="80000"/>
              <a:buFont typeface="+mj-lt"/>
              <a:buAutoNum type="arabicPeriod"/>
            </a:pP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Jeremiah 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had overwhelming and unshak­able faith and conviction in God. </a:t>
            </a:r>
            <a:endParaRPr lang="en-US" sz="2800" b="1" dirty="0" smtClean="0">
              <a:latin typeface="Cambria" charset="0"/>
              <a:ea typeface="Cambria" charset="0"/>
              <a:cs typeface="Cambria" charset="0"/>
            </a:endParaRPr>
          </a:p>
          <a:p>
            <a:pPr marL="514350" lvl="0" indent="-514350">
              <a:buSzPct val="80000"/>
              <a:buFont typeface="+mj-lt"/>
              <a:buAutoNum type="arabicPeriod"/>
            </a:pP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Jeremiah 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was a man of prayer. </a:t>
            </a:r>
          </a:p>
        </p:txBody>
      </p:sp>
    </p:spTree>
    <p:extLst>
      <p:ext uri="{BB962C8B-B14F-4D97-AF65-F5344CB8AC3E}">
        <p14:creationId xmlns:p14="http://schemas.microsoft.com/office/powerpoint/2010/main" val="4764853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9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84"/>
          <p:cNvSpPr>
            <a:spLocks noChangeArrowheads="1"/>
          </p:cNvSpPr>
          <p:nvPr/>
        </p:nvSpPr>
        <p:spPr bwMode="auto">
          <a:xfrm>
            <a:off x="685800" y="609600"/>
            <a:ext cx="7848600" cy="5638800"/>
          </a:xfrm>
          <a:prstGeom prst="rect">
            <a:avLst/>
          </a:prstGeom>
          <a:solidFill>
            <a:schemeClr val="bg1"/>
          </a:solidFill>
          <a:ln w="1270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762000" y="838200"/>
            <a:ext cx="7696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C80000"/>
                </a:solidFill>
                <a:latin typeface="Papyrus" charset="0"/>
              </a:rPr>
              <a:t>Jeremiah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762000" y="4983163"/>
            <a:ext cx="76962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C80000"/>
                </a:solidFill>
                <a:latin typeface="Papyrus" charset="0"/>
              </a:rPr>
              <a:t>His Life &amp; Work</a:t>
            </a:r>
          </a:p>
        </p:txBody>
      </p:sp>
      <p:pic>
        <p:nvPicPr>
          <p:cNvPr id="174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1905000"/>
            <a:ext cx="2654300" cy="2819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" y="0"/>
            <a:ext cx="9144957" cy="6072251"/>
          </a:xfrm>
          <a:prstGeom prst="rect">
            <a:avLst/>
          </a:prstGeom>
        </p:spPr>
      </p:pic>
      <p:sp>
        <p:nvSpPr>
          <p:cNvPr id="3" name="Text Placeholder 4"/>
          <p:cNvSpPr txBox="1">
            <a:spLocks/>
          </p:cNvSpPr>
          <p:nvPr/>
        </p:nvSpPr>
        <p:spPr>
          <a:xfrm>
            <a:off x="609600" y="6571"/>
            <a:ext cx="7885113" cy="1500187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b="1" kern="0" dirty="0" smtClean="0">
                <a:ln>
                  <a:solidFill>
                    <a:schemeClr val="bg1"/>
                  </a:solidFill>
                </a:ln>
                <a:latin typeface="Bangla MN" charset="0"/>
                <a:ea typeface="Bangla MN" charset="0"/>
                <a:cs typeface="Bangla MN" charset="0"/>
              </a:rPr>
              <a:t>Jeremiah 20.7-13</a:t>
            </a:r>
            <a:endParaRPr lang="en-US" sz="4000" b="1" kern="0" dirty="0">
              <a:ln>
                <a:solidFill>
                  <a:schemeClr val="bg1"/>
                </a:solidFill>
              </a:ln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5641467"/>
            <a:ext cx="9144000" cy="1216534"/>
          </a:xfrm>
          <a:prstGeom prst="rect">
            <a:avLst/>
          </a:prstGeom>
          <a:gradFill flip="none" rotWithShape="1">
            <a:gsLst>
              <a:gs pos="0">
                <a:schemeClr val="dk1">
                  <a:shade val="85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kern="0" smtClean="0">
                <a:latin typeface="Arial Black"/>
                <a:cs typeface="Arial Black"/>
              </a:rPr>
              <a:t>Tough Prayers</a:t>
            </a:r>
            <a:endParaRPr lang="en-US" sz="4800" kern="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66044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latin typeface="Bangla MN" charset="0"/>
                <a:ea typeface="Bangla MN" charset="0"/>
                <a:cs typeface="Bangla MN" charset="0"/>
              </a:rPr>
              <a:t>Jeremiah’s Character</a:t>
            </a:r>
            <a:endParaRPr lang="en-US" altLang="en-US" sz="4800" b="1" dirty="0"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676400"/>
            <a:ext cx="69342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Jeremiah </a:t>
            </a:r>
            <a:r>
              <a:rPr lang="en-US" sz="2800" b="1" dirty="0" smtClean="0">
                <a:latin typeface="Cambria" charset="0"/>
                <a:ea typeface="Cambria" charset="0"/>
                <a:cs typeface="Cambria" charset="0"/>
              </a:rPr>
              <a:t>20:7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i="1" dirty="0">
                <a:latin typeface="Cambria" charset="0"/>
                <a:ea typeface="Cambria" charset="0"/>
                <a:cs typeface="Cambria" charset="0"/>
              </a:rPr>
              <a:t>“O LORD, you have deceived me, and I was deceived; you are stronger than I, and you have prevailed. I have become a laughingstock all the day; everyone mocks me</a:t>
            </a:r>
            <a:r>
              <a:rPr lang="en-US" sz="2400" i="1" dirty="0" smtClean="0">
                <a:latin typeface="Cambria" charset="0"/>
                <a:ea typeface="Cambria" charset="0"/>
                <a:cs typeface="Cambria" charset="0"/>
              </a:rPr>
              <a:t>.”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i="1" dirty="0" smtClean="0">
                <a:latin typeface="Cambria" charset="0"/>
                <a:ea typeface="Cambria" charset="0"/>
                <a:cs typeface="Cambria" charset="0"/>
              </a:rPr>
              <a:t>“</a:t>
            </a:r>
            <a:r>
              <a:rPr lang="en-US" sz="2400" i="1" dirty="0">
                <a:latin typeface="Cambria" charset="0"/>
                <a:ea typeface="Cambria" charset="0"/>
                <a:cs typeface="Cambria" charset="0"/>
              </a:rPr>
              <a:t>O Lord, Thou has seduced me, and I am seduced; Thou hast </a:t>
            </a:r>
            <a:r>
              <a:rPr lang="en-US" sz="2400" i="1" u="sng" dirty="0">
                <a:latin typeface="Cambria" charset="0"/>
                <a:ea typeface="Cambria" charset="0"/>
                <a:cs typeface="Cambria" charset="0"/>
              </a:rPr>
              <a:t>raped</a:t>
            </a:r>
            <a:r>
              <a:rPr lang="en-US" sz="2400" i="1" dirty="0">
                <a:latin typeface="Cambria" charset="0"/>
                <a:ea typeface="Cambria" charset="0"/>
                <a:cs typeface="Cambria" charset="0"/>
              </a:rPr>
              <a:t> me and I am overcome.” </a:t>
            </a:r>
            <a:r>
              <a:rPr lang="en-US" sz="2400" i="1" dirty="0" smtClean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(Abraham </a:t>
            </a:r>
            <a:r>
              <a:rPr lang="en-US" sz="2400" dirty="0" err="1" smtClean="0">
                <a:latin typeface="Cambria" charset="0"/>
                <a:ea typeface="Cambria" charset="0"/>
                <a:cs typeface="Cambria" charset="0"/>
              </a:rPr>
              <a:t>Hechel</a:t>
            </a: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) </a:t>
            </a:r>
            <a:endParaRPr lang="en-US" sz="2400" i="1" dirty="0" smtClean="0">
              <a:latin typeface="Cambria" charset="0"/>
              <a:ea typeface="Cambria" charset="0"/>
              <a:cs typeface="Cambria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mbria" charset="0"/>
                <a:ea typeface="Cambria" charset="0"/>
                <a:cs typeface="Cambria" charset="0"/>
              </a:rPr>
              <a:t>Ray Stedman says about this cry that it “is on the verge of blasphemy!”  </a:t>
            </a:r>
          </a:p>
        </p:txBody>
      </p:sp>
    </p:spTree>
    <p:extLst>
      <p:ext uri="{BB962C8B-B14F-4D97-AF65-F5344CB8AC3E}">
        <p14:creationId xmlns:p14="http://schemas.microsoft.com/office/powerpoint/2010/main" val="10174932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latin typeface="Bangla MN" charset="0"/>
                <a:ea typeface="Bangla MN" charset="0"/>
                <a:cs typeface="Bangla MN" charset="0"/>
              </a:rPr>
              <a:t>Conclusion</a:t>
            </a:r>
            <a:endParaRPr lang="en-US" altLang="en-US" sz="4800" b="1" dirty="0"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676400"/>
            <a:ext cx="6934200" cy="4114800"/>
          </a:xfrm>
        </p:spPr>
        <p:txBody>
          <a:bodyPr/>
          <a:lstStyle/>
          <a:p>
            <a:r>
              <a:rPr lang="en-US" sz="2400" dirty="0">
                <a:latin typeface="Cambria" charset="0"/>
                <a:ea typeface="Cambria" charset="0"/>
                <a:cs typeface="Cambria" charset="0"/>
              </a:rPr>
              <a:t>Even after his death, the Prophet Jeremiah was regarded as a wonderworker. Dust from his tomb was believed to cure snake-bite, and people continue today to pray to him for this purpose</a:t>
            </a: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.</a:t>
            </a:r>
            <a:endParaRPr lang="en-US" sz="2400" dirty="0">
              <a:latin typeface="Cambria" charset="0"/>
              <a:ea typeface="Cambria" charset="0"/>
              <a:cs typeface="Cambria" charset="0"/>
            </a:endParaRPr>
          </a:p>
          <a:p>
            <a:r>
              <a:rPr lang="en-US" sz="2400" dirty="0">
                <a:latin typeface="Cambria" charset="0"/>
                <a:ea typeface="Cambria" charset="0"/>
                <a:cs typeface="Cambria" charset="0"/>
              </a:rPr>
              <a:t>Many people believe that Jeremiah was commissioned by God to travel to Ireland, accompanied by his scribe Baruch and at least two of the “princesses” (Zedekiah’s daughters). </a:t>
            </a:r>
          </a:p>
        </p:txBody>
      </p:sp>
    </p:spTree>
    <p:extLst>
      <p:ext uri="{BB962C8B-B14F-4D97-AF65-F5344CB8AC3E}">
        <p14:creationId xmlns:p14="http://schemas.microsoft.com/office/powerpoint/2010/main" val="17390039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9" grpId="0"/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15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60898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044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"/>
            <a:ext cx="9144000" cy="582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22817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Jerusalem</a:t>
            </a:r>
          </a:p>
          <a:p>
            <a:pPr algn="ctr"/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587-586 B.C.</a:t>
            </a:r>
            <a:endParaRPr lang="en-US" b="1" dirty="0">
              <a:latin typeface="Cambria" charset="0"/>
              <a:ea typeface="Cambria" charset="0"/>
              <a:cs typeface="Cambria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3505200" y="762000"/>
            <a:ext cx="1905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Josiah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838200" y="2667000"/>
            <a:ext cx="1981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Jehoahaz</a:t>
            </a:r>
            <a:endParaRPr lang="en-US" b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3200400" y="2667000"/>
            <a:ext cx="24384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b="1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Eliakim</a:t>
            </a:r>
            <a:endParaRPr lang="en-US" sz="2800" b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28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en-US" sz="2800" b="1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Jehoiakim</a:t>
            </a:r>
            <a:r>
              <a:rPr lang="en-US" sz="28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  <a:endParaRPr lang="en-US" b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6096000" y="2667000"/>
            <a:ext cx="2286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b="1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Mattaniah</a:t>
            </a:r>
            <a:endParaRPr lang="en-US" sz="2800" b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28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(Zedekiah)</a:t>
            </a:r>
            <a:endParaRPr lang="en-US" b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3352800" y="4572000"/>
            <a:ext cx="2209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b="1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Jehoachin</a:t>
            </a:r>
            <a:endParaRPr lang="en-US" sz="2800" b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28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en-US" sz="2800" b="1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Jeconiah</a:t>
            </a:r>
            <a:r>
              <a:rPr lang="en-US" sz="28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  <a:endParaRPr lang="en-US" b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7654" name="AutoShape 10"/>
          <p:cNvCxnSpPr>
            <a:cxnSpLocks noChangeShapeType="1"/>
            <a:stCxn id="18435" idx="0"/>
            <a:endCxn id="18437" idx="0"/>
          </p:cNvCxnSpPr>
          <p:nvPr/>
        </p:nvCxnSpPr>
        <p:spPr bwMode="auto">
          <a:xfrm rot="5400000" flipH="1" flipV="1">
            <a:off x="4533900" y="-38099"/>
            <a:ext cx="3175" cy="5410200"/>
          </a:xfrm>
          <a:prstGeom prst="bentConnector3">
            <a:avLst>
              <a:gd name="adj1" fmla="val 143954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5" name="Line 11"/>
          <p:cNvSpPr>
            <a:spLocks noChangeShapeType="1"/>
          </p:cNvSpPr>
          <p:nvPr/>
        </p:nvSpPr>
        <p:spPr bwMode="auto">
          <a:xfrm>
            <a:off x="4419600" y="1447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12"/>
          <p:cNvSpPr>
            <a:spLocks noChangeShapeType="1"/>
          </p:cNvSpPr>
          <p:nvPr/>
        </p:nvSpPr>
        <p:spPr bwMode="auto">
          <a:xfrm>
            <a:off x="4419600" y="3657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1143000" y="3276600"/>
            <a:ext cx="1392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3 months</a:t>
            </a:r>
          </a:p>
        </p:txBody>
      </p:sp>
      <p:sp>
        <p:nvSpPr>
          <p:cNvPr id="27658" name="TextBox 10"/>
          <p:cNvSpPr txBox="1">
            <a:spLocks noChangeArrowheads="1"/>
          </p:cNvSpPr>
          <p:nvPr/>
        </p:nvSpPr>
        <p:spPr bwMode="auto">
          <a:xfrm>
            <a:off x="3789363" y="3581400"/>
            <a:ext cx="1254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11 years</a:t>
            </a:r>
          </a:p>
        </p:txBody>
      </p:sp>
      <p:sp>
        <p:nvSpPr>
          <p:cNvPr id="27659" name="TextBox 11"/>
          <p:cNvSpPr txBox="1">
            <a:spLocks noChangeArrowheads="1"/>
          </p:cNvSpPr>
          <p:nvPr/>
        </p:nvSpPr>
        <p:spPr bwMode="auto">
          <a:xfrm>
            <a:off x="1371600" y="22812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#1</a:t>
            </a:r>
          </a:p>
        </p:txBody>
      </p:sp>
      <p:sp>
        <p:nvSpPr>
          <p:cNvPr id="27660" name="TextBox 12"/>
          <p:cNvSpPr txBox="1">
            <a:spLocks noChangeArrowheads="1"/>
          </p:cNvSpPr>
          <p:nvPr/>
        </p:nvSpPr>
        <p:spPr bwMode="auto">
          <a:xfrm>
            <a:off x="3962400" y="2128837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#2</a:t>
            </a:r>
          </a:p>
        </p:txBody>
      </p:sp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3962400" y="41862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#3</a:t>
            </a:r>
          </a:p>
        </p:txBody>
      </p:sp>
      <p:sp>
        <p:nvSpPr>
          <p:cNvPr id="27662" name="TextBox 14"/>
          <p:cNvSpPr txBox="1">
            <a:spLocks noChangeArrowheads="1"/>
          </p:cNvSpPr>
          <p:nvPr/>
        </p:nvSpPr>
        <p:spPr bwMode="auto">
          <a:xfrm>
            <a:off x="7510463" y="22812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#4</a:t>
            </a:r>
          </a:p>
        </p:txBody>
      </p:sp>
      <p:sp>
        <p:nvSpPr>
          <p:cNvPr id="27663" name="TextBox 15"/>
          <p:cNvSpPr txBox="1">
            <a:spLocks noChangeArrowheads="1"/>
          </p:cNvSpPr>
          <p:nvPr/>
        </p:nvSpPr>
        <p:spPr bwMode="auto">
          <a:xfrm>
            <a:off x="3733800" y="5410200"/>
            <a:ext cx="1392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3 months</a:t>
            </a:r>
          </a:p>
        </p:txBody>
      </p:sp>
      <p:sp>
        <p:nvSpPr>
          <p:cNvPr id="27664" name="TextBox 16"/>
          <p:cNvSpPr txBox="1">
            <a:spLocks noChangeArrowheads="1"/>
          </p:cNvSpPr>
          <p:nvPr/>
        </p:nvSpPr>
        <p:spPr bwMode="auto">
          <a:xfrm>
            <a:off x="6596063" y="3657600"/>
            <a:ext cx="1252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11 years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225"/>
            <a:ext cx="9144000" cy="59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3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"/>
            <a:ext cx="9144000" cy="6713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2507" y="5486400"/>
            <a:ext cx="2539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Jeremiah</a:t>
            </a: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Lamenting the</a:t>
            </a: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Fall of Jerusalem</a:t>
            </a:r>
            <a:endParaRPr lang="en-US" b="1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653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1075525"/>
            <a:ext cx="7224750" cy="102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31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658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Bangla MN" charset="0"/>
                <a:ea typeface="Bangla MN" charset="0"/>
                <a:cs typeface="Bangla MN" charset="0"/>
              </a:rPr>
              <a:t>Jeremiah – The Man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16100"/>
            <a:ext cx="7696200" cy="32258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460</Words>
  <Application>Microsoft Macintosh PowerPoint</Application>
  <PresentationFormat>On-screen Show (4:3)</PresentationFormat>
  <Paragraphs>77</Paragraphs>
  <Slides>27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 Black</vt:lpstr>
      <vt:lpstr>Bangla MN</vt:lpstr>
      <vt:lpstr>Calibri</vt:lpstr>
      <vt:lpstr>Cambria</vt:lpstr>
      <vt:lpstr>Papyrus</vt:lpstr>
      <vt:lpstr>Times New Roman</vt:lpstr>
      <vt:lpstr>Default Design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Jeremiah – The Man </vt:lpstr>
      <vt:lpstr>PowerPoint Presentation</vt:lpstr>
      <vt:lpstr>Jeremiah – The Man </vt:lpstr>
      <vt:lpstr>PowerPoint Presentation</vt:lpstr>
      <vt:lpstr>PowerPoint Presentation</vt:lpstr>
      <vt:lpstr>Jeremiah’s Message</vt:lpstr>
      <vt:lpstr>PowerPoint Presentation</vt:lpstr>
      <vt:lpstr>Jeremiah’s Message</vt:lpstr>
      <vt:lpstr>Jeremiah’s Response</vt:lpstr>
      <vt:lpstr>Jeremiah’s Response</vt:lpstr>
      <vt:lpstr>Jeremiah’s Character</vt:lpstr>
      <vt:lpstr>PowerPoint Presentation</vt:lpstr>
      <vt:lpstr>Jeremiah’s Character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Knoxville church of Christ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Jeff Smith</dc:creator>
  <cp:lastModifiedBy>Gary C. Kerr</cp:lastModifiedBy>
  <cp:revision>108</cp:revision>
  <dcterms:created xsi:type="dcterms:W3CDTF">2003-10-08T14:09:14Z</dcterms:created>
  <dcterms:modified xsi:type="dcterms:W3CDTF">2017-03-01T18:15:06Z</dcterms:modified>
</cp:coreProperties>
</file>