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22" r:id="rId2"/>
    <p:sldId id="256" r:id="rId3"/>
    <p:sldId id="257" r:id="rId4"/>
    <p:sldId id="370" r:id="rId5"/>
    <p:sldId id="371" r:id="rId6"/>
    <p:sldId id="372" r:id="rId7"/>
    <p:sldId id="377" r:id="rId8"/>
    <p:sldId id="259" r:id="rId9"/>
    <p:sldId id="258" r:id="rId10"/>
    <p:sldId id="373" r:id="rId11"/>
    <p:sldId id="374" r:id="rId12"/>
    <p:sldId id="375" r:id="rId13"/>
    <p:sldId id="376" r:id="rId14"/>
    <p:sldId id="260" r:id="rId15"/>
    <p:sldId id="261" r:id="rId16"/>
    <p:sldId id="262" r:id="rId17"/>
    <p:sldId id="263" r:id="rId18"/>
    <p:sldId id="264" r:id="rId19"/>
    <p:sldId id="265" r:id="rId20"/>
    <p:sldId id="267" r:id="rId21"/>
    <p:sldId id="268" r:id="rId22"/>
    <p:sldId id="379" r:id="rId23"/>
    <p:sldId id="378" r:id="rId24"/>
    <p:sldId id="321" r:id="rId25"/>
    <p:sldId id="324" r:id="rId26"/>
    <p:sldId id="325" r:id="rId27"/>
    <p:sldId id="326" r:id="rId28"/>
    <p:sldId id="327" r:id="rId29"/>
    <p:sldId id="328" r:id="rId30"/>
    <p:sldId id="329" r:id="rId31"/>
    <p:sldId id="330" r:id="rId32"/>
    <p:sldId id="331" r:id="rId33"/>
    <p:sldId id="380" r:id="rId34"/>
    <p:sldId id="382" r:id="rId35"/>
    <p:sldId id="383" r:id="rId36"/>
    <p:sldId id="384" r:id="rId37"/>
    <p:sldId id="381" r:id="rId38"/>
    <p:sldId id="385" r:id="rId39"/>
    <p:sldId id="332" r:id="rId40"/>
    <p:sldId id="498" r:id="rId41"/>
    <p:sldId id="334" r:id="rId42"/>
    <p:sldId id="386" r:id="rId43"/>
    <p:sldId id="308" r:id="rId44"/>
    <p:sldId id="387" r:id="rId45"/>
    <p:sldId id="389" r:id="rId46"/>
    <p:sldId id="390" r:id="rId47"/>
    <p:sldId id="391" r:id="rId48"/>
    <p:sldId id="392" r:id="rId49"/>
    <p:sldId id="393" r:id="rId50"/>
    <p:sldId id="394" r:id="rId51"/>
    <p:sldId id="395" r:id="rId52"/>
    <p:sldId id="396" r:id="rId53"/>
    <p:sldId id="397" r:id="rId54"/>
    <p:sldId id="398" r:id="rId55"/>
    <p:sldId id="399" r:id="rId56"/>
    <p:sldId id="400" r:id="rId57"/>
    <p:sldId id="401" r:id="rId58"/>
    <p:sldId id="402" r:id="rId59"/>
    <p:sldId id="403" r:id="rId60"/>
    <p:sldId id="404" r:id="rId61"/>
    <p:sldId id="405" r:id="rId62"/>
    <p:sldId id="406" r:id="rId63"/>
    <p:sldId id="407" r:id="rId64"/>
    <p:sldId id="408" r:id="rId65"/>
    <p:sldId id="409" r:id="rId66"/>
    <p:sldId id="410" r:id="rId67"/>
    <p:sldId id="470" r:id="rId68"/>
    <p:sldId id="471" r:id="rId69"/>
    <p:sldId id="472" r:id="rId70"/>
    <p:sldId id="359" r:id="rId71"/>
    <p:sldId id="411" r:id="rId72"/>
    <p:sldId id="412" r:id="rId73"/>
    <p:sldId id="360" r:id="rId74"/>
    <p:sldId id="413" r:id="rId75"/>
    <p:sldId id="414" r:id="rId76"/>
    <p:sldId id="415" r:id="rId77"/>
    <p:sldId id="416" r:id="rId78"/>
    <p:sldId id="417" r:id="rId79"/>
    <p:sldId id="418" r:id="rId80"/>
    <p:sldId id="419" r:id="rId81"/>
    <p:sldId id="420" r:id="rId82"/>
    <p:sldId id="421" r:id="rId83"/>
    <p:sldId id="422" r:id="rId84"/>
    <p:sldId id="423" r:id="rId85"/>
    <p:sldId id="424" r:id="rId86"/>
    <p:sldId id="425" r:id="rId87"/>
    <p:sldId id="426" r:id="rId88"/>
    <p:sldId id="427" r:id="rId89"/>
    <p:sldId id="428" r:id="rId90"/>
    <p:sldId id="429" r:id="rId91"/>
    <p:sldId id="430" r:id="rId92"/>
    <p:sldId id="431" r:id="rId93"/>
    <p:sldId id="432" r:id="rId94"/>
    <p:sldId id="433" r:id="rId95"/>
    <p:sldId id="434" r:id="rId96"/>
    <p:sldId id="435" r:id="rId97"/>
    <p:sldId id="436" r:id="rId98"/>
    <p:sldId id="437" r:id="rId99"/>
    <p:sldId id="438" r:id="rId100"/>
    <p:sldId id="439" r:id="rId101"/>
    <p:sldId id="440" r:id="rId102"/>
    <p:sldId id="441" r:id="rId103"/>
    <p:sldId id="442" r:id="rId104"/>
    <p:sldId id="443" r:id="rId105"/>
    <p:sldId id="444" r:id="rId106"/>
    <p:sldId id="445" r:id="rId107"/>
    <p:sldId id="446" r:id="rId108"/>
    <p:sldId id="447" r:id="rId109"/>
    <p:sldId id="448" r:id="rId110"/>
    <p:sldId id="449" r:id="rId111"/>
    <p:sldId id="450" r:id="rId112"/>
    <p:sldId id="451" r:id="rId113"/>
    <p:sldId id="452" r:id="rId114"/>
    <p:sldId id="453" r:id="rId115"/>
    <p:sldId id="454" r:id="rId116"/>
    <p:sldId id="455" r:id="rId117"/>
    <p:sldId id="456" r:id="rId118"/>
    <p:sldId id="457" r:id="rId119"/>
    <p:sldId id="458" r:id="rId120"/>
    <p:sldId id="459" r:id="rId121"/>
    <p:sldId id="460" r:id="rId122"/>
    <p:sldId id="461" r:id="rId123"/>
    <p:sldId id="462" r:id="rId124"/>
    <p:sldId id="463" r:id="rId125"/>
    <p:sldId id="464" r:id="rId126"/>
    <p:sldId id="465" r:id="rId127"/>
    <p:sldId id="466" r:id="rId128"/>
    <p:sldId id="467" r:id="rId129"/>
    <p:sldId id="468" r:id="rId130"/>
    <p:sldId id="469" r:id="rId131"/>
    <p:sldId id="473" r:id="rId132"/>
    <p:sldId id="474" r:id="rId133"/>
    <p:sldId id="475" r:id="rId134"/>
    <p:sldId id="476" r:id="rId135"/>
    <p:sldId id="477" r:id="rId136"/>
    <p:sldId id="478" r:id="rId137"/>
    <p:sldId id="479" r:id="rId138"/>
    <p:sldId id="480" r:id="rId139"/>
    <p:sldId id="481" r:id="rId140"/>
    <p:sldId id="482" r:id="rId141"/>
    <p:sldId id="483" r:id="rId142"/>
    <p:sldId id="484" r:id="rId143"/>
    <p:sldId id="485" r:id="rId144"/>
    <p:sldId id="486" r:id="rId145"/>
    <p:sldId id="487" r:id="rId146"/>
    <p:sldId id="488" r:id="rId147"/>
    <p:sldId id="489" r:id="rId148"/>
    <p:sldId id="490" r:id="rId149"/>
    <p:sldId id="491" r:id="rId150"/>
    <p:sldId id="492" r:id="rId151"/>
    <p:sldId id="493" r:id="rId152"/>
    <p:sldId id="494" r:id="rId153"/>
    <p:sldId id="495" r:id="rId154"/>
    <p:sldId id="496" r:id="rId155"/>
    <p:sldId id="497" r:id="rId156"/>
    <p:sldId id="361" r:id="rId15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1" d="100"/>
          <a:sy n="71" d="100"/>
        </p:scale>
        <p:origin x="1296" y="54"/>
      </p:cViewPr>
      <p:guideLst/>
    </p:cSldViewPr>
  </p:slideViewPr>
  <p:notesTextViewPr>
    <p:cViewPr>
      <p:scale>
        <a:sx n="1" d="1"/>
        <a:sy n="1" d="1"/>
      </p:scale>
      <p:origin x="0" y="0"/>
    </p:cViewPr>
  </p:notesTextViewPr>
  <p:sorterViewPr>
    <p:cViewPr>
      <p:scale>
        <a:sx n="100" d="100"/>
        <a:sy n="100" d="100"/>
      </p:scale>
      <p:origin x="0" y="-21906"/>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slide" Target="slides/slide153.xml"/><Relationship Id="rId159"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160" Type="http://schemas.openxmlformats.org/officeDocument/2006/relationships/theme" Target="theme/theme1.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slide" Target="slides/slide149.xml"/><Relationship Id="rId155" Type="http://schemas.openxmlformats.org/officeDocument/2006/relationships/slide" Target="slides/slide15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08" Type="http://schemas.openxmlformats.org/officeDocument/2006/relationships/slide" Target="slides/slide107.xml"/><Relationship Id="rId124" Type="http://schemas.openxmlformats.org/officeDocument/2006/relationships/slide" Target="slides/slide123.xml"/><Relationship Id="rId129" Type="http://schemas.openxmlformats.org/officeDocument/2006/relationships/slide" Target="slides/slide12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slide" Target="slides/slide152.xml"/><Relationship Id="rId16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slide" Target="slides/slide150.xml"/><Relationship Id="rId156" Type="http://schemas.openxmlformats.org/officeDocument/2006/relationships/slide" Target="slides/slide15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5C6ADF12-10CC-4FFE-86EC-43A409F1B05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1994563384"/>
      </p:ext>
    </p:extLst>
  </p:cSld>
  <p:clrMapOvr>
    <a:masterClrMapping/>
  </p:clrMapOvr>
  <p:transition spd="slow">
    <p:strips dir="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ADF12-10CC-4FFE-86EC-43A409F1B05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1403721724"/>
      </p:ext>
    </p:extLst>
  </p:cSld>
  <p:clrMapOvr>
    <a:masterClrMapping/>
  </p:clrMapOvr>
  <p:transition spd="slow">
    <p:strips dir="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ADF12-10CC-4FFE-86EC-43A409F1B05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3437469641"/>
      </p:ext>
    </p:extLst>
  </p:cSld>
  <p:clrMapOvr>
    <a:masterClrMapping/>
  </p:clrMapOvr>
  <p:transition spd="slow">
    <p:strips dir="rd"/>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C6ADF12-10CC-4FFE-86EC-43A409F1B05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4152615855"/>
      </p:ext>
    </p:extLst>
  </p:cSld>
  <p:clrMapOvr>
    <a:masterClrMapping/>
  </p:clrMapOvr>
  <p:transition spd="slow">
    <p:strips dir="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C6ADF12-10CC-4FFE-86EC-43A409F1B05B}" type="datetimeFigureOut">
              <a:rPr lang="en-US" smtClean="0"/>
              <a:t>2/24/2016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1311256873"/>
      </p:ext>
    </p:extLst>
  </p:cSld>
  <p:clrMapOvr>
    <a:masterClrMapping/>
  </p:clrMapOvr>
  <p:transition spd="slow">
    <p:strips dir="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C6ADF12-10CC-4FFE-86EC-43A409F1B05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4261008142"/>
      </p:ext>
    </p:extLst>
  </p:cSld>
  <p:clrMapOvr>
    <a:masterClrMapping/>
  </p:clrMapOvr>
  <p:transition spd="slow">
    <p:strips dir="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5C6ADF12-10CC-4FFE-86EC-43A409F1B05B}" type="datetimeFigureOut">
              <a:rPr lang="en-US" smtClean="0"/>
              <a:t>2/24/2016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2038471261"/>
      </p:ext>
    </p:extLst>
  </p:cSld>
  <p:clrMapOvr>
    <a:masterClrMapping/>
  </p:clrMapOvr>
  <p:transition spd="slow">
    <p:strips dir="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5C6ADF12-10CC-4FFE-86EC-43A409F1B05B}" type="datetimeFigureOut">
              <a:rPr lang="en-US" smtClean="0"/>
              <a:t>2/24/2016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2859532539"/>
      </p:ext>
    </p:extLst>
  </p:cSld>
  <p:clrMapOvr>
    <a:masterClrMapping/>
  </p:clrMapOvr>
  <p:transition spd="slow">
    <p:strips dir="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6ADF12-10CC-4FFE-86EC-43A409F1B05B}" type="datetimeFigureOut">
              <a:rPr lang="en-US" smtClean="0"/>
              <a:t>2/24/2016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9F38BB8-71A5-4EDF-8016-FEB9543CF103}" type="slidenum">
              <a:rPr lang="en-US" smtClean="0"/>
              <a:t>‹#›</a:t>
            </a:fld>
            <a:endParaRPr lang="en-US"/>
          </a:p>
        </p:txBody>
      </p:sp>
      <p:pic>
        <p:nvPicPr>
          <p:cNvPr id="5" name="Picture 4" descr="https://www.idisciple.org/cloud/idm/Apostolic-Preaching-vs.-Pastoral-Preaching.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userDrawn="1"/>
        </p:nvSpPr>
        <p:spPr>
          <a:xfrm>
            <a:off x="221877" y="262217"/>
            <a:ext cx="8700247" cy="6333566"/>
          </a:xfrm>
          <a:prstGeom prst="roundRect">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003609999"/>
      </p:ext>
    </p:extLst>
  </p:cSld>
  <p:clrMapOvr>
    <a:masterClrMapping/>
  </p:clrMapOvr>
  <p:transition spd="slow">
    <p:strips dir="rd"/>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ADF12-10CC-4FFE-86EC-43A409F1B05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3467511612"/>
      </p:ext>
    </p:extLst>
  </p:cSld>
  <p:clrMapOvr>
    <a:masterClrMapping/>
  </p:clrMapOvr>
  <p:transition spd="slow">
    <p:strips dir="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C6ADF12-10CC-4FFE-86EC-43A409F1B05B}" type="datetimeFigureOut">
              <a:rPr lang="en-US" smtClean="0"/>
              <a:t>2/24/2016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9F38BB8-71A5-4EDF-8016-FEB9543CF103}" type="slidenum">
              <a:rPr lang="en-US" smtClean="0"/>
              <a:t>‹#›</a:t>
            </a:fld>
            <a:endParaRPr lang="en-US"/>
          </a:p>
        </p:txBody>
      </p:sp>
    </p:spTree>
    <p:extLst>
      <p:ext uri="{BB962C8B-B14F-4D97-AF65-F5344CB8AC3E}">
        <p14:creationId xmlns:p14="http://schemas.microsoft.com/office/powerpoint/2010/main" val="18300950"/>
      </p:ext>
    </p:extLst>
  </p:cSld>
  <p:clrMapOvr>
    <a:masterClrMapping/>
  </p:clrMapOvr>
  <p:transition spd="slow">
    <p:strips dir="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6ADF12-10CC-4FFE-86EC-43A409F1B05B}" type="datetimeFigureOut">
              <a:rPr lang="en-US" smtClean="0"/>
              <a:t>2/24/2016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F38BB8-71A5-4EDF-8016-FEB9543CF103}" type="slidenum">
              <a:rPr lang="en-US" smtClean="0"/>
              <a:t>‹#›</a:t>
            </a:fld>
            <a:endParaRPr lang="en-US"/>
          </a:p>
        </p:txBody>
      </p:sp>
    </p:spTree>
    <p:extLst>
      <p:ext uri="{BB962C8B-B14F-4D97-AF65-F5344CB8AC3E}">
        <p14:creationId xmlns:p14="http://schemas.microsoft.com/office/powerpoint/2010/main" val="92478797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strips dir="rd"/>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7002" y="5954245"/>
            <a:ext cx="3149965" cy="646331"/>
          </a:xfrm>
          <a:prstGeom prst="rect">
            <a:avLst/>
          </a:prstGeom>
          <a:noFill/>
        </p:spPr>
        <p:txBody>
          <a:bodyPr wrap="none" rtlCol="0">
            <a:spAutoFit/>
          </a:bodyPr>
          <a:lstStyle/>
          <a:p>
            <a:pPr algn="r"/>
            <a:r>
              <a:rPr lang="en-US" b="1" dirty="0" smtClean="0">
                <a:solidFill>
                  <a:schemeClr val="tx1">
                    <a:lumMod val="85000"/>
                    <a:lumOff val="15000"/>
                  </a:schemeClr>
                </a:solidFill>
              </a:rPr>
              <a:t>SITS 2015</a:t>
            </a:r>
          </a:p>
          <a:p>
            <a:r>
              <a:rPr lang="en-US" b="1" dirty="0" smtClean="0">
                <a:solidFill>
                  <a:schemeClr val="tx1">
                    <a:lumMod val="85000"/>
                    <a:lumOff val="15000"/>
                  </a:schemeClr>
                </a:solidFill>
              </a:rPr>
              <a:t>“The Foolishness of Preaching”</a:t>
            </a:r>
            <a:endParaRPr lang="en-US" b="1" dirty="0">
              <a:solidFill>
                <a:schemeClr val="tx1">
                  <a:lumMod val="85000"/>
                  <a:lumOff val="15000"/>
                </a:schemeClr>
              </a:solidFill>
            </a:endParaRPr>
          </a:p>
        </p:txBody>
      </p:sp>
    </p:spTree>
    <p:extLst>
      <p:ext uri="{BB962C8B-B14F-4D97-AF65-F5344CB8AC3E}">
        <p14:creationId xmlns:p14="http://schemas.microsoft.com/office/powerpoint/2010/main" val="810462790"/>
      </p:ext>
    </p:extLst>
  </p:cSld>
  <p:clrMapOvr>
    <a:masterClrMapping/>
  </p:clrMapOvr>
  <p:transition spd="slow">
    <p:strips dir="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3016210"/>
          </a:xfrm>
          <a:prstGeom prst="rect">
            <a:avLst/>
          </a:prstGeom>
          <a:noFill/>
        </p:spPr>
        <p:txBody>
          <a:bodyPr wrap="square" rtlCol="0">
            <a:spAutoFit/>
          </a:bodyPr>
          <a:lstStyle/>
          <a:p>
            <a:pPr algn="ctr">
              <a:spcAft>
                <a:spcPts val="1200"/>
              </a:spcAft>
            </a:pPr>
            <a:r>
              <a:rPr lang="en-US" sz="3600" b="1" dirty="0" smtClean="0">
                <a:effectLst/>
              </a:rPr>
              <a:t>I Timothy 2:7</a:t>
            </a:r>
          </a:p>
          <a:p>
            <a:pPr algn="ctr"/>
            <a:r>
              <a:rPr lang="en-US" sz="3600" b="1" dirty="0" smtClean="0">
                <a:effectLst/>
              </a:rPr>
              <a:t>“For this I was appointed a preacher [</a:t>
            </a:r>
            <a:r>
              <a:rPr lang="en-US" sz="3600" b="1" dirty="0" err="1"/>
              <a:t>κῆρυξ</a:t>
            </a:r>
            <a:r>
              <a:rPr lang="en-US" sz="3600" b="1" dirty="0" smtClean="0">
                <a:effectLst/>
              </a:rPr>
              <a:t>] and an apostle ( I am telling the truth, I am not lying), a teacher of the Gentiles in faith and truth.”</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531092128"/>
      </p:ext>
    </p:extLst>
  </p:cSld>
  <p:clrMapOvr>
    <a:masterClrMapping/>
  </p:clrMapOvr>
  <p:transition spd="slow">
    <p:strips dir="rd"/>
  </p:transition>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882" y="1742140"/>
            <a:ext cx="8014447" cy="3416320"/>
          </a:xfrm>
          <a:prstGeom prst="rect">
            <a:avLst/>
          </a:prstGeom>
          <a:noFill/>
        </p:spPr>
        <p:txBody>
          <a:bodyPr wrap="square" rtlCol="0">
            <a:spAutoFit/>
          </a:bodyPr>
          <a:lstStyle/>
          <a:p>
            <a:r>
              <a:rPr lang="en-US" sz="3600" b="1" dirty="0" smtClean="0"/>
              <a:t>“…the character of the most primitive presentation of the Gospel. However produced, the speeches in Acts are masterpieces, and deserve the most careful attention.”</a:t>
            </a:r>
          </a:p>
          <a:p>
            <a:pPr algn="r"/>
            <a:r>
              <a:rPr lang="en-US" sz="3600" b="1" dirty="0" smtClean="0"/>
              <a:t>(Ben Witherington III)</a:t>
            </a:r>
            <a:endParaRPr lang="en-US" sz="3600" b="1" dirty="0"/>
          </a:p>
        </p:txBody>
      </p:sp>
    </p:spTree>
    <p:extLst>
      <p:ext uri="{BB962C8B-B14F-4D97-AF65-F5344CB8AC3E}">
        <p14:creationId xmlns:p14="http://schemas.microsoft.com/office/powerpoint/2010/main" val="1184488700"/>
      </p:ext>
    </p:extLst>
  </p:cSld>
  <p:clrMapOvr>
    <a:masterClrMapping/>
  </p:clrMapOvr>
  <p:transition spd="slow">
    <p:strips dir="rd"/>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38374" y="1371598"/>
            <a:ext cx="6667273" cy="4154984"/>
          </a:xfrm>
          <a:prstGeom prst="rect">
            <a:avLst/>
          </a:prstGeom>
          <a:noFill/>
        </p:spPr>
        <p:txBody>
          <a:bodyPr wrap="none" rtlCol="0">
            <a:spAutoFit/>
          </a:bodyPr>
          <a:lstStyle/>
          <a:p>
            <a:pPr algn="ctr"/>
            <a:r>
              <a:rPr lang="en-US" sz="8800" b="1" dirty="0" smtClean="0">
                <a:effectLst>
                  <a:glow rad="228600">
                    <a:schemeClr val="bg1"/>
                  </a:glow>
                </a:effectLst>
              </a:rPr>
              <a:t>The </a:t>
            </a:r>
            <a:r>
              <a:rPr lang="en-US" sz="8800" b="1" i="1" dirty="0" smtClean="0">
                <a:effectLst>
                  <a:glow rad="228600">
                    <a:schemeClr val="bg1"/>
                  </a:glow>
                </a:effectLst>
              </a:rPr>
              <a:t>Kerygma:</a:t>
            </a:r>
          </a:p>
          <a:p>
            <a:pPr algn="ctr"/>
            <a:r>
              <a:rPr lang="en-US" sz="8800" b="1" dirty="0" smtClean="0">
                <a:effectLst>
                  <a:glow rad="228600">
                    <a:schemeClr val="bg1"/>
                  </a:glow>
                </a:effectLst>
              </a:rPr>
              <a:t>What Did</a:t>
            </a:r>
          </a:p>
          <a:p>
            <a:pPr algn="ctr"/>
            <a:r>
              <a:rPr lang="en-US" sz="8800" b="1" dirty="0" smtClean="0">
                <a:effectLst>
                  <a:glow rad="228600">
                    <a:schemeClr val="bg1"/>
                  </a:glow>
                </a:effectLst>
              </a:rPr>
              <a:t>They Preach?</a:t>
            </a:r>
            <a:endParaRPr lang="en-US" sz="8800" b="1" dirty="0">
              <a:effectLst>
                <a:glow rad="228600">
                  <a:schemeClr val="bg1"/>
                </a:glow>
              </a:effectLst>
            </a:endParaRPr>
          </a:p>
        </p:txBody>
      </p:sp>
    </p:spTree>
    <p:extLst>
      <p:ext uri="{BB962C8B-B14F-4D97-AF65-F5344CB8AC3E}">
        <p14:creationId xmlns:p14="http://schemas.microsoft.com/office/powerpoint/2010/main" val="1766094512"/>
      </p:ext>
    </p:extLst>
  </p:cSld>
  <p:clrMapOvr>
    <a:masterClrMapping/>
  </p:clrMapOvr>
  <p:transition spd="slow">
    <p:strips dir="rd"/>
  </p:transition>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1507000"/>
            <a:ext cx="8041342" cy="3416320"/>
          </a:xfrm>
          <a:prstGeom prst="rect">
            <a:avLst/>
          </a:prstGeom>
        </p:spPr>
        <p:txBody>
          <a:bodyPr wrap="square">
            <a:spAutoFit/>
          </a:bodyPr>
          <a:lstStyle/>
          <a:p>
            <a:pPr algn="ctr"/>
            <a:r>
              <a:rPr lang="en-US" sz="3600" b="1" i="1" dirty="0" smtClean="0">
                <a:ea typeface="Times New Roman" panose="02020603050405020304" pitchFamily="18" charset="0"/>
              </a:rPr>
              <a:t>Kerygma</a:t>
            </a:r>
            <a:r>
              <a:rPr lang="en-US" sz="3600" b="1" dirty="0" smtClean="0">
                <a:ea typeface="Times New Roman" panose="02020603050405020304" pitchFamily="18" charset="0"/>
              </a:rPr>
              <a:t> (</a:t>
            </a:r>
            <a:r>
              <a:rPr lang="el-GR" sz="3600" b="1" dirty="0" smtClean="0">
                <a:ea typeface="Times New Roman" panose="02020603050405020304" pitchFamily="18" charset="0"/>
              </a:rPr>
              <a:t>κήρυγμα</a:t>
            </a:r>
            <a:r>
              <a:rPr lang="en-US" sz="3600" b="1" dirty="0" smtClean="0">
                <a:ea typeface="Times New Roman" panose="02020603050405020304" pitchFamily="18" charset="0"/>
              </a:rPr>
              <a:t>)</a:t>
            </a:r>
            <a:endParaRPr lang="en-US" sz="3600" b="1" dirty="0" smtClean="0">
              <a:effectLst/>
              <a:ea typeface="Times New Roman" panose="02020603050405020304" pitchFamily="18" charset="0"/>
            </a:endParaRPr>
          </a:p>
          <a:p>
            <a:pPr algn="ctr"/>
            <a:r>
              <a:rPr lang="en-US" sz="3600" b="1" dirty="0" smtClean="0">
                <a:effectLst/>
                <a:ea typeface="Times New Roman" panose="02020603050405020304" pitchFamily="18" charset="0"/>
              </a:rPr>
              <a:t>“</a:t>
            </a:r>
            <a:r>
              <a:rPr lang="en-US" sz="3600" b="1" i="1" dirty="0" smtClean="0">
                <a:effectLst/>
                <a:ea typeface="Times New Roman" panose="02020603050405020304" pitchFamily="18" charset="0"/>
              </a:rPr>
              <a:t>that which is promulgated by a herald</a:t>
            </a:r>
            <a:r>
              <a:rPr lang="en-US" sz="3600" b="1" dirty="0" smtClean="0">
                <a:effectLst/>
                <a:ea typeface="Times New Roman" panose="02020603050405020304" pitchFamily="18" charset="0"/>
              </a:rPr>
              <a:t> or </a:t>
            </a:r>
            <a:r>
              <a:rPr lang="en-US" sz="3600" b="1" i="1" dirty="0" smtClean="0">
                <a:effectLst/>
                <a:ea typeface="Times New Roman" panose="02020603050405020304" pitchFamily="18" charset="0"/>
              </a:rPr>
              <a:t>public crier, a proclamation by herald</a:t>
            </a:r>
            <a:r>
              <a:rPr lang="en-US" sz="3600" b="1" dirty="0" smtClean="0">
                <a:effectLst/>
                <a:ea typeface="Times New Roman" panose="02020603050405020304" pitchFamily="18" charset="0"/>
              </a:rPr>
              <a:t>; in the N.T. </a:t>
            </a:r>
            <a:r>
              <a:rPr lang="en-US" sz="3600" b="1" i="1" dirty="0" smtClean="0">
                <a:ea typeface="Times New Roman" panose="02020603050405020304" pitchFamily="18" charset="0"/>
              </a:rPr>
              <a:t>the message </a:t>
            </a:r>
            <a:r>
              <a:rPr lang="en-US" sz="3600" b="1" dirty="0" smtClean="0">
                <a:ea typeface="Times New Roman" panose="02020603050405020304" pitchFamily="18" charset="0"/>
              </a:rPr>
              <a:t>or </a:t>
            </a:r>
            <a:r>
              <a:rPr lang="en-US" sz="3600" b="1" i="1" dirty="0" smtClean="0">
                <a:ea typeface="Times New Roman" panose="02020603050405020304" pitchFamily="18" charset="0"/>
              </a:rPr>
              <a:t>proclamation by the heralds of God or Christ</a:t>
            </a:r>
            <a:r>
              <a:rPr lang="en-US" sz="3600" b="1" dirty="0" smtClean="0">
                <a:effectLst/>
                <a:ea typeface="Times New Roman" panose="02020603050405020304" pitchFamily="18" charset="0"/>
              </a:rPr>
              <a:t>.”</a:t>
            </a:r>
          </a:p>
          <a:p>
            <a:pPr algn="r"/>
            <a:r>
              <a:rPr lang="en-US" sz="3600" b="1" dirty="0" smtClean="0"/>
              <a:t>(Thayer)</a:t>
            </a:r>
            <a:endParaRPr lang="en-US" sz="3600" b="1" dirty="0"/>
          </a:p>
        </p:txBody>
      </p:sp>
    </p:spTree>
    <p:extLst>
      <p:ext uri="{BB962C8B-B14F-4D97-AF65-F5344CB8AC3E}">
        <p14:creationId xmlns:p14="http://schemas.microsoft.com/office/powerpoint/2010/main" val="1873219040"/>
      </p:ext>
    </p:extLst>
  </p:cSld>
  <p:clrMapOvr>
    <a:masterClrMapping/>
  </p:clrMapOvr>
  <p:transition spd="slow">
    <p:strips dir="rd"/>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385268"/>
          </a:xfrm>
          <a:prstGeom prst="rect">
            <a:avLst/>
          </a:prstGeom>
          <a:noFill/>
        </p:spPr>
        <p:txBody>
          <a:bodyPr wrap="square" rtlCol="0">
            <a:spAutoFit/>
          </a:bodyPr>
          <a:lstStyle/>
          <a:p>
            <a:pPr algn="ctr">
              <a:spcAft>
                <a:spcPts val="600"/>
              </a:spcAft>
            </a:pPr>
            <a:r>
              <a:rPr lang="en-US" sz="3600" b="1" dirty="0" smtClean="0">
                <a:effectLst/>
              </a:rPr>
              <a:t>Acts 8:35</a:t>
            </a:r>
          </a:p>
          <a:p>
            <a:pPr algn="ctr"/>
            <a:r>
              <a:rPr lang="en-US" sz="3600" b="1" dirty="0" smtClean="0">
                <a:effectLst/>
              </a:rPr>
              <a:t>“Then Philip opened his mouth, and beginning with this Scripture he told him the good news about Jesus.”</a:t>
            </a:r>
            <a:endParaRPr lang="en-US" sz="3600" b="1" dirty="0">
              <a:effectLst/>
            </a:endParaRPr>
          </a:p>
        </p:txBody>
      </p:sp>
    </p:spTree>
    <p:extLst>
      <p:ext uri="{BB962C8B-B14F-4D97-AF65-F5344CB8AC3E}">
        <p14:creationId xmlns:p14="http://schemas.microsoft.com/office/powerpoint/2010/main" val="4138916235"/>
      </p:ext>
    </p:extLst>
  </p:cSld>
  <p:clrMapOvr>
    <a:masterClrMapping/>
  </p:clrMapOvr>
  <p:transition spd="slow">
    <p:strips dir="rd"/>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4" y="682751"/>
            <a:ext cx="8081682" cy="5078313"/>
          </a:xfrm>
          <a:prstGeom prst="rect">
            <a:avLst/>
          </a:prstGeom>
        </p:spPr>
        <p:txBody>
          <a:bodyPr wrap="square">
            <a:spAutoFit/>
          </a:bodyPr>
          <a:lstStyle/>
          <a:p>
            <a:r>
              <a:rPr lang="en-US" sz="3600" b="1" dirty="0" smtClean="0">
                <a:effectLst/>
                <a:ea typeface="Times New Roman" panose="02020603050405020304" pitchFamily="18" charset="0"/>
              </a:rPr>
              <a:t>“The </a:t>
            </a:r>
            <a:r>
              <a:rPr lang="en-US" sz="3600" b="1" dirty="0" err="1" smtClean="0">
                <a:effectLst/>
                <a:ea typeface="Times New Roman" panose="02020603050405020304" pitchFamily="18" charset="0"/>
              </a:rPr>
              <a:t>christian</a:t>
            </a:r>
            <a:r>
              <a:rPr lang="en-US" sz="3600" b="1" dirty="0" smtClean="0">
                <a:effectLst/>
                <a:ea typeface="Times New Roman" panose="02020603050405020304" pitchFamily="18" charset="0"/>
              </a:rPr>
              <a:t> [sic] preacher, whatever be his topic, has uniformly but one great object in view. To induce sinners to give themselves up to Jesus as the divine author of an eternal salvation, is the Alpha and Omega of all his efforts. Whether his text be selected from Jewish or Pagan antiquity…</a:t>
            </a:r>
          </a:p>
          <a:p>
            <a:pPr algn="r"/>
            <a:r>
              <a:rPr lang="en-US" sz="3600" b="1" dirty="0" smtClean="0"/>
              <a:t>(Alexander Campbell)</a:t>
            </a:r>
            <a:endParaRPr lang="en-US" sz="3600" b="1" dirty="0"/>
          </a:p>
        </p:txBody>
      </p:sp>
    </p:spTree>
    <p:extLst>
      <p:ext uri="{BB962C8B-B14F-4D97-AF65-F5344CB8AC3E}">
        <p14:creationId xmlns:p14="http://schemas.microsoft.com/office/powerpoint/2010/main" val="2390222921"/>
      </p:ext>
    </p:extLst>
  </p:cSld>
  <p:clrMapOvr>
    <a:masterClrMapping/>
  </p:clrMapOvr>
  <p:transition spd="slow">
    <p:strips dir="rd"/>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4" y="1234078"/>
            <a:ext cx="8081682" cy="3970318"/>
          </a:xfrm>
          <a:prstGeom prst="rect">
            <a:avLst/>
          </a:prstGeom>
        </p:spPr>
        <p:txBody>
          <a:bodyPr wrap="square">
            <a:spAutoFit/>
          </a:bodyPr>
          <a:lstStyle/>
          <a:p>
            <a:r>
              <a:rPr lang="en-US" sz="3600" b="1" dirty="0" smtClean="0">
                <a:effectLst/>
                <a:ea typeface="Times New Roman" panose="02020603050405020304" pitchFamily="18" charset="0"/>
              </a:rPr>
              <a:t>“—whether from the animal, vegetable, or mineral kingdoms of nature—whether from the law, the prophets, or the psalms—his only lawful and his only successful theme is, that ‘</a:t>
            </a:r>
            <a:r>
              <a:rPr lang="en-US" sz="3600" b="1" i="1" dirty="0" smtClean="0">
                <a:effectLst/>
                <a:ea typeface="Times New Roman" panose="02020603050405020304" pitchFamily="18" charset="0"/>
              </a:rPr>
              <a:t>Jesus the Nazarene is Messiah, the Son of God</a:t>
            </a:r>
            <a:r>
              <a:rPr lang="en-US" sz="3600" b="1" dirty="0" smtClean="0">
                <a:effectLst/>
                <a:ea typeface="Times New Roman" panose="02020603050405020304" pitchFamily="18" charset="0"/>
              </a:rPr>
              <a:t>.’ …</a:t>
            </a:r>
          </a:p>
          <a:p>
            <a:pPr algn="r"/>
            <a:r>
              <a:rPr lang="en-US" sz="3600" b="1" dirty="0" smtClean="0"/>
              <a:t>(Alexander Campbell)</a:t>
            </a:r>
            <a:endParaRPr lang="en-US" sz="3600" b="1" dirty="0"/>
          </a:p>
        </p:txBody>
      </p:sp>
    </p:spTree>
    <p:extLst>
      <p:ext uri="{BB962C8B-B14F-4D97-AF65-F5344CB8AC3E}">
        <p14:creationId xmlns:p14="http://schemas.microsoft.com/office/powerpoint/2010/main" val="4234248103"/>
      </p:ext>
    </p:extLst>
  </p:cSld>
  <p:clrMapOvr>
    <a:masterClrMapping/>
  </p:clrMapOvr>
  <p:transition spd="slow">
    <p:strips dir="rd"/>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78224" y="1597147"/>
            <a:ext cx="8081682" cy="3416320"/>
          </a:xfrm>
          <a:prstGeom prst="rect">
            <a:avLst/>
          </a:prstGeom>
        </p:spPr>
        <p:txBody>
          <a:bodyPr wrap="square">
            <a:spAutoFit/>
          </a:bodyPr>
          <a:lstStyle/>
          <a:p>
            <a:r>
              <a:rPr lang="en-US" sz="3600" b="1" dirty="0" smtClean="0">
                <a:effectLst/>
                <a:ea typeface="Times New Roman" panose="02020603050405020304" pitchFamily="18" charset="0"/>
              </a:rPr>
              <a:t>“…To illustrate, prove, and apply this proposition, is his grand aim; and to persuade men to receive Jesus in this character, is the only appropriate burthen of all his exhortations.” </a:t>
            </a:r>
          </a:p>
          <a:p>
            <a:pPr algn="r"/>
            <a:r>
              <a:rPr lang="en-US" sz="3600" b="1" dirty="0" smtClean="0"/>
              <a:t>(Alexander Campbell)</a:t>
            </a:r>
            <a:endParaRPr lang="en-US" sz="3600" b="1" dirty="0"/>
          </a:p>
        </p:txBody>
      </p:sp>
    </p:spTree>
    <p:extLst>
      <p:ext uri="{BB962C8B-B14F-4D97-AF65-F5344CB8AC3E}">
        <p14:creationId xmlns:p14="http://schemas.microsoft.com/office/powerpoint/2010/main" val="612112240"/>
      </p:ext>
    </p:extLst>
  </p:cSld>
  <p:clrMapOvr>
    <a:masterClrMapping/>
  </p:clrMapOvr>
  <p:transition spd="slow">
    <p:strips dir="rd"/>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385268"/>
          </a:xfrm>
          <a:prstGeom prst="rect">
            <a:avLst/>
          </a:prstGeom>
          <a:noFill/>
        </p:spPr>
        <p:txBody>
          <a:bodyPr wrap="square" rtlCol="0">
            <a:spAutoFit/>
          </a:bodyPr>
          <a:lstStyle/>
          <a:p>
            <a:pPr algn="ctr">
              <a:spcAft>
                <a:spcPts val="600"/>
              </a:spcAft>
            </a:pPr>
            <a:r>
              <a:rPr lang="en-US" sz="3600" b="1" dirty="0" smtClean="0">
                <a:effectLst/>
              </a:rPr>
              <a:t>Acts 5:42</a:t>
            </a:r>
          </a:p>
          <a:p>
            <a:pPr algn="ctr"/>
            <a:r>
              <a:rPr lang="en-US" sz="3600" b="1" dirty="0" smtClean="0">
                <a:effectLst/>
              </a:rPr>
              <a:t>“And every day, in the temple and from house to house, they did not cease teaching and preaching that the Christ is Jesus.”</a:t>
            </a:r>
            <a:endParaRPr lang="en-US" sz="3600" b="1" dirty="0">
              <a:effectLst/>
            </a:endParaRPr>
          </a:p>
        </p:txBody>
      </p:sp>
    </p:spTree>
    <p:extLst>
      <p:ext uri="{BB962C8B-B14F-4D97-AF65-F5344CB8AC3E}">
        <p14:creationId xmlns:p14="http://schemas.microsoft.com/office/powerpoint/2010/main" val="86329773"/>
      </p:ext>
    </p:extLst>
  </p:cSld>
  <p:clrMapOvr>
    <a:masterClrMapping/>
  </p:clrMapOvr>
  <p:transition spd="slow">
    <p:strips dir="rd"/>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1831271"/>
          </a:xfrm>
          <a:prstGeom prst="rect">
            <a:avLst/>
          </a:prstGeom>
          <a:noFill/>
        </p:spPr>
        <p:txBody>
          <a:bodyPr wrap="square" rtlCol="0">
            <a:spAutoFit/>
          </a:bodyPr>
          <a:lstStyle/>
          <a:p>
            <a:pPr algn="ctr">
              <a:spcAft>
                <a:spcPts val="600"/>
              </a:spcAft>
            </a:pPr>
            <a:r>
              <a:rPr lang="en-US" sz="3600" b="1" dirty="0" smtClean="0">
                <a:effectLst/>
              </a:rPr>
              <a:t>Acts </a:t>
            </a:r>
            <a:r>
              <a:rPr lang="en-US" sz="3600" b="1" dirty="0" smtClean="0"/>
              <a:t>8:5</a:t>
            </a:r>
            <a:endParaRPr lang="en-US" sz="3600" b="1" dirty="0" smtClean="0">
              <a:effectLst/>
            </a:endParaRPr>
          </a:p>
          <a:p>
            <a:pPr algn="ctr"/>
            <a:r>
              <a:rPr lang="en-US" sz="3600" b="1" dirty="0" smtClean="0">
                <a:effectLst/>
              </a:rPr>
              <a:t>“Philip went down to the city of Samaria and proclaimed to them the Christ.”</a:t>
            </a:r>
            <a:endParaRPr lang="en-US" sz="3600" b="1" dirty="0">
              <a:effectLst/>
            </a:endParaRPr>
          </a:p>
        </p:txBody>
      </p:sp>
    </p:spTree>
    <p:extLst>
      <p:ext uri="{BB962C8B-B14F-4D97-AF65-F5344CB8AC3E}">
        <p14:creationId xmlns:p14="http://schemas.microsoft.com/office/powerpoint/2010/main" val="3966342658"/>
      </p:ext>
    </p:extLst>
  </p:cSld>
  <p:clrMapOvr>
    <a:masterClrMapping/>
  </p:clrMapOvr>
  <p:transition spd="slow">
    <p:strips dir="rd"/>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939266"/>
          </a:xfrm>
          <a:prstGeom prst="rect">
            <a:avLst/>
          </a:prstGeom>
          <a:noFill/>
        </p:spPr>
        <p:txBody>
          <a:bodyPr wrap="square" rtlCol="0">
            <a:spAutoFit/>
          </a:bodyPr>
          <a:lstStyle/>
          <a:p>
            <a:pPr algn="ctr">
              <a:spcAft>
                <a:spcPts val="600"/>
              </a:spcAft>
            </a:pPr>
            <a:r>
              <a:rPr lang="en-US" sz="3600" b="1" dirty="0" smtClean="0">
                <a:effectLst/>
              </a:rPr>
              <a:t>Acts 11:20</a:t>
            </a:r>
          </a:p>
          <a:p>
            <a:pPr algn="ctr"/>
            <a:r>
              <a:rPr lang="en-US" sz="3600" b="1" dirty="0" smtClean="0">
                <a:effectLst/>
              </a:rPr>
              <a:t>“But there were some of them, men of Cyprus and Cyrene, who on coming to Antioch spoke to the Hellenists also, preaching the Lord Jesus.”</a:t>
            </a:r>
            <a:endParaRPr lang="en-US" sz="3600" b="1" dirty="0">
              <a:effectLst/>
            </a:endParaRPr>
          </a:p>
        </p:txBody>
      </p:sp>
    </p:spTree>
    <p:extLst>
      <p:ext uri="{BB962C8B-B14F-4D97-AF65-F5344CB8AC3E}">
        <p14:creationId xmlns:p14="http://schemas.microsoft.com/office/powerpoint/2010/main" val="1447725777"/>
      </p:ext>
    </p:extLst>
  </p:cSld>
  <p:clrMapOvr>
    <a:masterClrMapping/>
  </p:clrMapOvr>
  <p:transition spd="slow">
    <p:strips dir="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1908215"/>
          </a:xfrm>
          <a:prstGeom prst="rect">
            <a:avLst/>
          </a:prstGeom>
          <a:noFill/>
        </p:spPr>
        <p:txBody>
          <a:bodyPr wrap="square" rtlCol="0">
            <a:spAutoFit/>
          </a:bodyPr>
          <a:lstStyle/>
          <a:p>
            <a:pPr algn="ctr">
              <a:spcAft>
                <a:spcPts val="1200"/>
              </a:spcAft>
            </a:pPr>
            <a:r>
              <a:rPr lang="en-US" sz="3600" b="1" dirty="0" smtClean="0">
                <a:effectLst/>
              </a:rPr>
              <a:t>II Timothy 1:11</a:t>
            </a:r>
          </a:p>
          <a:p>
            <a:pPr algn="ctr"/>
            <a:r>
              <a:rPr lang="en-US" sz="3600" b="1" dirty="0" smtClean="0">
                <a:effectLst/>
              </a:rPr>
              <a:t>“For which I was appointed a preacher [</a:t>
            </a:r>
            <a:r>
              <a:rPr lang="en-US" sz="3600" b="1" dirty="0" err="1"/>
              <a:t>κῆρυξ</a:t>
            </a:r>
            <a:r>
              <a:rPr lang="en-US" sz="3600" b="1" dirty="0" smtClean="0">
                <a:effectLst/>
              </a:rPr>
              <a:t>] and an apostle and teacher.”</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710865990"/>
      </p:ext>
    </p:extLst>
  </p:cSld>
  <p:clrMapOvr>
    <a:masterClrMapping/>
  </p:clrMapOvr>
  <p:transition spd="slow">
    <p:strips dir="rd"/>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385268"/>
          </a:xfrm>
          <a:prstGeom prst="rect">
            <a:avLst/>
          </a:prstGeom>
          <a:noFill/>
        </p:spPr>
        <p:txBody>
          <a:bodyPr wrap="square" rtlCol="0">
            <a:spAutoFit/>
          </a:bodyPr>
          <a:lstStyle/>
          <a:p>
            <a:pPr algn="ctr">
              <a:spcAft>
                <a:spcPts val="600"/>
              </a:spcAft>
            </a:pPr>
            <a:r>
              <a:rPr lang="en-US" sz="7200" b="1" dirty="0" smtClean="0">
                <a:effectLst/>
              </a:rPr>
              <a:t>But Not Only Christ,</a:t>
            </a:r>
          </a:p>
          <a:p>
            <a:pPr algn="ctr">
              <a:spcAft>
                <a:spcPts val="600"/>
              </a:spcAft>
            </a:pPr>
            <a:r>
              <a:rPr lang="en-US" sz="7200" b="1" dirty="0" smtClean="0"/>
              <a:t>Also His Kingdom</a:t>
            </a:r>
            <a:endParaRPr lang="en-US" sz="7200" b="1" dirty="0">
              <a:effectLst/>
            </a:endParaRPr>
          </a:p>
        </p:txBody>
      </p:sp>
    </p:spTree>
    <p:extLst>
      <p:ext uri="{BB962C8B-B14F-4D97-AF65-F5344CB8AC3E}">
        <p14:creationId xmlns:p14="http://schemas.microsoft.com/office/powerpoint/2010/main" val="1376910609"/>
      </p:ext>
    </p:extLst>
  </p:cSld>
  <p:clrMapOvr>
    <a:masterClrMapping/>
  </p:clrMapOvr>
  <p:transition spd="slow">
    <p:strips dir="rd"/>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385268"/>
          </a:xfrm>
          <a:prstGeom prst="rect">
            <a:avLst/>
          </a:prstGeom>
          <a:noFill/>
        </p:spPr>
        <p:txBody>
          <a:bodyPr wrap="square" rtlCol="0">
            <a:spAutoFit/>
          </a:bodyPr>
          <a:lstStyle/>
          <a:p>
            <a:pPr algn="ctr">
              <a:spcAft>
                <a:spcPts val="600"/>
              </a:spcAft>
            </a:pPr>
            <a:r>
              <a:rPr lang="en-US" sz="3600" b="1" dirty="0" smtClean="0">
                <a:effectLst/>
              </a:rPr>
              <a:t>Acts 8:12</a:t>
            </a:r>
          </a:p>
          <a:p>
            <a:pPr algn="ctr"/>
            <a:r>
              <a:rPr lang="en-US" sz="3600" b="1" dirty="0" smtClean="0">
                <a:effectLst/>
              </a:rPr>
              <a:t>“But when they believed Philip as he preached good news about the kingdom of God and the name of Jesus Christ...”</a:t>
            </a:r>
            <a:endParaRPr lang="en-US" sz="3600" b="1" dirty="0">
              <a:effectLst/>
            </a:endParaRPr>
          </a:p>
        </p:txBody>
      </p:sp>
    </p:spTree>
    <p:extLst>
      <p:ext uri="{BB962C8B-B14F-4D97-AF65-F5344CB8AC3E}">
        <p14:creationId xmlns:p14="http://schemas.microsoft.com/office/powerpoint/2010/main" val="1124377606"/>
      </p:ext>
    </p:extLst>
  </p:cSld>
  <p:clrMapOvr>
    <a:masterClrMapping/>
  </p:clrMapOvr>
  <p:transition spd="slow">
    <p:strips dir="rd"/>
  </p:transition>
  <p:timing>
    <p:tnLst>
      <p:par>
        <p:cTn id="1" dur="indefinite" restart="never" nodeType="tmRoot"/>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939266"/>
          </a:xfrm>
          <a:prstGeom prst="rect">
            <a:avLst/>
          </a:prstGeom>
          <a:noFill/>
        </p:spPr>
        <p:txBody>
          <a:bodyPr wrap="square" rtlCol="0">
            <a:spAutoFit/>
          </a:bodyPr>
          <a:lstStyle/>
          <a:p>
            <a:pPr algn="ctr">
              <a:spcAft>
                <a:spcPts val="600"/>
              </a:spcAft>
            </a:pPr>
            <a:r>
              <a:rPr lang="en-US" sz="3600" b="1" dirty="0" smtClean="0">
                <a:effectLst/>
              </a:rPr>
              <a:t>Acts </a:t>
            </a:r>
            <a:r>
              <a:rPr lang="en-US" sz="3600" b="1" dirty="0" smtClean="0"/>
              <a:t>19:8</a:t>
            </a:r>
            <a:endParaRPr lang="en-US" sz="3600" b="1" dirty="0" smtClean="0">
              <a:effectLst/>
            </a:endParaRPr>
          </a:p>
          <a:p>
            <a:pPr algn="ctr"/>
            <a:r>
              <a:rPr lang="en-US" sz="3600" b="1" dirty="0" smtClean="0">
                <a:effectLst/>
              </a:rPr>
              <a:t>“And he entered the synagogue and for three months spoke boldly, reasoning and persuading them about the kingdom of God.”</a:t>
            </a:r>
            <a:endParaRPr lang="en-US" sz="3600" b="1" dirty="0">
              <a:effectLst/>
            </a:endParaRPr>
          </a:p>
        </p:txBody>
      </p:sp>
    </p:spTree>
    <p:extLst>
      <p:ext uri="{BB962C8B-B14F-4D97-AF65-F5344CB8AC3E}">
        <p14:creationId xmlns:p14="http://schemas.microsoft.com/office/powerpoint/2010/main" val="399977273"/>
      </p:ext>
    </p:extLst>
  </p:cSld>
  <p:clrMapOvr>
    <a:masterClrMapping/>
  </p:clrMapOvr>
  <p:transition spd="slow">
    <p:strips dir="rd"/>
  </p:transition>
  <p:timing>
    <p:tnLst>
      <p:par>
        <p:cTn id="1" dur="indefinite" restart="never" nodeType="tmRoot"/>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3493264"/>
          </a:xfrm>
          <a:prstGeom prst="rect">
            <a:avLst/>
          </a:prstGeom>
          <a:noFill/>
        </p:spPr>
        <p:txBody>
          <a:bodyPr wrap="square" rtlCol="0">
            <a:spAutoFit/>
          </a:bodyPr>
          <a:lstStyle/>
          <a:p>
            <a:pPr algn="ctr">
              <a:spcAft>
                <a:spcPts val="600"/>
              </a:spcAft>
            </a:pPr>
            <a:r>
              <a:rPr lang="en-US" sz="3600" b="1" dirty="0" smtClean="0">
                <a:effectLst/>
              </a:rPr>
              <a:t>Acts </a:t>
            </a:r>
            <a:r>
              <a:rPr lang="en-US" sz="3600" b="1" dirty="0" smtClean="0"/>
              <a:t>19:8</a:t>
            </a:r>
            <a:endParaRPr lang="en-US" sz="3600" b="1" dirty="0" smtClean="0">
              <a:effectLst/>
            </a:endParaRPr>
          </a:p>
          <a:p>
            <a:pPr algn="ctr"/>
            <a:r>
              <a:rPr lang="en-US" sz="3600" b="1" dirty="0" smtClean="0">
                <a:effectLst/>
              </a:rPr>
              <a:t>“He lived there two whole years at his own expense, and welcomed all who came to him, proclaiming the kingdom of God and teaching about the Lord Jesus Christ with all boldness and without hindrance.”</a:t>
            </a:r>
            <a:endParaRPr lang="en-US" sz="3600" b="1" dirty="0">
              <a:effectLst/>
            </a:endParaRPr>
          </a:p>
        </p:txBody>
      </p:sp>
    </p:spTree>
    <p:extLst>
      <p:ext uri="{BB962C8B-B14F-4D97-AF65-F5344CB8AC3E}">
        <p14:creationId xmlns:p14="http://schemas.microsoft.com/office/powerpoint/2010/main" val="73012984"/>
      </p:ext>
    </p:extLst>
  </p:cSld>
  <p:clrMapOvr>
    <a:masterClrMapping/>
  </p:clrMapOvr>
  <p:transition spd="slow">
    <p:strips dir="rd"/>
  </p:transition>
  <p:timing>
    <p:tnLst>
      <p:par>
        <p:cTn id="1" dur="indefinite" restart="never" nodeType="tmRoot"/>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34373" y="295837"/>
            <a:ext cx="3275256" cy="707886"/>
          </a:xfrm>
          <a:prstGeom prst="rect">
            <a:avLst/>
          </a:prstGeom>
          <a:noFill/>
        </p:spPr>
        <p:txBody>
          <a:bodyPr wrap="none" rtlCol="0">
            <a:spAutoFit/>
          </a:bodyPr>
          <a:lstStyle/>
          <a:p>
            <a:pPr algn="ctr"/>
            <a:r>
              <a:rPr lang="en-US" sz="4000" b="1" dirty="0" smtClean="0"/>
              <a:t>Some Themes</a:t>
            </a:r>
            <a:endParaRPr lang="en-US" sz="4000" b="1" dirty="0"/>
          </a:p>
        </p:txBody>
      </p:sp>
      <p:sp>
        <p:nvSpPr>
          <p:cNvPr id="3" name="TextBox 2"/>
          <p:cNvSpPr txBox="1"/>
          <p:nvPr/>
        </p:nvSpPr>
        <p:spPr>
          <a:xfrm>
            <a:off x="414728" y="1003723"/>
            <a:ext cx="8379648" cy="5632311"/>
          </a:xfrm>
          <a:prstGeom prst="rect">
            <a:avLst/>
          </a:prstGeom>
          <a:noFill/>
        </p:spPr>
        <p:txBody>
          <a:bodyPr wrap="square" rtlCol="0">
            <a:spAutoFit/>
          </a:bodyPr>
          <a:lstStyle/>
          <a:p>
            <a:pPr marL="457200" indent="-457200"/>
            <a:r>
              <a:rPr lang="en-US" sz="3600" b="1" dirty="0" smtClean="0"/>
              <a:t>The Jews killed Jesus</a:t>
            </a:r>
          </a:p>
          <a:p>
            <a:pPr marL="457200" indent="-457200"/>
            <a:r>
              <a:rPr lang="en-US" sz="3600" b="1" dirty="0" smtClean="0"/>
              <a:t>Jesus died and was resurrected to fulfill Scripture</a:t>
            </a:r>
          </a:p>
          <a:p>
            <a:pPr marL="457200" indent="-457200"/>
            <a:r>
              <a:rPr lang="en-US" sz="3600" b="1" dirty="0" smtClean="0"/>
              <a:t>Jesus is Lord, Messiah, Righteous One, King, Judge</a:t>
            </a:r>
          </a:p>
          <a:p>
            <a:pPr marL="457200" indent="-457200"/>
            <a:r>
              <a:rPr lang="en-US" sz="3600" b="1" dirty="0" smtClean="0"/>
              <a:t>Forgiveness and salvation are in Jesus and only in Jesus</a:t>
            </a:r>
          </a:p>
          <a:p>
            <a:pPr marL="457200" indent="-457200"/>
            <a:r>
              <a:rPr lang="en-US" sz="3600" b="1" dirty="0" smtClean="0"/>
              <a:t>We must believe in Jesus, repent, turn to, surrender to, and follow Jesus to be saved.</a:t>
            </a:r>
            <a:endParaRPr lang="en-US" sz="3600" b="1" dirty="0"/>
          </a:p>
        </p:txBody>
      </p:sp>
      <p:sp>
        <p:nvSpPr>
          <p:cNvPr id="4" name="TextBox 3"/>
          <p:cNvSpPr txBox="1"/>
          <p:nvPr/>
        </p:nvSpPr>
        <p:spPr>
          <a:xfrm>
            <a:off x="5659001" y="6129853"/>
            <a:ext cx="2568332" cy="523220"/>
          </a:xfrm>
          <a:prstGeom prst="rect">
            <a:avLst/>
          </a:prstGeom>
          <a:noFill/>
        </p:spPr>
        <p:txBody>
          <a:bodyPr wrap="none" rtlCol="0">
            <a:spAutoFit/>
          </a:bodyPr>
          <a:lstStyle/>
          <a:p>
            <a:pPr algn="ctr"/>
            <a:r>
              <a:rPr lang="en-US" sz="2800" b="1" dirty="0" smtClean="0"/>
              <a:t>See pp. 141-143</a:t>
            </a:r>
            <a:endParaRPr lang="en-US" sz="2800" b="1" dirty="0"/>
          </a:p>
        </p:txBody>
      </p:sp>
    </p:spTree>
    <p:extLst>
      <p:ext uri="{BB962C8B-B14F-4D97-AF65-F5344CB8AC3E}">
        <p14:creationId xmlns:p14="http://schemas.microsoft.com/office/powerpoint/2010/main" val="249562675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860611"/>
            <a:ext cx="8541892" cy="4601260"/>
          </a:xfrm>
          <a:prstGeom prst="rect">
            <a:avLst/>
          </a:prstGeom>
          <a:noFill/>
        </p:spPr>
        <p:txBody>
          <a:bodyPr wrap="square" rtlCol="0">
            <a:spAutoFit/>
          </a:bodyPr>
          <a:lstStyle/>
          <a:p>
            <a:pPr algn="ctr">
              <a:spcAft>
                <a:spcPts val="600"/>
              </a:spcAft>
            </a:pPr>
            <a:r>
              <a:rPr lang="en-US" sz="3600" b="1" dirty="0" smtClean="0">
                <a:effectLst/>
              </a:rPr>
              <a:t>Luke 24:45-47</a:t>
            </a:r>
          </a:p>
          <a:p>
            <a:pPr algn="ctr"/>
            <a:r>
              <a:rPr lang="en-US" sz="3600" b="1" dirty="0" smtClean="0">
                <a:effectLst/>
              </a:rPr>
              <a:t>“Then he opened their minds to understand the Scriptures, and said to them, ‘Thus it is written, that the Christ should suffer and on the third day rise from the dead, and that repentance and forgiveness of sins should be proclaimed in his name to all nations, beginning from Jerusalem.”</a:t>
            </a:r>
            <a:endParaRPr lang="en-US" sz="3600" b="1" dirty="0">
              <a:effectLst/>
            </a:endParaRPr>
          </a:p>
        </p:txBody>
      </p:sp>
    </p:spTree>
    <p:extLst>
      <p:ext uri="{BB962C8B-B14F-4D97-AF65-F5344CB8AC3E}">
        <p14:creationId xmlns:p14="http://schemas.microsoft.com/office/powerpoint/2010/main" val="165383323"/>
      </p:ext>
    </p:extLst>
  </p:cSld>
  <p:clrMapOvr>
    <a:masterClrMapping/>
  </p:clrMapOvr>
  <p:transition spd="slow">
    <p:strips dir="rd"/>
  </p:transition>
  <p:timing>
    <p:tnLst>
      <p:par>
        <p:cTn id="1" dur="indefinite" restart="never" nodeType="tmRoot"/>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7" y="386917"/>
            <a:ext cx="8041341" cy="6186309"/>
          </a:xfrm>
          <a:prstGeom prst="rect">
            <a:avLst/>
          </a:prstGeom>
        </p:spPr>
        <p:txBody>
          <a:bodyPr wrap="square">
            <a:spAutoFit/>
          </a:bodyPr>
          <a:lstStyle/>
          <a:p>
            <a:r>
              <a:rPr lang="en-US" sz="3600" b="1" dirty="0" smtClean="0">
                <a:effectLst/>
                <a:ea typeface="Times New Roman" panose="02020603050405020304" pitchFamily="18" charset="0"/>
              </a:rPr>
              <a:t>“If we compare these figures [the number of times </a:t>
            </a:r>
            <a:r>
              <a:rPr lang="en-US" sz="3600" b="1" dirty="0" err="1" smtClean="0">
                <a:effectLst/>
                <a:ea typeface="Times New Roman" panose="02020603050405020304" pitchFamily="18" charset="0"/>
              </a:rPr>
              <a:t>κηρύσσειν</a:t>
            </a:r>
            <a:r>
              <a:rPr lang="en-US" sz="3600" b="1" dirty="0" smtClean="0">
                <a:effectLst/>
                <a:ea typeface="Times New Roman" panose="02020603050405020304" pitchFamily="18" charset="0"/>
              </a:rPr>
              <a:t>, ‘to preach’ is used in the NT] with those for </a:t>
            </a:r>
            <a:r>
              <a:rPr lang="en-US" sz="3600" b="1" dirty="0" err="1" smtClean="0">
                <a:effectLst/>
                <a:ea typeface="Times New Roman" panose="02020603050405020304" pitchFamily="18" charset="0"/>
              </a:rPr>
              <a:t>κῆρυξ</a:t>
            </a:r>
            <a:r>
              <a:rPr lang="en-US" sz="3600" b="1" dirty="0" smtClean="0">
                <a:effectLst/>
                <a:ea typeface="Times New Roman" panose="02020603050405020304" pitchFamily="18" charset="0"/>
              </a:rPr>
              <a:t> [herald] and </a:t>
            </a:r>
            <a:r>
              <a:rPr lang="en-US" sz="3600" b="1" dirty="0" err="1" smtClean="0">
                <a:effectLst/>
                <a:ea typeface="Times New Roman" panose="02020603050405020304" pitchFamily="18" charset="0"/>
              </a:rPr>
              <a:t>κήρυγμ</a:t>
            </a:r>
            <a:r>
              <a:rPr lang="en-US" sz="3600" b="1" dirty="0" smtClean="0">
                <a:effectLst/>
                <a:ea typeface="Times New Roman" panose="02020603050405020304" pitchFamily="18" charset="0"/>
              </a:rPr>
              <a:t>α [the message preached], we are led already to some conclusion as to the theological significance of the terms. Emphasis does not attach to the </a:t>
            </a:r>
            <a:r>
              <a:rPr lang="en-US" sz="3600" b="1" dirty="0" err="1" smtClean="0">
                <a:effectLst/>
                <a:ea typeface="Times New Roman" panose="02020603050405020304" pitchFamily="18" charset="0"/>
              </a:rPr>
              <a:t>κήρυγμ</a:t>
            </a:r>
            <a:r>
              <a:rPr lang="en-US" sz="3600" b="1" dirty="0" smtClean="0">
                <a:effectLst/>
                <a:ea typeface="Times New Roman" panose="02020603050405020304" pitchFamily="18" charset="0"/>
              </a:rPr>
              <a:t>α, as though Christianity contained something decisively new in content—  </a:t>
            </a:r>
          </a:p>
          <a:p>
            <a:pPr algn="r"/>
            <a:r>
              <a:rPr lang="en-US" sz="3600" b="1" dirty="0" smtClean="0"/>
              <a:t>(Friedrich, </a:t>
            </a:r>
            <a:r>
              <a:rPr lang="en-US" sz="3600" b="1" i="1" dirty="0" smtClean="0"/>
              <a:t>TDNT</a:t>
            </a:r>
            <a:r>
              <a:rPr lang="en-US" sz="3600" b="1" dirty="0" smtClean="0"/>
              <a:t>)</a:t>
            </a:r>
            <a:endParaRPr lang="en-US" sz="3600" b="1" dirty="0"/>
          </a:p>
        </p:txBody>
      </p:sp>
    </p:spTree>
    <p:extLst>
      <p:ext uri="{BB962C8B-B14F-4D97-AF65-F5344CB8AC3E}">
        <p14:creationId xmlns:p14="http://schemas.microsoft.com/office/powerpoint/2010/main" val="1331605071"/>
      </p:ext>
    </p:extLst>
  </p:cSld>
  <p:clrMapOvr>
    <a:masterClrMapping/>
  </p:clrMapOvr>
  <p:transition spd="slow">
    <p:strips dir="rd"/>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7" y="373470"/>
            <a:ext cx="8041341" cy="6186309"/>
          </a:xfrm>
          <a:prstGeom prst="rect">
            <a:avLst/>
          </a:prstGeom>
        </p:spPr>
        <p:txBody>
          <a:bodyPr wrap="square">
            <a:spAutoFit/>
          </a:bodyPr>
          <a:lstStyle/>
          <a:p>
            <a:r>
              <a:rPr lang="en-US" sz="3600" b="1" dirty="0" smtClean="0">
                <a:effectLst/>
                <a:ea typeface="Times New Roman" panose="02020603050405020304" pitchFamily="18" charset="0"/>
              </a:rPr>
              <a:t>“—a new doctrine, or a new view of God, or a new cultus. The decisive thing is the action, the proclamation itself. For it accomplishes that which was expected by the OT prophets. The divine intervention takes place through the proclamation. Hence the proclamation itself is the new thing. Through it the βα</a:t>
            </a:r>
            <a:r>
              <a:rPr lang="en-US" sz="3600" b="1" dirty="0" err="1" smtClean="0">
                <a:effectLst/>
                <a:ea typeface="Times New Roman" panose="02020603050405020304" pitchFamily="18" charset="0"/>
              </a:rPr>
              <a:t>σιλεί</a:t>
            </a:r>
            <a:r>
              <a:rPr lang="en-US" sz="3600" b="1" dirty="0" smtClean="0">
                <a:effectLst/>
                <a:ea typeface="Times New Roman" panose="02020603050405020304" pitchFamily="18" charset="0"/>
              </a:rPr>
              <a:t>α τοῦ θεοῦ [the kingdom of God] comes.” </a:t>
            </a:r>
          </a:p>
          <a:p>
            <a:pPr algn="r"/>
            <a:r>
              <a:rPr lang="en-US" sz="3600" b="1" dirty="0" smtClean="0"/>
              <a:t>(Friedrich, </a:t>
            </a:r>
            <a:r>
              <a:rPr lang="en-US" sz="3600" b="1" i="1" dirty="0" smtClean="0"/>
              <a:t>TDNT</a:t>
            </a:r>
            <a:r>
              <a:rPr lang="en-US" sz="3600" b="1" dirty="0" smtClean="0"/>
              <a:t>)</a:t>
            </a:r>
            <a:endParaRPr lang="en-US" sz="3600" b="1" dirty="0"/>
          </a:p>
        </p:txBody>
      </p:sp>
    </p:spTree>
    <p:extLst>
      <p:ext uri="{BB962C8B-B14F-4D97-AF65-F5344CB8AC3E}">
        <p14:creationId xmlns:p14="http://schemas.microsoft.com/office/powerpoint/2010/main" val="4049426775"/>
      </p:ext>
    </p:extLst>
  </p:cSld>
  <p:clrMapOvr>
    <a:masterClrMapping/>
  </p:clrMapOvr>
  <p:transition spd="slow">
    <p:strips dir="rd"/>
  </p:transition>
  <p:timing>
    <p:tnLst>
      <p:par>
        <p:cTn id="1" dur="indefinite" restart="never" nodeType="tmRoot"/>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56635" y="1371598"/>
            <a:ext cx="6030754" cy="4154984"/>
          </a:xfrm>
          <a:prstGeom prst="rect">
            <a:avLst/>
          </a:prstGeom>
          <a:noFill/>
        </p:spPr>
        <p:txBody>
          <a:bodyPr wrap="none" rtlCol="0">
            <a:spAutoFit/>
          </a:bodyPr>
          <a:lstStyle/>
          <a:p>
            <a:pPr algn="ctr"/>
            <a:r>
              <a:rPr lang="en-US" sz="8800" b="1" dirty="0" smtClean="0">
                <a:effectLst>
                  <a:glow rad="228600">
                    <a:schemeClr val="bg1"/>
                  </a:glow>
                </a:effectLst>
              </a:rPr>
              <a:t>A Consistent</a:t>
            </a:r>
          </a:p>
          <a:p>
            <a:pPr algn="ctr"/>
            <a:r>
              <a:rPr lang="en-US" sz="8800" b="1" dirty="0" smtClean="0">
                <a:effectLst>
                  <a:glow rad="228600">
                    <a:schemeClr val="bg1"/>
                  </a:glow>
                </a:effectLst>
              </a:rPr>
              <a:t>Method of</a:t>
            </a:r>
          </a:p>
          <a:p>
            <a:pPr algn="ctr"/>
            <a:r>
              <a:rPr lang="en-US" sz="8800" b="1" dirty="0" smtClean="0">
                <a:effectLst>
                  <a:glow rad="228600">
                    <a:schemeClr val="bg1"/>
                  </a:glow>
                </a:effectLst>
              </a:rPr>
              <a:t>Preaching</a:t>
            </a:r>
            <a:endParaRPr lang="en-US" sz="8800" b="1" dirty="0">
              <a:effectLst>
                <a:glow rad="228600">
                  <a:schemeClr val="bg1"/>
                </a:glow>
              </a:effectLst>
            </a:endParaRPr>
          </a:p>
        </p:txBody>
      </p:sp>
    </p:spTree>
    <p:extLst>
      <p:ext uri="{BB962C8B-B14F-4D97-AF65-F5344CB8AC3E}">
        <p14:creationId xmlns:p14="http://schemas.microsoft.com/office/powerpoint/2010/main" val="2025710072"/>
      </p:ext>
    </p:extLst>
  </p:cSld>
  <p:clrMapOvr>
    <a:masterClrMapping/>
  </p:clrMapOvr>
  <p:transition spd="slow">
    <p:strips dir="rd"/>
  </p:transition>
  <p:timing>
    <p:tnLst>
      <p:par>
        <p:cTn id="1" dur="indefinite" restart="never" nodeType="tmRoot"/>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510564"/>
            <a:ext cx="8001000" cy="2308324"/>
          </a:xfrm>
          <a:prstGeom prst="rect">
            <a:avLst/>
          </a:prstGeom>
        </p:spPr>
        <p:txBody>
          <a:bodyPr wrap="square">
            <a:spAutoFit/>
          </a:bodyPr>
          <a:lstStyle/>
          <a:p>
            <a:r>
              <a:rPr lang="en-US" sz="3600" b="1" dirty="0" smtClean="0">
                <a:effectLst/>
                <a:ea typeface="Times New Roman" panose="02020603050405020304" pitchFamily="18" charset="0"/>
              </a:rPr>
              <a:t>“Preaching begins with the known so as to lead the hearer to the unknown.”</a:t>
            </a:r>
          </a:p>
          <a:p>
            <a:pPr algn="r"/>
            <a:r>
              <a:rPr lang="en-US" sz="3600" b="1" dirty="0" smtClean="0">
                <a:ea typeface="Times New Roman" panose="02020603050405020304" pitchFamily="18" charset="0"/>
              </a:rPr>
              <a:t>(Michel </a:t>
            </a:r>
            <a:r>
              <a:rPr lang="en-US" sz="3600" b="1" dirty="0" err="1" smtClean="0">
                <a:ea typeface="Times New Roman" panose="02020603050405020304" pitchFamily="18" charset="0"/>
              </a:rPr>
              <a:t>Philibert</a:t>
            </a:r>
            <a:r>
              <a:rPr lang="en-US" sz="3600" b="1" dirty="0" smtClean="0">
                <a:ea typeface="Times New Roman" panose="02020603050405020304" pitchFamily="18" charset="0"/>
              </a:rPr>
              <a:t>, </a:t>
            </a:r>
            <a:br>
              <a:rPr lang="en-US" sz="3600" b="1" dirty="0" smtClean="0">
                <a:ea typeface="Times New Roman" panose="02020603050405020304" pitchFamily="18" charset="0"/>
              </a:rPr>
            </a:br>
            <a:r>
              <a:rPr lang="en-US" sz="3600" b="1" i="1" dirty="0" smtClean="0">
                <a:ea typeface="Times New Roman" panose="02020603050405020304" pitchFamily="18" charset="0"/>
              </a:rPr>
              <a:t>Christ’s Preaching—And Ours</a:t>
            </a:r>
            <a:r>
              <a:rPr lang="en-US" sz="3600" b="1" dirty="0" smtClean="0">
                <a:ea typeface="Times New Roman" panose="02020603050405020304" pitchFamily="18" charset="0"/>
              </a:rPr>
              <a:t>)</a:t>
            </a:r>
            <a:r>
              <a:rPr lang="en-US" sz="3600" b="1" dirty="0" smtClean="0">
                <a:effectLst/>
                <a:ea typeface="Times New Roman" panose="02020603050405020304" pitchFamily="18" charset="0"/>
              </a:rPr>
              <a:t> </a:t>
            </a:r>
            <a:endParaRPr lang="en-US" sz="3600" b="1" dirty="0"/>
          </a:p>
        </p:txBody>
      </p:sp>
      <p:sp>
        <p:nvSpPr>
          <p:cNvPr id="3" name="TextBox 2"/>
          <p:cNvSpPr txBox="1"/>
          <p:nvPr/>
        </p:nvSpPr>
        <p:spPr>
          <a:xfrm>
            <a:off x="5659000" y="6129853"/>
            <a:ext cx="2568332" cy="523220"/>
          </a:xfrm>
          <a:prstGeom prst="rect">
            <a:avLst/>
          </a:prstGeom>
          <a:noFill/>
        </p:spPr>
        <p:txBody>
          <a:bodyPr wrap="none" rtlCol="0">
            <a:spAutoFit/>
          </a:bodyPr>
          <a:lstStyle/>
          <a:p>
            <a:pPr algn="ctr"/>
            <a:r>
              <a:rPr lang="en-US" sz="2800" b="1" dirty="0" smtClean="0"/>
              <a:t>See pp. 145-147</a:t>
            </a:r>
            <a:endParaRPr lang="en-US" sz="2800" b="1" dirty="0"/>
          </a:p>
        </p:txBody>
      </p:sp>
      <p:sp>
        <p:nvSpPr>
          <p:cNvPr id="4" name="TextBox 3"/>
          <p:cNvSpPr txBox="1"/>
          <p:nvPr/>
        </p:nvSpPr>
        <p:spPr>
          <a:xfrm>
            <a:off x="524435" y="3052482"/>
            <a:ext cx="8211603" cy="2862322"/>
          </a:xfrm>
          <a:prstGeom prst="rect">
            <a:avLst/>
          </a:prstGeom>
          <a:noFill/>
        </p:spPr>
        <p:txBody>
          <a:bodyPr wrap="square" rtlCol="0">
            <a:spAutoFit/>
          </a:bodyPr>
          <a:lstStyle/>
          <a:p>
            <a:pPr marL="742950" indent="-742950">
              <a:buAutoNum type="arabicPeriod"/>
            </a:pPr>
            <a:r>
              <a:rPr lang="en-US" sz="3600" b="1" dirty="0" smtClean="0"/>
              <a:t>No one size fits all approach</a:t>
            </a:r>
          </a:p>
          <a:p>
            <a:pPr marL="742950" indent="-742950">
              <a:buAutoNum type="arabicPeriod"/>
            </a:pPr>
            <a:r>
              <a:rPr lang="en-US" sz="3600" b="1" dirty="0" smtClean="0"/>
              <a:t>We have to learn what our audience knows</a:t>
            </a:r>
          </a:p>
          <a:p>
            <a:pPr marL="742950" indent="-742950">
              <a:buAutoNum type="arabicPeriod"/>
            </a:pPr>
            <a:r>
              <a:rPr lang="en-US" sz="3600" b="1" dirty="0" smtClean="0"/>
              <a:t>We have to figure out how to lead from there to what they need to know</a:t>
            </a:r>
            <a:endParaRPr lang="en-US" sz="3600" b="1" dirty="0"/>
          </a:p>
        </p:txBody>
      </p:sp>
    </p:spTree>
    <p:extLst>
      <p:ext uri="{BB962C8B-B14F-4D97-AF65-F5344CB8AC3E}">
        <p14:creationId xmlns:p14="http://schemas.microsoft.com/office/powerpoint/2010/main" val="743446809"/>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4">
                                            <p:txEl>
                                              <p:pRg st="2" end="2"/>
                                            </p:txEl>
                                          </p:spTgt>
                                        </p:tgtEl>
                                        <p:attrNameLst>
                                          <p:attrName>style.visibility</p:attrName>
                                        </p:attrNameLst>
                                      </p:cBhvr>
                                      <p:to>
                                        <p:strVal val="visible"/>
                                      </p:to>
                                    </p:set>
                                    <p:anim calcmode="lin" valueType="num">
                                      <p:cBhvr additive="base">
                                        <p:cTn id="19" dur="500" fill="hold"/>
                                        <p:tgtEl>
                                          <p:spTgt spid="4">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3570208"/>
          </a:xfrm>
          <a:prstGeom prst="rect">
            <a:avLst/>
          </a:prstGeom>
          <a:noFill/>
        </p:spPr>
        <p:txBody>
          <a:bodyPr wrap="square" rtlCol="0">
            <a:spAutoFit/>
          </a:bodyPr>
          <a:lstStyle/>
          <a:p>
            <a:pPr algn="ctr">
              <a:spcAft>
                <a:spcPts val="1200"/>
              </a:spcAft>
            </a:pPr>
            <a:r>
              <a:rPr lang="en-US" sz="3600" b="1" dirty="0" smtClean="0">
                <a:effectLst/>
              </a:rPr>
              <a:t>II Peter 2:5</a:t>
            </a:r>
          </a:p>
          <a:p>
            <a:pPr algn="ctr"/>
            <a:r>
              <a:rPr lang="en-US" sz="3600" b="1" dirty="0" smtClean="0">
                <a:effectLst/>
              </a:rPr>
              <a:t>“If he did not spare the ancient world, but preserved Noah, a herald </a:t>
            </a:r>
            <a:r>
              <a:rPr lang="en-US" sz="3600" b="1" dirty="0"/>
              <a:t>[</a:t>
            </a:r>
            <a:r>
              <a:rPr lang="en-US" sz="3600" b="1" dirty="0" err="1"/>
              <a:t>κήρυκ</a:t>
            </a:r>
            <a:r>
              <a:rPr lang="en-US" sz="3600" b="1" dirty="0"/>
              <a:t>α</a:t>
            </a:r>
            <a:r>
              <a:rPr lang="en-US" sz="3600" b="1" dirty="0" smtClean="0"/>
              <a:t>] </a:t>
            </a:r>
            <a:r>
              <a:rPr lang="en-US" sz="3600" b="1" dirty="0" smtClean="0">
                <a:effectLst/>
              </a:rPr>
              <a:t>of righteousness, with seven others, when he brought a flood upon the world of the ungodly.”</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67393726"/>
      </p:ext>
    </p:extLst>
  </p:cSld>
  <p:clrMapOvr>
    <a:masterClrMapping/>
  </p:clrMapOvr>
  <p:transition spd="slow">
    <p:strips dir="rd"/>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203145" y="1371598"/>
            <a:ext cx="6737742" cy="4154984"/>
          </a:xfrm>
          <a:prstGeom prst="rect">
            <a:avLst/>
          </a:prstGeom>
          <a:noFill/>
        </p:spPr>
        <p:txBody>
          <a:bodyPr wrap="none" rtlCol="0">
            <a:spAutoFit/>
          </a:bodyPr>
          <a:lstStyle/>
          <a:p>
            <a:pPr algn="ctr"/>
            <a:r>
              <a:rPr lang="en-US" sz="8800" b="1" dirty="0" smtClean="0">
                <a:effectLst>
                  <a:glow rad="228600">
                    <a:schemeClr val="bg1"/>
                  </a:glow>
                </a:effectLst>
              </a:rPr>
              <a:t>The Centrality</a:t>
            </a:r>
          </a:p>
          <a:p>
            <a:pPr algn="ctr"/>
            <a:r>
              <a:rPr lang="en-US" sz="8800" b="1" dirty="0">
                <a:effectLst>
                  <a:glow rad="228600">
                    <a:schemeClr val="bg1"/>
                  </a:glow>
                </a:effectLst>
              </a:rPr>
              <a:t>o</a:t>
            </a:r>
            <a:r>
              <a:rPr lang="en-US" sz="8800" b="1" dirty="0" smtClean="0">
                <a:effectLst>
                  <a:glow rad="228600">
                    <a:schemeClr val="bg1"/>
                  </a:glow>
                </a:effectLst>
              </a:rPr>
              <a:t>f the</a:t>
            </a:r>
          </a:p>
          <a:p>
            <a:pPr algn="ctr"/>
            <a:r>
              <a:rPr lang="en-US" sz="8800" b="1" dirty="0" smtClean="0">
                <a:effectLst>
                  <a:glow rad="228600">
                    <a:schemeClr val="bg1"/>
                  </a:glow>
                </a:effectLst>
              </a:rPr>
              <a:t>Resurrection</a:t>
            </a:r>
            <a:endParaRPr lang="en-US" sz="8800" b="1" dirty="0">
              <a:effectLst>
                <a:glow rad="228600">
                  <a:schemeClr val="bg1"/>
                </a:glow>
              </a:effectLst>
            </a:endParaRPr>
          </a:p>
        </p:txBody>
      </p:sp>
    </p:spTree>
    <p:extLst>
      <p:ext uri="{BB962C8B-B14F-4D97-AF65-F5344CB8AC3E}">
        <p14:creationId xmlns:p14="http://schemas.microsoft.com/office/powerpoint/2010/main" val="3596911502"/>
      </p:ext>
    </p:extLst>
  </p:cSld>
  <p:clrMapOvr>
    <a:masterClrMapping/>
  </p:clrMapOvr>
  <p:transition spd="slow">
    <p:strips dir="rd"/>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47165" y="981635"/>
            <a:ext cx="7463117" cy="2308324"/>
          </a:xfrm>
          <a:prstGeom prst="rect">
            <a:avLst/>
          </a:prstGeom>
          <a:noFill/>
        </p:spPr>
        <p:txBody>
          <a:bodyPr wrap="square" rtlCol="0">
            <a:spAutoFit/>
          </a:bodyPr>
          <a:lstStyle/>
          <a:p>
            <a:r>
              <a:rPr lang="en-US" sz="3600" b="1" dirty="0" smtClean="0"/>
              <a:t>If you were to go into a new land that had never heard the gospel, what would be the first thing you think you should let the people know? </a:t>
            </a:r>
            <a:endParaRPr lang="en-US" sz="3600" b="1" dirty="0"/>
          </a:p>
        </p:txBody>
      </p:sp>
      <p:sp>
        <p:nvSpPr>
          <p:cNvPr id="3" name="TextBox 2"/>
          <p:cNvSpPr txBox="1"/>
          <p:nvPr/>
        </p:nvSpPr>
        <p:spPr>
          <a:xfrm>
            <a:off x="840442" y="4244696"/>
            <a:ext cx="7463117" cy="1200329"/>
          </a:xfrm>
          <a:prstGeom prst="rect">
            <a:avLst/>
          </a:prstGeom>
          <a:noFill/>
        </p:spPr>
        <p:txBody>
          <a:bodyPr wrap="square" rtlCol="0">
            <a:spAutoFit/>
          </a:bodyPr>
          <a:lstStyle/>
          <a:p>
            <a:pPr algn="ctr"/>
            <a:r>
              <a:rPr lang="en-US" sz="3600" b="1" dirty="0" smtClean="0"/>
              <a:t>Someone Died For You!</a:t>
            </a:r>
          </a:p>
          <a:p>
            <a:pPr algn="ctr"/>
            <a:r>
              <a:rPr lang="en-US" sz="3600" b="1" dirty="0" smtClean="0"/>
              <a:t>Someone Rose from the Dead!</a:t>
            </a:r>
            <a:endParaRPr lang="en-US" sz="3600" b="1" dirty="0"/>
          </a:p>
        </p:txBody>
      </p:sp>
      <p:cxnSp>
        <p:nvCxnSpPr>
          <p:cNvPr id="5" name="Straight Connector 4"/>
          <p:cNvCxnSpPr/>
          <p:nvPr/>
        </p:nvCxnSpPr>
        <p:spPr>
          <a:xfrm>
            <a:off x="1875865" y="4558553"/>
            <a:ext cx="5392270" cy="13447"/>
          </a:xfrm>
          <a:prstGeom prst="line">
            <a:avLst/>
          </a:prstGeom>
          <a:ln w="762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4737304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ipe(left)">
                                      <p:cBhvr>
                                        <p:cTn id="14" dur="500"/>
                                        <p:tgtEl>
                                          <p:spTgt spid="5"/>
                                        </p:tgtEl>
                                      </p:cBhvr>
                                    </p:animEffect>
                                  </p:childTnLst>
                                </p:cTn>
                              </p:par>
                            </p:childTnLst>
                          </p:cTn>
                        </p:par>
                        <p:par>
                          <p:cTn id="15" fill="hold">
                            <p:stCondLst>
                              <p:cond delay="500"/>
                            </p:stCondLst>
                            <p:childTnLst>
                              <p:par>
                                <p:cTn id="16" presetID="42" presetClass="entr" presetSubtype="0" fill="hold" grpId="0" nodeType="afterEffect">
                                  <p:stCondLst>
                                    <p:cond delay="0"/>
                                  </p:stCondLst>
                                  <p:childTnLst>
                                    <p:set>
                                      <p:cBhvr>
                                        <p:cTn id="17" dur="1" fill="hold">
                                          <p:stCondLst>
                                            <p:cond delay="0"/>
                                          </p:stCondLst>
                                        </p:cTn>
                                        <p:tgtEl>
                                          <p:spTgt spid="3">
                                            <p:txEl>
                                              <p:pRg st="1" end="1"/>
                                            </p:txEl>
                                          </p:spTgt>
                                        </p:tgtEl>
                                        <p:attrNameLst>
                                          <p:attrName>style.visibility</p:attrName>
                                        </p:attrNameLst>
                                      </p:cBhvr>
                                      <p:to>
                                        <p:strVal val="visible"/>
                                      </p:to>
                                    </p:set>
                                    <p:animEffect transition="in" filter="fade">
                                      <p:cBhvr>
                                        <p:cTn id="18" dur="1000"/>
                                        <p:tgtEl>
                                          <p:spTgt spid="3">
                                            <p:txEl>
                                              <p:pRg st="1" end="1"/>
                                            </p:txEl>
                                          </p:spTgt>
                                        </p:tgtEl>
                                      </p:cBhvr>
                                    </p:animEffect>
                                    <p:anim calcmode="lin" valueType="num">
                                      <p:cBhvr>
                                        <p:cTn id="19"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12926" y="349625"/>
            <a:ext cx="6118149" cy="1323439"/>
          </a:xfrm>
          <a:prstGeom prst="rect">
            <a:avLst/>
          </a:prstGeom>
          <a:noFill/>
        </p:spPr>
        <p:txBody>
          <a:bodyPr wrap="none" rtlCol="0">
            <a:spAutoFit/>
          </a:bodyPr>
          <a:lstStyle/>
          <a:p>
            <a:pPr algn="ctr"/>
            <a:r>
              <a:rPr lang="en-US" sz="4000" b="1" dirty="0" smtClean="0"/>
              <a:t>Jesus Died for Two Reasons </a:t>
            </a:r>
          </a:p>
          <a:p>
            <a:pPr algn="ctr"/>
            <a:r>
              <a:rPr lang="en-US" sz="4000" b="1" dirty="0" smtClean="0"/>
              <a:t>in Luke-Acts</a:t>
            </a:r>
            <a:endParaRPr lang="en-US" sz="4000" b="1" dirty="0"/>
          </a:p>
        </p:txBody>
      </p:sp>
      <p:sp>
        <p:nvSpPr>
          <p:cNvPr id="3" name="TextBox 2"/>
          <p:cNvSpPr txBox="1"/>
          <p:nvPr/>
        </p:nvSpPr>
        <p:spPr>
          <a:xfrm>
            <a:off x="5658999" y="6129853"/>
            <a:ext cx="2568332" cy="523220"/>
          </a:xfrm>
          <a:prstGeom prst="rect">
            <a:avLst/>
          </a:prstGeom>
          <a:noFill/>
        </p:spPr>
        <p:txBody>
          <a:bodyPr wrap="none" rtlCol="0">
            <a:spAutoFit/>
          </a:bodyPr>
          <a:lstStyle/>
          <a:p>
            <a:pPr algn="ctr"/>
            <a:r>
              <a:rPr lang="en-US" sz="2800" b="1" dirty="0" smtClean="0"/>
              <a:t>See pp. 149-150</a:t>
            </a:r>
            <a:endParaRPr lang="en-US" sz="2800" b="1" dirty="0"/>
          </a:p>
        </p:txBody>
      </p:sp>
      <p:sp>
        <p:nvSpPr>
          <p:cNvPr id="4" name="TextBox 3"/>
          <p:cNvSpPr txBox="1"/>
          <p:nvPr/>
        </p:nvSpPr>
        <p:spPr>
          <a:xfrm>
            <a:off x="524435" y="1855699"/>
            <a:ext cx="8211603" cy="2862322"/>
          </a:xfrm>
          <a:prstGeom prst="rect">
            <a:avLst/>
          </a:prstGeom>
          <a:noFill/>
        </p:spPr>
        <p:txBody>
          <a:bodyPr wrap="square" rtlCol="0">
            <a:spAutoFit/>
          </a:bodyPr>
          <a:lstStyle/>
          <a:p>
            <a:pPr marL="742950" indent="-742950">
              <a:buAutoNum type="arabicPeriod"/>
            </a:pPr>
            <a:r>
              <a:rPr lang="en-US" sz="3600" b="1" dirty="0" smtClean="0"/>
              <a:t>To fulfill Scripture</a:t>
            </a:r>
          </a:p>
          <a:p>
            <a:pPr marL="742950" indent="-742950">
              <a:buAutoNum type="arabicPeriod"/>
            </a:pPr>
            <a:r>
              <a:rPr lang="en-US" sz="3600" b="1" dirty="0" smtClean="0"/>
              <a:t>To show why the blood of all the prophets could be charged against and required of that generation of Jews.</a:t>
            </a:r>
            <a:endParaRPr lang="en-US" sz="3600" b="1" dirty="0"/>
          </a:p>
        </p:txBody>
      </p:sp>
    </p:spTree>
    <p:extLst>
      <p:ext uri="{BB962C8B-B14F-4D97-AF65-F5344CB8AC3E}">
        <p14:creationId xmlns:p14="http://schemas.microsoft.com/office/powerpoint/2010/main" val="227249282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500" fill="hold"/>
                                        <p:tgtEl>
                                          <p:spTgt spid="4">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 calcmode="lin" valueType="num">
                                      <p:cBhvr additive="base">
                                        <p:cTn id="13" dur="500" fill="hold"/>
                                        <p:tgtEl>
                                          <p:spTgt spid="4">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295837"/>
            <a:ext cx="8541892" cy="6263253"/>
          </a:xfrm>
          <a:prstGeom prst="rect">
            <a:avLst/>
          </a:prstGeom>
          <a:noFill/>
        </p:spPr>
        <p:txBody>
          <a:bodyPr wrap="square" rtlCol="0">
            <a:spAutoFit/>
          </a:bodyPr>
          <a:lstStyle/>
          <a:p>
            <a:pPr algn="ctr">
              <a:spcAft>
                <a:spcPts val="600"/>
              </a:spcAft>
            </a:pPr>
            <a:r>
              <a:rPr lang="en-US" sz="3600" b="1" dirty="0" smtClean="0">
                <a:effectLst/>
              </a:rPr>
              <a:t>Luke 11:49-51</a:t>
            </a:r>
          </a:p>
          <a:p>
            <a:pPr algn="ctr"/>
            <a:r>
              <a:rPr lang="en-US" sz="3600" b="1" dirty="0" smtClean="0">
                <a:effectLst/>
              </a:rPr>
              <a:t>“Therefore also the Wisdom of God said, ‘I will send them prophets and apostles, some of whom they will kill and persecute,’ so that the blood of all the prophets, shed from the foundation of the world, may be charged against this generation, from the blood of Abel to the blood of Zechariah, who perished between the altar and the sanctuary. Yes, I tell you, it will be required of this generation.”</a:t>
            </a:r>
            <a:endParaRPr lang="en-US" sz="3600" b="1" dirty="0">
              <a:effectLst/>
            </a:endParaRPr>
          </a:p>
        </p:txBody>
      </p:sp>
    </p:spTree>
    <p:extLst>
      <p:ext uri="{BB962C8B-B14F-4D97-AF65-F5344CB8AC3E}">
        <p14:creationId xmlns:p14="http://schemas.microsoft.com/office/powerpoint/2010/main" val="3744005069"/>
      </p:ext>
    </p:extLst>
  </p:cSld>
  <p:clrMapOvr>
    <a:masterClrMapping/>
  </p:clrMapOvr>
  <p:transition spd="slow">
    <p:strips dir="rd"/>
  </p:transition>
  <p:timing>
    <p:tnLst>
      <p:par>
        <p:cTn id="1" dur="indefinite" restart="never" nodeType="tmRoot"/>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443754"/>
            <a:ext cx="8700247" cy="5632311"/>
          </a:xfrm>
          <a:prstGeom prst="rect">
            <a:avLst/>
          </a:prstGeom>
          <a:noFill/>
        </p:spPr>
        <p:txBody>
          <a:bodyPr wrap="square" rtlCol="0">
            <a:spAutoFit/>
          </a:bodyPr>
          <a:lstStyle/>
          <a:p>
            <a:pPr algn="ctr"/>
            <a:r>
              <a:rPr lang="en-US" sz="3600" b="1" dirty="0" smtClean="0">
                <a:effectLst/>
              </a:rPr>
              <a:t>Acts 28:26-28</a:t>
            </a:r>
          </a:p>
          <a:p>
            <a:pPr algn="ctr"/>
            <a:r>
              <a:rPr lang="en-US" sz="3600" b="1" dirty="0" smtClean="0">
                <a:effectLst/>
              </a:rPr>
              <a:t>“‘Go to this people, and say, “You will indeed hear but never understand, and you will indeed see but never perceive.” For this people’s heart has grown dull, and with their ears they can barely hear, and their eyes they have closed; lest thy should see with their eyes and hear with their ears and understand with their heart and turn, and I would heal them.’…</a:t>
            </a:r>
            <a:endParaRPr lang="en-US" sz="3600" b="1" dirty="0">
              <a:effectLst/>
            </a:endParaRPr>
          </a:p>
        </p:txBody>
      </p:sp>
    </p:spTree>
    <p:extLst>
      <p:ext uri="{BB962C8B-B14F-4D97-AF65-F5344CB8AC3E}">
        <p14:creationId xmlns:p14="http://schemas.microsoft.com/office/powerpoint/2010/main" val="478866534"/>
      </p:ext>
    </p:extLst>
  </p:cSld>
  <p:clrMapOvr>
    <a:masterClrMapping/>
  </p:clrMapOvr>
  <p:transition spd="slow">
    <p:strips dir="rd"/>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29551"/>
            <a:ext cx="8700247" cy="2308324"/>
          </a:xfrm>
          <a:prstGeom prst="rect">
            <a:avLst/>
          </a:prstGeom>
          <a:noFill/>
        </p:spPr>
        <p:txBody>
          <a:bodyPr wrap="square" rtlCol="0">
            <a:spAutoFit/>
          </a:bodyPr>
          <a:lstStyle/>
          <a:p>
            <a:pPr algn="ctr"/>
            <a:r>
              <a:rPr lang="en-US" sz="3600" b="1" dirty="0" smtClean="0">
                <a:effectLst/>
              </a:rPr>
              <a:t>Acts 28:26-28</a:t>
            </a:r>
          </a:p>
          <a:p>
            <a:pPr algn="ctr"/>
            <a:r>
              <a:rPr lang="en-US" sz="3600" b="1" dirty="0" smtClean="0">
                <a:effectLst/>
              </a:rPr>
              <a:t>“…Therefore let it be known to you that this salvation of God has been sent to the Gentiles; they will listen.”</a:t>
            </a:r>
            <a:endParaRPr lang="en-US" sz="3600" b="1" dirty="0">
              <a:effectLst/>
            </a:endParaRPr>
          </a:p>
        </p:txBody>
      </p:sp>
    </p:spTree>
    <p:extLst>
      <p:ext uri="{BB962C8B-B14F-4D97-AF65-F5344CB8AC3E}">
        <p14:creationId xmlns:p14="http://schemas.microsoft.com/office/powerpoint/2010/main" val="1015140428"/>
      </p:ext>
    </p:extLst>
  </p:cSld>
  <p:clrMapOvr>
    <a:masterClrMapping/>
  </p:clrMapOvr>
  <p:transition spd="slow">
    <p:strips dir="rd"/>
  </p:transition>
  <p:timing>
    <p:tnLst>
      <p:par>
        <p:cTn id="1" dur="indefinite" restart="never" nodeType="tmRoot"/>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3970318"/>
          </a:xfrm>
          <a:prstGeom prst="rect">
            <a:avLst/>
          </a:prstGeom>
          <a:noFill/>
        </p:spPr>
        <p:txBody>
          <a:bodyPr wrap="square" rtlCol="0">
            <a:spAutoFit/>
          </a:bodyPr>
          <a:lstStyle/>
          <a:p>
            <a:pPr algn="ctr"/>
            <a:r>
              <a:rPr lang="en-US" sz="3600" b="1" dirty="0" smtClean="0">
                <a:effectLst/>
              </a:rPr>
              <a:t>Isaiah 6:11-12</a:t>
            </a:r>
          </a:p>
          <a:p>
            <a:pPr algn="ctr"/>
            <a:r>
              <a:rPr lang="en-US" sz="3600" b="1" dirty="0" smtClean="0">
                <a:effectLst/>
              </a:rPr>
              <a:t>“Then I said, ‘How long, O Lord?’ And he said; ‘Until cities lie waste without inhabitant, and houses without people, and the land is a desolate waste, and the Lord removes people far away, and the forsaken places are many in the midst of the land.’”</a:t>
            </a:r>
            <a:endParaRPr lang="en-US" sz="3600" b="1" dirty="0">
              <a:effectLst/>
            </a:endParaRPr>
          </a:p>
        </p:txBody>
      </p:sp>
    </p:spTree>
    <p:extLst>
      <p:ext uri="{BB962C8B-B14F-4D97-AF65-F5344CB8AC3E}">
        <p14:creationId xmlns:p14="http://schemas.microsoft.com/office/powerpoint/2010/main" val="2369897640"/>
      </p:ext>
    </p:extLst>
  </p:cSld>
  <p:clrMapOvr>
    <a:masterClrMapping/>
  </p:clrMapOvr>
  <p:transition spd="slow">
    <p:strips dir="rd"/>
  </p:transition>
  <p:timing>
    <p:tnLst>
      <p:par>
        <p:cTn id="1" dur="indefinite" restart="never" nodeType="tmRoot"/>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6" y="2111183"/>
            <a:ext cx="8086474" cy="1323439"/>
          </a:xfrm>
          <a:prstGeom prst="rect">
            <a:avLst/>
          </a:prstGeom>
          <a:noFill/>
        </p:spPr>
        <p:txBody>
          <a:bodyPr wrap="square" rtlCol="0">
            <a:spAutoFit/>
          </a:bodyPr>
          <a:lstStyle/>
          <a:p>
            <a:pPr algn="ctr"/>
            <a:r>
              <a:rPr lang="en-US" sz="4000" b="1" dirty="0" smtClean="0"/>
              <a:t>What mattered in Acts was the Resurrection!</a:t>
            </a:r>
            <a:endParaRPr lang="en-US" sz="4000" b="1" dirty="0"/>
          </a:p>
        </p:txBody>
      </p:sp>
    </p:spTree>
    <p:extLst>
      <p:ext uri="{BB962C8B-B14F-4D97-AF65-F5344CB8AC3E}">
        <p14:creationId xmlns:p14="http://schemas.microsoft.com/office/powerpoint/2010/main" val="4189013552"/>
      </p:ext>
    </p:extLst>
  </p:cSld>
  <p:clrMapOvr>
    <a:masterClrMapping/>
  </p:clrMapOvr>
  <p:transition spd="slow">
    <p:strips dir="rd"/>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6" y="268944"/>
            <a:ext cx="8086474" cy="707886"/>
          </a:xfrm>
          <a:prstGeom prst="rect">
            <a:avLst/>
          </a:prstGeom>
          <a:noFill/>
        </p:spPr>
        <p:txBody>
          <a:bodyPr wrap="square" rtlCol="0">
            <a:spAutoFit/>
          </a:bodyPr>
          <a:lstStyle/>
          <a:p>
            <a:pPr algn="ctr"/>
            <a:r>
              <a:rPr lang="en-US" sz="4000" b="1" dirty="0" smtClean="0"/>
              <a:t>What did the resurrection mean?</a:t>
            </a:r>
            <a:endParaRPr lang="en-US" sz="4000" b="1" dirty="0"/>
          </a:p>
        </p:txBody>
      </p:sp>
      <p:sp>
        <p:nvSpPr>
          <p:cNvPr id="3" name="TextBox 2"/>
          <p:cNvSpPr txBox="1"/>
          <p:nvPr/>
        </p:nvSpPr>
        <p:spPr>
          <a:xfrm>
            <a:off x="228600" y="1479173"/>
            <a:ext cx="8700247" cy="5078313"/>
          </a:xfrm>
          <a:prstGeom prst="rect">
            <a:avLst/>
          </a:prstGeom>
          <a:noFill/>
        </p:spPr>
        <p:txBody>
          <a:bodyPr wrap="square" rtlCol="0">
            <a:spAutoFit/>
          </a:bodyPr>
          <a:lstStyle/>
          <a:p>
            <a:pPr algn="ctr"/>
            <a:r>
              <a:rPr lang="en-US" sz="3600" b="1" dirty="0" smtClean="0">
                <a:effectLst/>
              </a:rPr>
              <a:t>Acts 4:10-12</a:t>
            </a:r>
          </a:p>
          <a:p>
            <a:pPr algn="ctr"/>
            <a:r>
              <a:rPr lang="en-US" sz="3600" b="1" dirty="0" smtClean="0">
                <a:effectLst/>
              </a:rPr>
              <a:t>“…let it be known to all of you and to all the people of Israel that by the name of Jesus Christ of Nazareth, whom you crucified, whom God raised from the dead—by him this man is standing before you well. This Jesus is the stone that was rejected by you, the builders, which has become the cornerstone…</a:t>
            </a:r>
            <a:endParaRPr lang="en-US" sz="3600" b="1" dirty="0">
              <a:effectLst/>
            </a:endParaRPr>
          </a:p>
        </p:txBody>
      </p:sp>
    </p:spTree>
    <p:extLst>
      <p:ext uri="{BB962C8B-B14F-4D97-AF65-F5344CB8AC3E}">
        <p14:creationId xmlns:p14="http://schemas.microsoft.com/office/powerpoint/2010/main" val="301007936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6" y="268944"/>
            <a:ext cx="8086474" cy="707886"/>
          </a:xfrm>
          <a:prstGeom prst="rect">
            <a:avLst/>
          </a:prstGeom>
          <a:noFill/>
        </p:spPr>
        <p:txBody>
          <a:bodyPr wrap="square" rtlCol="0">
            <a:spAutoFit/>
          </a:bodyPr>
          <a:lstStyle/>
          <a:p>
            <a:pPr algn="ctr"/>
            <a:r>
              <a:rPr lang="en-US" sz="4000" b="1" dirty="0" smtClean="0"/>
              <a:t>What did the resurrection mean?</a:t>
            </a:r>
            <a:endParaRPr lang="en-US" sz="4000" b="1" dirty="0"/>
          </a:p>
        </p:txBody>
      </p:sp>
      <p:sp>
        <p:nvSpPr>
          <p:cNvPr id="3" name="TextBox 2"/>
          <p:cNvSpPr txBox="1"/>
          <p:nvPr/>
        </p:nvSpPr>
        <p:spPr>
          <a:xfrm>
            <a:off x="228600" y="1479173"/>
            <a:ext cx="8700247" cy="2308324"/>
          </a:xfrm>
          <a:prstGeom prst="rect">
            <a:avLst/>
          </a:prstGeom>
          <a:noFill/>
        </p:spPr>
        <p:txBody>
          <a:bodyPr wrap="square" rtlCol="0">
            <a:spAutoFit/>
          </a:bodyPr>
          <a:lstStyle/>
          <a:p>
            <a:pPr algn="ctr"/>
            <a:r>
              <a:rPr lang="en-US" sz="3600" b="1" dirty="0" smtClean="0">
                <a:effectLst/>
              </a:rPr>
              <a:t>Acts 4:10-12</a:t>
            </a:r>
          </a:p>
          <a:p>
            <a:pPr algn="ctr"/>
            <a:r>
              <a:rPr lang="en-US" sz="3600" b="1" dirty="0" smtClean="0">
                <a:effectLst/>
              </a:rPr>
              <a:t>“…And there is salvation in no one else, for there is no other name under heaven given among men by which we must be saved.”</a:t>
            </a:r>
            <a:endParaRPr lang="en-US" sz="3600" b="1" dirty="0">
              <a:effectLst/>
            </a:endParaRPr>
          </a:p>
        </p:txBody>
      </p:sp>
    </p:spTree>
    <p:extLst>
      <p:ext uri="{BB962C8B-B14F-4D97-AF65-F5344CB8AC3E}">
        <p14:creationId xmlns:p14="http://schemas.microsoft.com/office/powerpoint/2010/main" val="2923844912"/>
      </p:ext>
    </p:extLst>
  </p:cSld>
  <p:clrMapOvr>
    <a:masterClrMapping/>
  </p:clrMapOvr>
  <p:transition spd="slow">
    <p:strips dir="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3539430"/>
          </a:xfrm>
          <a:prstGeom prst="rect">
            <a:avLst/>
          </a:prstGeom>
          <a:noFill/>
        </p:spPr>
        <p:txBody>
          <a:bodyPr wrap="square" rtlCol="0">
            <a:spAutoFit/>
          </a:bodyPr>
          <a:lstStyle/>
          <a:p>
            <a:pPr algn="ctr">
              <a:spcAft>
                <a:spcPts val="1200"/>
              </a:spcAft>
            </a:pPr>
            <a:r>
              <a:rPr lang="en-US" sz="4800" b="1" dirty="0" smtClean="0">
                <a:effectLst/>
              </a:rPr>
              <a:t>The Herald’s Great Responsibility:</a:t>
            </a:r>
          </a:p>
          <a:p>
            <a:pPr algn="ctr">
              <a:spcAft>
                <a:spcPts val="1200"/>
              </a:spcAft>
            </a:pPr>
            <a:endParaRPr lang="en-US" sz="3600" b="1" dirty="0"/>
          </a:p>
          <a:p>
            <a:pPr algn="ctr">
              <a:spcAft>
                <a:spcPts val="1200"/>
              </a:spcAft>
            </a:pPr>
            <a:r>
              <a:rPr lang="en-US" sz="3600" b="1" dirty="0" smtClean="0">
                <a:effectLst/>
              </a:rPr>
              <a:t>Accurately present the message of the one who commissioned him</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047547558"/>
      </p:ext>
    </p:extLst>
  </p:cSld>
  <p:clrMapOvr>
    <a:masterClrMapping/>
  </p:clrMapOvr>
  <p:transition spd="slow">
    <p:strips dir="rd"/>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4776" y="268944"/>
            <a:ext cx="8086474" cy="707886"/>
          </a:xfrm>
          <a:prstGeom prst="rect">
            <a:avLst/>
          </a:prstGeom>
          <a:noFill/>
        </p:spPr>
        <p:txBody>
          <a:bodyPr wrap="square" rtlCol="0">
            <a:spAutoFit/>
          </a:bodyPr>
          <a:lstStyle/>
          <a:p>
            <a:pPr algn="ctr"/>
            <a:r>
              <a:rPr lang="en-US" sz="4000" b="1" dirty="0" smtClean="0"/>
              <a:t>What did the resurrection mean?</a:t>
            </a:r>
            <a:endParaRPr lang="en-US" sz="4000" b="1" dirty="0"/>
          </a:p>
        </p:txBody>
      </p:sp>
      <p:sp>
        <p:nvSpPr>
          <p:cNvPr id="3" name="TextBox 2"/>
          <p:cNvSpPr txBox="1"/>
          <p:nvPr/>
        </p:nvSpPr>
        <p:spPr>
          <a:xfrm>
            <a:off x="228600" y="1479173"/>
            <a:ext cx="8700247" cy="4524315"/>
          </a:xfrm>
          <a:prstGeom prst="rect">
            <a:avLst/>
          </a:prstGeom>
          <a:noFill/>
        </p:spPr>
        <p:txBody>
          <a:bodyPr wrap="square" rtlCol="0">
            <a:spAutoFit/>
          </a:bodyPr>
          <a:lstStyle/>
          <a:p>
            <a:pPr algn="ctr"/>
            <a:r>
              <a:rPr lang="en-US" sz="3600" b="1" dirty="0" smtClean="0">
                <a:effectLst/>
              </a:rPr>
              <a:t>Acts 10:42-43</a:t>
            </a:r>
          </a:p>
          <a:p>
            <a:pPr algn="ctr"/>
            <a:r>
              <a:rPr lang="en-US" sz="3600" b="1" dirty="0" smtClean="0">
                <a:effectLst/>
              </a:rPr>
              <a:t>“And he commanded us to preach to the people and to testify that he is the one appointed by God to be judge of the living and the dead. To him all the prophets bear witness that everyone who believes in him receives forgiveness of sins through his name.”</a:t>
            </a:r>
            <a:endParaRPr lang="en-US" sz="3600" b="1" dirty="0">
              <a:effectLst/>
            </a:endParaRPr>
          </a:p>
        </p:txBody>
      </p:sp>
    </p:spTree>
    <p:extLst>
      <p:ext uri="{BB962C8B-B14F-4D97-AF65-F5344CB8AC3E}">
        <p14:creationId xmlns:p14="http://schemas.microsoft.com/office/powerpoint/2010/main" val="8606320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090268" y="1344704"/>
            <a:ext cx="6963509" cy="4154984"/>
          </a:xfrm>
          <a:prstGeom prst="rect">
            <a:avLst/>
          </a:prstGeom>
          <a:noFill/>
        </p:spPr>
        <p:txBody>
          <a:bodyPr wrap="none" rtlCol="0">
            <a:spAutoFit/>
          </a:bodyPr>
          <a:lstStyle/>
          <a:p>
            <a:pPr algn="ctr"/>
            <a:r>
              <a:rPr lang="en-US" sz="8800" b="1" dirty="0" smtClean="0">
                <a:effectLst>
                  <a:glow rad="228600">
                    <a:schemeClr val="bg1"/>
                  </a:glow>
                </a:effectLst>
              </a:rPr>
              <a:t>The Apostles’</a:t>
            </a:r>
          </a:p>
          <a:p>
            <a:pPr algn="ctr"/>
            <a:r>
              <a:rPr lang="en-US" sz="8800" b="1" dirty="0" smtClean="0">
                <a:effectLst>
                  <a:glow rad="228600">
                    <a:schemeClr val="bg1"/>
                  </a:glow>
                </a:effectLst>
              </a:rPr>
              <a:t>Use of the</a:t>
            </a:r>
          </a:p>
          <a:p>
            <a:pPr algn="ctr"/>
            <a:r>
              <a:rPr lang="en-US" sz="8800" b="1" dirty="0" smtClean="0">
                <a:effectLst>
                  <a:glow rad="228600">
                    <a:schemeClr val="bg1"/>
                  </a:glow>
                </a:effectLst>
              </a:rPr>
              <a:t>Old Testament</a:t>
            </a:r>
            <a:endParaRPr lang="en-US" sz="8800" b="1" dirty="0">
              <a:effectLst>
                <a:glow rad="228600">
                  <a:schemeClr val="bg1"/>
                </a:glow>
              </a:effectLst>
            </a:endParaRPr>
          </a:p>
        </p:txBody>
      </p:sp>
    </p:spTree>
    <p:extLst>
      <p:ext uri="{BB962C8B-B14F-4D97-AF65-F5344CB8AC3E}">
        <p14:creationId xmlns:p14="http://schemas.microsoft.com/office/powerpoint/2010/main" val="1233932062"/>
      </p:ext>
    </p:extLst>
  </p:cSld>
  <p:clrMapOvr>
    <a:masterClrMapping/>
  </p:clrMapOvr>
  <p:transition spd="slow">
    <p:strips dir="rd"/>
  </p:transition>
  <p:timing>
    <p:tnLst>
      <p:par>
        <p:cTn id="1" dur="indefinite" restart="never" nodeType="tmRoot"/>
      </p:par>
    </p:tn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1210235"/>
            <a:ext cx="7718611" cy="1569660"/>
          </a:xfrm>
          <a:prstGeom prst="rect">
            <a:avLst/>
          </a:prstGeom>
          <a:noFill/>
        </p:spPr>
        <p:txBody>
          <a:bodyPr wrap="square" rtlCol="0">
            <a:spAutoFit/>
          </a:bodyPr>
          <a:lstStyle/>
          <a:p>
            <a:pPr algn="ctr"/>
            <a:r>
              <a:rPr lang="en-US" sz="4800" b="1" dirty="0" smtClean="0"/>
              <a:t>We Should Preach the Old Testament</a:t>
            </a:r>
            <a:endParaRPr lang="en-US" sz="4800" b="1" dirty="0"/>
          </a:p>
        </p:txBody>
      </p:sp>
    </p:spTree>
    <p:extLst>
      <p:ext uri="{BB962C8B-B14F-4D97-AF65-F5344CB8AC3E}">
        <p14:creationId xmlns:p14="http://schemas.microsoft.com/office/powerpoint/2010/main" val="3971204286"/>
      </p:ext>
    </p:extLst>
  </p:cSld>
  <p:clrMapOvr>
    <a:masterClrMapping/>
  </p:clrMapOvr>
  <p:transition spd="slow">
    <p:strips dir="rd"/>
  </p:transition>
  <p:timing>
    <p:tnLst>
      <p:par>
        <p:cTn id="1" dur="indefinite" restart="never" nodeType="tmRoot"/>
      </p:par>
    </p:tn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049847"/>
            <a:ext cx="7691718" cy="4524315"/>
          </a:xfrm>
          <a:prstGeom prst="rect">
            <a:avLst/>
          </a:prstGeom>
        </p:spPr>
        <p:txBody>
          <a:bodyPr wrap="square">
            <a:spAutoFit/>
          </a:bodyPr>
          <a:lstStyle/>
          <a:p>
            <a:r>
              <a:rPr lang="en-US" sz="3600" b="1" dirty="0" smtClean="0">
                <a:effectLst/>
                <a:ea typeface="Times New Roman" panose="02020603050405020304" pitchFamily="18" charset="0"/>
              </a:rPr>
              <a:t>“An analytical count of the instances of the use of the OT in Acts is impossible because of the variety of types of usage and the difficulty of assigning uses to specific categories. However, we can gain some idea of the scale of the usage in Acts …</a:t>
            </a:r>
          </a:p>
          <a:p>
            <a:pPr algn="r"/>
            <a:r>
              <a:rPr lang="en-US" sz="3600" b="1" dirty="0" smtClean="0"/>
              <a:t>(Marshall, “Acts”)</a:t>
            </a:r>
            <a:endParaRPr lang="en-US" sz="3600" b="1" dirty="0"/>
          </a:p>
        </p:txBody>
      </p:sp>
    </p:spTree>
    <p:extLst>
      <p:ext uri="{BB962C8B-B14F-4D97-AF65-F5344CB8AC3E}">
        <p14:creationId xmlns:p14="http://schemas.microsoft.com/office/powerpoint/2010/main" val="1818120885"/>
      </p:ext>
    </p:extLst>
  </p:cSld>
  <p:clrMapOvr>
    <a:masterClrMapping/>
  </p:clrMapOvr>
  <p:transition spd="slow">
    <p:strips dir="rd"/>
  </p:transition>
  <p:timing>
    <p:tnLst>
      <p:par>
        <p:cTn id="1" dur="indefinite" restart="never" nodeType="tmRoot"/>
      </p:par>
    </p:tn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767460"/>
            <a:ext cx="7691718" cy="5078313"/>
          </a:xfrm>
          <a:prstGeom prst="rect">
            <a:avLst/>
          </a:prstGeom>
        </p:spPr>
        <p:txBody>
          <a:bodyPr wrap="square">
            <a:spAutoFit/>
          </a:bodyPr>
          <a:lstStyle/>
          <a:p>
            <a:r>
              <a:rPr lang="en-US" sz="3600" b="1" dirty="0" smtClean="0">
                <a:effectLst/>
                <a:ea typeface="Times New Roman" panose="02020603050405020304" pitchFamily="18" charset="0"/>
              </a:rPr>
              <a:t>“…by observing that </a:t>
            </a:r>
            <a:r>
              <a:rPr lang="en-US" sz="3600" b="1" dirty="0" err="1" smtClean="0">
                <a:effectLst/>
                <a:ea typeface="Times New Roman" panose="02020603050405020304" pitchFamily="18" charset="0"/>
              </a:rPr>
              <a:t>Steyn</a:t>
            </a:r>
            <a:r>
              <a:rPr lang="en-US" sz="3600" b="1" dirty="0" smtClean="0">
                <a:effectLst/>
                <a:ea typeface="Times New Roman" panose="02020603050405020304" pitchFamily="18" charset="0"/>
              </a:rPr>
              <a:t> (1995:26-31) lists twenty-five explicit quotations identified by the use of introductory formulas (actually twenty seven, since two of these instances each cite two OT passages) and nine uses of direct phrases not introduced by formulas (cf. </a:t>
            </a:r>
            <a:r>
              <a:rPr lang="en-US" sz="3600" b="1" dirty="0" err="1" smtClean="0">
                <a:effectLst/>
                <a:ea typeface="Times New Roman" panose="02020603050405020304" pitchFamily="18" charset="0"/>
              </a:rPr>
              <a:t>Longenecker</a:t>
            </a:r>
            <a:r>
              <a:rPr lang="en-US" sz="3600" b="1" dirty="0" smtClean="0">
                <a:effectLst/>
                <a:ea typeface="Times New Roman" panose="02020603050405020304" pitchFamily="18" charset="0"/>
              </a:rPr>
              <a:t> 1999:69-71). …</a:t>
            </a:r>
          </a:p>
          <a:p>
            <a:pPr algn="r"/>
            <a:r>
              <a:rPr lang="en-US" sz="3600" b="1" dirty="0" smtClean="0"/>
              <a:t>(Marshall, “Acts”)</a:t>
            </a:r>
            <a:endParaRPr lang="en-US" sz="3600" b="1" dirty="0"/>
          </a:p>
        </p:txBody>
      </p:sp>
    </p:spTree>
    <p:extLst>
      <p:ext uri="{BB962C8B-B14F-4D97-AF65-F5344CB8AC3E}">
        <p14:creationId xmlns:p14="http://schemas.microsoft.com/office/powerpoint/2010/main" val="3415655554"/>
      </p:ext>
    </p:extLst>
  </p:cSld>
  <p:clrMapOvr>
    <a:masterClrMapping/>
  </p:clrMapOvr>
  <p:transition spd="slow">
    <p:strips dir="rd"/>
  </p:transition>
  <p:timing>
    <p:tnLst>
      <p:par>
        <p:cTn id="1" dur="indefinite" restart="never" nodeType="tmRoot"/>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85800" y="1560833"/>
            <a:ext cx="7691718" cy="2862322"/>
          </a:xfrm>
          <a:prstGeom prst="rect">
            <a:avLst/>
          </a:prstGeom>
        </p:spPr>
        <p:txBody>
          <a:bodyPr wrap="square">
            <a:spAutoFit/>
          </a:bodyPr>
          <a:lstStyle/>
          <a:p>
            <a:r>
              <a:rPr lang="en-US" sz="3600" b="1" dirty="0" smtClean="0">
                <a:effectLst/>
                <a:ea typeface="Times New Roman" panose="02020603050405020304" pitchFamily="18" charset="0"/>
              </a:rPr>
              <a:t>“…Alongside these there are a large number of uses of scriptural language, allusions, and uses of scriptural motifs.”</a:t>
            </a:r>
          </a:p>
          <a:p>
            <a:pPr algn="r"/>
            <a:r>
              <a:rPr lang="en-US" sz="3600" b="1" dirty="0" smtClean="0"/>
              <a:t>(Marshall, “Acts”)</a:t>
            </a:r>
            <a:endParaRPr lang="en-US" sz="3600" b="1" dirty="0"/>
          </a:p>
        </p:txBody>
      </p:sp>
    </p:spTree>
    <p:extLst>
      <p:ext uri="{BB962C8B-B14F-4D97-AF65-F5344CB8AC3E}">
        <p14:creationId xmlns:p14="http://schemas.microsoft.com/office/powerpoint/2010/main" val="1125836420"/>
      </p:ext>
    </p:extLst>
  </p:cSld>
  <p:clrMapOvr>
    <a:masterClrMapping/>
  </p:clrMapOvr>
  <p:transition spd="slow">
    <p:strips dir="rd"/>
  </p:transition>
  <p:timing>
    <p:tnLst>
      <p:par>
        <p:cTn id="1" dur="indefinite" restart="never" nodeType="tmRoot"/>
      </p:par>
    </p:tn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9" y="736485"/>
            <a:ext cx="7826188" cy="5078313"/>
          </a:xfrm>
          <a:prstGeom prst="rect">
            <a:avLst/>
          </a:prstGeom>
        </p:spPr>
        <p:txBody>
          <a:bodyPr wrap="square">
            <a:spAutoFit/>
          </a:bodyPr>
          <a:lstStyle/>
          <a:p>
            <a:r>
              <a:rPr lang="en-US" sz="3600" b="1" dirty="0" smtClean="0">
                <a:effectLst/>
                <a:ea typeface="Times New Roman" panose="02020603050405020304" pitchFamily="18" charset="0"/>
              </a:rPr>
              <a:t>“It is impossible to overstate the importance of understanding the use of the Old Testament for New Testament research. Every strata of the early church—every tradition, every author in the New Testament—was immersed in the Old Testament and its theology is based on it.” </a:t>
            </a:r>
          </a:p>
          <a:p>
            <a:pPr algn="r"/>
            <a:r>
              <a:rPr lang="en-US" sz="3600" b="1" dirty="0" smtClean="0"/>
              <a:t>(Osborne, </a:t>
            </a:r>
            <a:r>
              <a:rPr lang="en-US" sz="3600" b="1" i="1" dirty="0" smtClean="0"/>
              <a:t>The Hermeneutical Spiral</a:t>
            </a:r>
            <a:r>
              <a:rPr lang="en-US" sz="3600" b="1" dirty="0" smtClean="0"/>
              <a:t>)</a:t>
            </a:r>
            <a:endParaRPr lang="en-US" sz="3600" b="1" dirty="0"/>
          </a:p>
        </p:txBody>
      </p:sp>
    </p:spTree>
    <p:extLst>
      <p:ext uri="{BB962C8B-B14F-4D97-AF65-F5344CB8AC3E}">
        <p14:creationId xmlns:p14="http://schemas.microsoft.com/office/powerpoint/2010/main" val="2801894039"/>
      </p:ext>
    </p:extLst>
  </p:cSld>
  <p:clrMapOvr>
    <a:masterClrMapping/>
  </p:clrMapOvr>
  <p:transition spd="slow">
    <p:strips dir="rd"/>
  </p:transition>
  <p:timing>
    <p:tnLst>
      <p:par>
        <p:cTn id="1" dur="indefinite" restart="never" nodeType="tmRoot"/>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5" y="325116"/>
            <a:ext cx="8108577" cy="6186309"/>
          </a:xfrm>
          <a:prstGeom prst="rect">
            <a:avLst/>
          </a:prstGeom>
        </p:spPr>
        <p:txBody>
          <a:bodyPr wrap="square">
            <a:spAutoFit/>
          </a:bodyPr>
          <a:lstStyle/>
          <a:p>
            <a:r>
              <a:rPr lang="en-US" sz="3600" b="1" dirty="0" smtClean="0">
                <a:effectLst/>
                <a:ea typeface="Times New Roman" panose="02020603050405020304" pitchFamily="18" charset="0"/>
              </a:rPr>
              <a:t>“If we leave the historical and legal books of the Old Testament out of account, we are bound to lose the vital sense of the living God who acts in history and who is known primarily by His acts; and to emphasize those elements in Christianity which are congenial to our modern philosophies, to the virtual exclusion of all that is distinctive in the Divine self-disclosure… </a:t>
            </a:r>
          </a:p>
          <a:p>
            <a:pPr algn="r"/>
            <a:r>
              <a:rPr lang="en-US" sz="3600" b="1" dirty="0" smtClean="0"/>
              <a:t>(</a:t>
            </a:r>
            <a:r>
              <a:rPr lang="en-US" sz="3600" b="1" dirty="0" err="1" smtClean="0"/>
              <a:t>Tasker</a:t>
            </a:r>
            <a:r>
              <a:rPr lang="en-US" sz="3600" b="1" dirty="0" smtClean="0"/>
              <a:t>, </a:t>
            </a:r>
            <a:r>
              <a:rPr lang="en-US" sz="3600" b="1" i="1" dirty="0" smtClean="0"/>
              <a:t>The OT in the NT</a:t>
            </a:r>
            <a:r>
              <a:rPr lang="en-US" sz="3600" b="1" dirty="0" smtClean="0"/>
              <a:t>)</a:t>
            </a:r>
            <a:endParaRPr lang="en-US" sz="3600" b="1" dirty="0"/>
          </a:p>
        </p:txBody>
      </p:sp>
    </p:spTree>
    <p:extLst>
      <p:ext uri="{BB962C8B-B14F-4D97-AF65-F5344CB8AC3E}">
        <p14:creationId xmlns:p14="http://schemas.microsoft.com/office/powerpoint/2010/main" val="2390902754"/>
      </p:ext>
    </p:extLst>
  </p:cSld>
  <p:clrMapOvr>
    <a:masterClrMapping/>
  </p:clrMapOvr>
  <p:transition spd="slow">
    <p:strips dir="rd"/>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5" y="822655"/>
            <a:ext cx="8108577" cy="5078313"/>
          </a:xfrm>
          <a:prstGeom prst="rect">
            <a:avLst/>
          </a:prstGeom>
        </p:spPr>
        <p:txBody>
          <a:bodyPr wrap="square">
            <a:spAutoFit/>
          </a:bodyPr>
          <a:lstStyle/>
          <a:p>
            <a:r>
              <a:rPr lang="en-US" sz="3600" b="1" dirty="0" smtClean="0">
                <a:effectLst/>
                <a:ea typeface="Times New Roman" panose="02020603050405020304" pitchFamily="18" charset="0"/>
              </a:rPr>
              <a:t>“…We shall speak much of God’s love, but keep silent about His justice, His wrath, His jealousy, and His uncompromising demands. It is remarkable to how large a degree the doctrine of the transcendent, sovereign God has disappeared from modern Christian pulpits; …</a:t>
            </a:r>
          </a:p>
          <a:p>
            <a:pPr algn="r"/>
            <a:r>
              <a:rPr lang="en-US" sz="3600" b="1" dirty="0" smtClean="0"/>
              <a:t>(</a:t>
            </a:r>
            <a:r>
              <a:rPr lang="en-US" sz="3600" b="1" dirty="0" err="1" smtClean="0"/>
              <a:t>Tasker</a:t>
            </a:r>
            <a:r>
              <a:rPr lang="en-US" sz="3600" b="1" dirty="0" smtClean="0"/>
              <a:t>, </a:t>
            </a:r>
            <a:r>
              <a:rPr lang="en-US" sz="3600" b="1" i="1" dirty="0" smtClean="0"/>
              <a:t>The OT in the NT</a:t>
            </a:r>
            <a:r>
              <a:rPr lang="en-US" sz="3600" b="1" dirty="0" smtClean="0"/>
              <a:t>)</a:t>
            </a:r>
            <a:endParaRPr lang="en-US" sz="3600" b="1" dirty="0"/>
          </a:p>
        </p:txBody>
      </p:sp>
    </p:spTree>
    <p:extLst>
      <p:ext uri="{BB962C8B-B14F-4D97-AF65-F5344CB8AC3E}">
        <p14:creationId xmlns:p14="http://schemas.microsoft.com/office/powerpoint/2010/main" val="830919000"/>
      </p:ext>
    </p:extLst>
  </p:cSld>
  <p:clrMapOvr>
    <a:masterClrMapping/>
  </p:clrMapOvr>
  <p:transition spd="slow">
    <p:strips dir="rd"/>
  </p:transition>
  <p:timing>
    <p:tnLst>
      <p:par>
        <p:cTn id="1" dur="indefinite" restart="never" nodeType="tmRoot"/>
      </p:par>
    </p:tn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5" y="795761"/>
            <a:ext cx="8108577" cy="5078313"/>
          </a:xfrm>
          <a:prstGeom prst="rect">
            <a:avLst/>
          </a:prstGeom>
        </p:spPr>
        <p:txBody>
          <a:bodyPr wrap="square">
            <a:spAutoFit/>
          </a:bodyPr>
          <a:lstStyle/>
          <a:p>
            <a:r>
              <a:rPr lang="en-US" sz="3600" b="1" dirty="0" smtClean="0">
                <a:effectLst/>
                <a:ea typeface="Times New Roman" panose="02020603050405020304" pitchFamily="18" charset="0"/>
              </a:rPr>
              <a:t>“…and how anxious the preacher seems to be to show that there is nothing in his religion likely to give offence to the social aims and aspirations of the modern man. ‘The Church to-day,’ writes G. Ernest Wright, ‘has tended to succumb to man’s hope for integration, happiness and security in the world as it is…</a:t>
            </a:r>
          </a:p>
          <a:p>
            <a:pPr algn="r"/>
            <a:r>
              <a:rPr lang="en-US" sz="3600" b="1" dirty="0" smtClean="0"/>
              <a:t>(</a:t>
            </a:r>
            <a:r>
              <a:rPr lang="en-US" sz="3600" b="1" dirty="0" err="1" smtClean="0"/>
              <a:t>Tasker</a:t>
            </a:r>
            <a:r>
              <a:rPr lang="en-US" sz="3600" b="1" dirty="0" smtClean="0"/>
              <a:t>, </a:t>
            </a:r>
            <a:r>
              <a:rPr lang="en-US" sz="3600" b="1" i="1" dirty="0" smtClean="0"/>
              <a:t>The OT in the NT</a:t>
            </a:r>
            <a:r>
              <a:rPr lang="en-US" sz="3600" b="1" dirty="0" smtClean="0"/>
              <a:t>)</a:t>
            </a:r>
            <a:endParaRPr lang="en-US" sz="3600" b="1" dirty="0"/>
          </a:p>
        </p:txBody>
      </p:sp>
    </p:spTree>
    <p:extLst>
      <p:ext uri="{BB962C8B-B14F-4D97-AF65-F5344CB8AC3E}">
        <p14:creationId xmlns:p14="http://schemas.microsoft.com/office/powerpoint/2010/main" val="2218961561"/>
      </p:ext>
    </p:extLst>
  </p:cSld>
  <p:clrMapOvr>
    <a:masterClrMapping/>
  </p:clrMapOvr>
  <p:transition spd="slow">
    <p:strips dir="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619498"/>
            <a:ext cx="8041342" cy="5632311"/>
          </a:xfrm>
          <a:prstGeom prst="rect">
            <a:avLst/>
          </a:prstGeom>
        </p:spPr>
        <p:txBody>
          <a:bodyPr wrap="square">
            <a:spAutoFit/>
          </a:bodyPr>
          <a:lstStyle/>
          <a:p>
            <a:r>
              <a:rPr lang="en-US" sz="3600" b="1" dirty="0" smtClean="0">
                <a:effectLst/>
                <a:ea typeface="Times New Roman" panose="02020603050405020304" pitchFamily="18" charset="0"/>
              </a:rPr>
              <a:t>“</a:t>
            </a:r>
            <a:r>
              <a:rPr lang="en-US" sz="3600" b="1" dirty="0"/>
              <a:t>It is demanded, then, that they deliver their message as it is given to them. The essential point about the report which they give is that it does not originate with them. Behind it stands a higher power. The herald does not express his own views. He is the spokesman of his master...Heralds adopt the mind of those who commission them, and act </a:t>
            </a:r>
            <a:r>
              <a:rPr lang="en-US" sz="3600" b="1" dirty="0" smtClean="0"/>
              <a:t>with…</a:t>
            </a:r>
          </a:p>
          <a:p>
            <a:pPr algn="r"/>
            <a:r>
              <a:rPr lang="en-US" sz="3600" b="1" dirty="0" smtClean="0"/>
              <a:t> (Friedrich,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491635965"/>
      </p:ext>
    </p:extLst>
  </p:cSld>
  <p:clrMapOvr>
    <a:masterClrMapping/>
  </p:clrMapOvr>
  <p:transition spd="slow">
    <p:strips dir="rd"/>
  </p:transition>
  <p:timing>
    <p:tnLst>
      <p:par>
        <p:cTn id="1" dur="indefinite" restart="never" nodeType="tmRoot"/>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5" y="795761"/>
            <a:ext cx="8108577" cy="5078313"/>
          </a:xfrm>
          <a:prstGeom prst="rect">
            <a:avLst/>
          </a:prstGeom>
        </p:spPr>
        <p:txBody>
          <a:bodyPr wrap="square">
            <a:spAutoFit/>
          </a:bodyPr>
          <a:lstStyle/>
          <a:p>
            <a:r>
              <a:rPr lang="en-US" sz="3600" b="1" dirty="0" smtClean="0">
                <a:effectLst/>
                <a:ea typeface="Times New Roman" panose="02020603050405020304" pitchFamily="18" charset="0"/>
              </a:rPr>
              <a:t>“…It has preached the Gospel as a new kind of paganism, the value of which is strictly utilitarian. Religion is good for us; it gives us comfort and peace of mind; it is the only hope for democracy; it alone can support the status quo and make us happy within it. Yet biblical hope and pagan comfort are not the same thing.’”</a:t>
            </a:r>
          </a:p>
          <a:p>
            <a:pPr algn="r"/>
            <a:r>
              <a:rPr lang="en-US" sz="3600" b="1" dirty="0" smtClean="0"/>
              <a:t>(</a:t>
            </a:r>
            <a:r>
              <a:rPr lang="en-US" sz="3600" b="1" dirty="0" err="1" smtClean="0"/>
              <a:t>Tasker</a:t>
            </a:r>
            <a:r>
              <a:rPr lang="en-US" sz="3600" b="1" dirty="0" smtClean="0"/>
              <a:t>, </a:t>
            </a:r>
            <a:r>
              <a:rPr lang="en-US" sz="3600" b="1" i="1" dirty="0" smtClean="0"/>
              <a:t>The OT in the NT</a:t>
            </a:r>
            <a:r>
              <a:rPr lang="en-US" sz="3600" b="1" dirty="0" smtClean="0"/>
              <a:t>)</a:t>
            </a:r>
            <a:endParaRPr lang="en-US" sz="3600" b="1" dirty="0"/>
          </a:p>
        </p:txBody>
      </p:sp>
    </p:spTree>
    <p:extLst>
      <p:ext uri="{BB962C8B-B14F-4D97-AF65-F5344CB8AC3E}">
        <p14:creationId xmlns:p14="http://schemas.microsoft.com/office/powerpoint/2010/main" val="3774312113"/>
      </p:ext>
    </p:extLst>
  </p:cSld>
  <p:clrMapOvr>
    <a:masterClrMapping/>
  </p:clrMapOvr>
  <p:transition spd="slow">
    <p:strips dir="rd"/>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26141" y="1210235"/>
            <a:ext cx="7718611" cy="1569660"/>
          </a:xfrm>
          <a:prstGeom prst="rect">
            <a:avLst/>
          </a:prstGeom>
          <a:noFill/>
        </p:spPr>
        <p:txBody>
          <a:bodyPr wrap="square" rtlCol="0">
            <a:spAutoFit/>
          </a:bodyPr>
          <a:lstStyle/>
          <a:p>
            <a:pPr algn="ctr"/>
            <a:r>
              <a:rPr lang="en-US" sz="4800" b="1" dirty="0" smtClean="0"/>
              <a:t>How the Apostles’ Used the Old Testament</a:t>
            </a:r>
            <a:endParaRPr lang="en-US" sz="4800" b="1" dirty="0"/>
          </a:p>
        </p:txBody>
      </p:sp>
    </p:spTree>
    <p:extLst>
      <p:ext uri="{BB962C8B-B14F-4D97-AF65-F5344CB8AC3E}">
        <p14:creationId xmlns:p14="http://schemas.microsoft.com/office/powerpoint/2010/main" val="1633213982"/>
      </p:ext>
    </p:extLst>
  </p:cSld>
  <p:clrMapOvr>
    <a:masterClrMapping/>
  </p:clrMapOvr>
  <p:transition spd="slow">
    <p:strips dir="rd"/>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60888" y="564776"/>
            <a:ext cx="6022226" cy="707886"/>
          </a:xfrm>
          <a:prstGeom prst="rect">
            <a:avLst/>
          </a:prstGeom>
          <a:noFill/>
        </p:spPr>
        <p:txBody>
          <a:bodyPr wrap="none" rtlCol="0">
            <a:spAutoFit/>
          </a:bodyPr>
          <a:lstStyle/>
          <a:p>
            <a:pPr algn="ctr"/>
            <a:r>
              <a:rPr lang="en-US" sz="4000" b="1" dirty="0" smtClean="0"/>
              <a:t>Common Mistakes to Avoid</a:t>
            </a:r>
            <a:endParaRPr lang="en-US" sz="4000" b="1" dirty="0"/>
          </a:p>
        </p:txBody>
      </p:sp>
      <p:sp>
        <p:nvSpPr>
          <p:cNvPr id="3" name="TextBox 2"/>
          <p:cNvSpPr txBox="1"/>
          <p:nvPr/>
        </p:nvSpPr>
        <p:spPr>
          <a:xfrm>
            <a:off x="282387" y="1559859"/>
            <a:ext cx="8659907" cy="3970318"/>
          </a:xfrm>
          <a:prstGeom prst="rect">
            <a:avLst/>
          </a:prstGeom>
          <a:noFill/>
        </p:spPr>
        <p:txBody>
          <a:bodyPr wrap="square" rtlCol="0">
            <a:spAutoFit/>
          </a:bodyPr>
          <a:lstStyle/>
          <a:p>
            <a:pPr marL="742950" indent="-742950">
              <a:buAutoNum type="arabicPeriod"/>
            </a:pPr>
            <a:r>
              <a:rPr lang="en-US" sz="3600" b="1" dirty="0" smtClean="0"/>
              <a:t>Oversimplifying</a:t>
            </a:r>
          </a:p>
          <a:p>
            <a:pPr marL="742950" indent="-742950">
              <a:buAutoNum type="arabicPeriod"/>
            </a:pPr>
            <a:r>
              <a:rPr lang="en-US" sz="3600" b="1" dirty="0" smtClean="0"/>
              <a:t>Appealing to Rabbinic Judaism</a:t>
            </a:r>
          </a:p>
          <a:p>
            <a:pPr marL="742950" indent="-742950">
              <a:buAutoNum type="arabicPeriod"/>
            </a:pPr>
            <a:r>
              <a:rPr lang="en-US" sz="3600" b="1" dirty="0" smtClean="0"/>
              <a:t>Appealing to 1</a:t>
            </a:r>
            <a:r>
              <a:rPr lang="en-US" sz="3600" b="1" baseline="30000" dirty="0" smtClean="0"/>
              <a:t>st</a:t>
            </a:r>
            <a:r>
              <a:rPr lang="en-US" sz="3600" b="1" dirty="0" smtClean="0"/>
              <a:t> Century Jewish practice</a:t>
            </a:r>
          </a:p>
          <a:p>
            <a:pPr marL="742950" indent="-742950">
              <a:buAutoNum type="arabicPeriod"/>
            </a:pPr>
            <a:r>
              <a:rPr lang="en-US" sz="3600" b="1" dirty="0" smtClean="0"/>
              <a:t>Claiming the apostles were merely practicing midrash</a:t>
            </a:r>
          </a:p>
          <a:p>
            <a:pPr marL="742950" indent="-742950">
              <a:buAutoNum type="arabicPeriod"/>
            </a:pPr>
            <a:r>
              <a:rPr lang="en-US" sz="3600" b="1" dirty="0" smtClean="0"/>
              <a:t>Claiming the apostles were inspired and dropping the subject</a:t>
            </a:r>
            <a:endParaRPr lang="en-US" sz="3600" b="1" dirty="0"/>
          </a:p>
        </p:txBody>
      </p:sp>
    </p:spTree>
    <p:extLst>
      <p:ext uri="{BB962C8B-B14F-4D97-AF65-F5344CB8AC3E}">
        <p14:creationId xmlns:p14="http://schemas.microsoft.com/office/powerpoint/2010/main" val="2763613164"/>
      </p:ext>
    </p:extLst>
  </p:cSld>
  <p:clrMapOvr>
    <a:masterClrMapping/>
  </p:clrMapOvr>
  <p:transition spd="slow">
    <p:strips dir="rd"/>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45459" y="564776"/>
            <a:ext cx="7853082" cy="1323439"/>
          </a:xfrm>
          <a:prstGeom prst="rect">
            <a:avLst/>
          </a:prstGeom>
          <a:noFill/>
        </p:spPr>
        <p:txBody>
          <a:bodyPr wrap="square" rtlCol="0">
            <a:spAutoFit/>
          </a:bodyPr>
          <a:lstStyle/>
          <a:p>
            <a:pPr algn="ctr"/>
            <a:r>
              <a:rPr lang="en-US" sz="4000" b="1" dirty="0" smtClean="0"/>
              <a:t>Why Could the Apostles Interpret the OT as They Did?</a:t>
            </a:r>
            <a:endParaRPr lang="en-US" sz="4000" b="1" dirty="0"/>
          </a:p>
        </p:txBody>
      </p:sp>
      <p:sp>
        <p:nvSpPr>
          <p:cNvPr id="3" name="TextBox 2"/>
          <p:cNvSpPr txBox="1"/>
          <p:nvPr/>
        </p:nvSpPr>
        <p:spPr>
          <a:xfrm>
            <a:off x="282387" y="2017057"/>
            <a:ext cx="8659907" cy="3970318"/>
          </a:xfrm>
          <a:prstGeom prst="rect">
            <a:avLst/>
          </a:prstGeom>
          <a:noFill/>
        </p:spPr>
        <p:txBody>
          <a:bodyPr wrap="square" rtlCol="0">
            <a:spAutoFit/>
          </a:bodyPr>
          <a:lstStyle/>
          <a:p>
            <a:pPr marL="742950" indent="-742950">
              <a:buAutoNum type="arabicPeriod"/>
            </a:pPr>
            <a:r>
              <a:rPr lang="en-US" sz="3600" b="1" dirty="0" smtClean="0"/>
              <a:t>Because Jesus did (p 177)</a:t>
            </a:r>
          </a:p>
          <a:p>
            <a:pPr marL="742950" indent="-742950">
              <a:buAutoNum type="arabicPeriod"/>
            </a:pPr>
            <a:r>
              <a:rPr lang="en-US" sz="3600" b="1" dirty="0" smtClean="0"/>
              <a:t>Because they believed in the inspiration of the Old Testament (pp 179-184)</a:t>
            </a:r>
          </a:p>
          <a:p>
            <a:pPr marL="742950" indent="-742950">
              <a:buAutoNum type="arabicPeriod"/>
            </a:pPr>
            <a:r>
              <a:rPr lang="en-US" sz="3600" b="1" dirty="0" smtClean="0"/>
              <a:t>Because Jesus’s resurrection was the central event of history that defines everything before and after it </a:t>
            </a:r>
            <a:r>
              <a:rPr lang="en-US" sz="3600" b="1" smtClean="0"/>
              <a:t>(pp184-187)</a:t>
            </a:r>
            <a:endParaRPr lang="en-US" sz="3600" b="1" dirty="0"/>
          </a:p>
        </p:txBody>
      </p:sp>
      <p:sp>
        <p:nvSpPr>
          <p:cNvPr id="4" name="TextBox 3"/>
          <p:cNvSpPr txBox="1"/>
          <p:nvPr/>
        </p:nvSpPr>
        <p:spPr>
          <a:xfrm>
            <a:off x="1371598" y="3577060"/>
            <a:ext cx="7449669" cy="3108543"/>
          </a:xfrm>
          <a:prstGeom prst="rect">
            <a:avLst/>
          </a:prstGeom>
          <a:noFill/>
        </p:spPr>
        <p:txBody>
          <a:bodyPr wrap="square" rtlCol="0">
            <a:spAutoFit/>
          </a:bodyPr>
          <a:lstStyle/>
          <a:p>
            <a:r>
              <a:rPr lang="en-US" sz="2800" b="1" dirty="0" smtClean="0"/>
              <a:t>“It should be noted, however, that the grammatical-historical approach does not require a belief in the divine inspiration of Scripture, for it is the same hermeneutic one would use to interpret any human document.”</a:t>
            </a:r>
          </a:p>
          <a:p>
            <a:pPr algn="r"/>
            <a:r>
              <a:rPr lang="en-US" sz="2800" b="1" dirty="0" smtClean="0"/>
              <a:t>(Martin Pickup)</a:t>
            </a:r>
          </a:p>
          <a:p>
            <a:endParaRPr lang="en-US" sz="2800" b="1" dirty="0"/>
          </a:p>
        </p:txBody>
      </p:sp>
    </p:spTree>
    <p:extLst>
      <p:ext uri="{BB962C8B-B14F-4D97-AF65-F5344CB8AC3E}">
        <p14:creationId xmlns:p14="http://schemas.microsoft.com/office/powerpoint/2010/main" val="309417337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32"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circle(out)">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xit" presetSubtype="32" fill="hold" grpId="1" nodeType="clickEffect">
                                  <p:stCondLst>
                                    <p:cond delay="0"/>
                                  </p:stCondLst>
                                  <p:childTnLst>
                                    <p:animEffect transition="out" filter="circle(out)">
                                      <p:cBhvr>
                                        <p:cTn id="23" dur="500"/>
                                        <p:tgtEl>
                                          <p:spTgt spid="4"/>
                                        </p:tgtEl>
                                      </p:cBhvr>
                                    </p:animEffect>
                                    <p:set>
                                      <p:cBhvr>
                                        <p:cTn id="24" dur="1" fill="hold">
                                          <p:stCondLst>
                                            <p:cond delay="499"/>
                                          </p:stCondLst>
                                        </p:cTn>
                                        <p:tgtEl>
                                          <p:spTgt spid="4"/>
                                        </p:tgtEl>
                                        <p:attrNameLst>
                                          <p:attrName>style.visibility</p:attrName>
                                        </p:attrNameLst>
                                      </p:cBhvr>
                                      <p:to>
                                        <p:strVal val="hidden"/>
                                      </p:to>
                                    </p:set>
                                  </p:childTnLst>
                                </p:cTn>
                              </p:par>
                            </p:childTnLst>
                          </p:cTn>
                        </p:par>
                        <p:par>
                          <p:cTn id="25" fill="hold">
                            <p:stCondLst>
                              <p:cond delay="500"/>
                            </p:stCondLst>
                            <p:childTnLst>
                              <p:par>
                                <p:cTn id="26" presetID="2" presetClass="entr" presetSubtype="8" fill="hold" grpId="0" nodeType="after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additive="base">
                                        <p:cTn id="28"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4" grpId="0"/>
      <p:bldP spid="4" grpId="1"/>
    </p:bld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361788" y="1344704"/>
            <a:ext cx="6420476" cy="4154984"/>
          </a:xfrm>
          <a:prstGeom prst="rect">
            <a:avLst/>
          </a:prstGeom>
          <a:noFill/>
        </p:spPr>
        <p:txBody>
          <a:bodyPr wrap="none" rtlCol="0">
            <a:spAutoFit/>
          </a:bodyPr>
          <a:lstStyle/>
          <a:p>
            <a:pPr algn="ctr"/>
            <a:r>
              <a:rPr lang="en-US" sz="8800" b="1" dirty="0" smtClean="0">
                <a:effectLst>
                  <a:glow rad="228600">
                    <a:schemeClr val="bg1"/>
                  </a:glow>
                </a:effectLst>
              </a:rPr>
              <a:t>An Acts</a:t>
            </a:r>
          </a:p>
          <a:p>
            <a:pPr algn="ctr"/>
            <a:r>
              <a:rPr lang="en-US" sz="8800" b="1" dirty="0" smtClean="0">
                <a:effectLst>
                  <a:glow rad="228600">
                    <a:schemeClr val="bg1"/>
                  </a:glow>
                </a:effectLst>
              </a:rPr>
              <a:t>Miscellany</a:t>
            </a:r>
          </a:p>
          <a:p>
            <a:pPr algn="ctr"/>
            <a:r>
              <a:rPr lang="en-US" sz="8800" b="1" dirty="0" smtClean="0">
                <a:effectLst>
                  <a:glow rad="228600">
                    <a:schemeClr val="bg1"/>
                  </a:glow>
                </a:effectLst>
              </a:rPr>
              <a:t>On Preaching</a:t>
            </a:r>
            <a:endParaRPr lang="en-US" sz="8800" b="1" dirty="0">
              <a:effectLst>
                <a:glow rad="228600">
                  <a:schemeClr val="bg1"/>
                </a:glow>
              </a:effectLst>
            </a:endParaRPr>
          </a:p>
        </p:txBody>
      </p:sp>
    </p:spTree>
    <p:extLst>
      <p:ext uri="{BB962C8B-B14F-4D97-AF65-F5344CB8AC3E}">
        <p14:creationId xmlns:p14="http://schemas.microsoft.com/office/powerpoint/2010/main" val="54941410"/>
      </p:ext>
    </p:extLst>
  </p:cSld>
  <p:clrMapOvr>
    <a:masterClrMapping/>
  </p:clrMapOvr>
  <p:transition spd="slow">
    <p:strips dir="rd"/>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2123658"/>
          </a:xfrm>
          <a:prstGeom prst="rect">
            <a:avLst/>
          </a:prstGeom>
          <a:noFill/>
        </p:spPr>
        <p:txBody>
          <a:bodyPr wrap="square" rtlCol="0">
            <a:spAutoFit/>
          </a:bodyPr>
          <a:lstStyle/>
          <a:p>
            <a:pPr algn="ctr"/>
            <a:r>
              <a:rPr lang="en-US" sz="4400" b="1" dirty="0" smtClean="0"/>
              <a:t>Good preaching takes time with Jesus</a:t>
            </a:r>
          </a:p>
          <a:p>
            <a:pPr algn="ctr"/>
            <a:r>
              <a:rPr lang="en-US" sz="4400" b="1" dirty="0" smtClean="0"/>
              <a:t>Acts 4:13; 22:3 </a:t>
            </a:r>
            <a:endParaRPr lang="en-US" sz="4400" b="1" dirty="0"/>
          </a:p>
        </p:txBody>
      </p:sp>
    </p:spTree>
    <p:extLst>
      <p:ext uri="{BB962C8B-B14F-4D97-AF65-F5344CB8AC3E}">
        <p14:creationId xmlns:p14="http://schemas.microsoft.com/office/powerpoint/2010/main" val="1880946182"/>
      </p:ext>
    </p:extLst>
  </p:cSld>
  <p:clrMapOvr>
    <a:masterClrMapping/>
  </p:clrMapOvr>
  <p:transition spd="slow">
    <p:strips dir="rd"/>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2123658"/>
          </a:xfrm>
          <a:prstGeom prst="rect">
            <a:avLst/>
          </a:prstGeom>
          <a:noFill/>
        </p:spPr>
        <p:txBody>
          <a:bodyPr wrap="square" rtlCol="0">
            <a:spAutoFit/>
          </a:bodyPr>
          <a:lstStyle/>
          <a:p>
            <a:pPr algn="ctr"/>
            <a:r>
              <a:rPr lang="en-US" sz="4400" b="1" dirty="0" smtClean="0"/>
              <a:t>Good preaching takes strong praying</a:t>
            </a:r>
          </a:p>
          <a:p>
            <a:pPr algn="ctr"/>
            <a:r>
              <a:rPr lang="en-US" sz="4400" b="1" dirty="0" smtClean="0"/>
              <a:t>Acts 4:29</a:t>
            </a:r>
            <a:endParaRPr lang="en-US" sz="4400" b="1" dirty="0"/>
          </a:p>
        </p:txBody>
      </p:sp>
    </p:spTree>
    <p:extLst>
      <p:ext uri="{BB962C8B-B14F-4D97-AF65-F5344CB8AC3E}">
        <p14:creationId xmlns:p14="http://schemas.microsoft.com/office/powerpoint/2010/main" val="3274780278"/>
      </p:ext>
    </p:extLst>
  </p:cSld>
  <p:clrMapOvr>
    <a:masterClrMapping/>
  </p:clrMapOvr>
  <p:transition spd="slow">
    <p:strips dir="rd"/>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1446550"/>
          </a:xfrm>
          <a:prstGeom prst="rect">
            <a:avLst/>
          </a:prstGeom>
          <a:noFill/>
        </p:spPr>
        <p:txBody>
          <a:bodyPr wrap="square" rtlCol="0">
            <a:spAutoFit/>
          </a:bodyPr>
          <a:lstStyle/>
          <a:p>
            <a:pPr algn="ctr"/>
            <a:r>
              <a:rPr lang="en-US" sz="4400" b="1" dirty="0" smtClean="0"/>
              <a:t>Preachers need friends</a:t>
            </a:r>
          </a:p>
          <a:p>
            <a:pPr algn="ctr"/>
            <a:r>
              <a:rPr lang="en-US" sz="4400" b="1" dirty="0" smtClean="0"/>
              <a:t>Acts 4:23-24</a:t>
            </a:r>
            <a:endParaRPr lang="en-US" sz="4400" b="1" dirty="0"/>
          </a:p>
        </p:txBody>
      </p:sp>
    </p:spTree>
    <p:extLst>
      <p:ext uri="{BB962C8B-B14F-4D97-AF65-F5344CB8AC3E}">
        <p14:creationId xmlns:p14="http://schemas.microsoft.com/office/powerpoint/2010/main" val="466245464"/>
      </p:ext>
    </p:extLst>
  </p:cSld>
  <p:clrMapOvr>
    <a:masterClrMapping/>
  </p:clrMapOvr>
  <p:transition spd="slow">
    <p:strips dir="rd"/>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1446550"/>
          </a:xfrm>
          <a:prstGeom prst="rect">
            <a:avLst/>
          </a:prstGeom>
          <a:noFill/>
        </p:spPr>
        <p:txBody>
          <a:bodyPr wrap="square" rtlCol="0">
            <a:spAutoFit/>
          </a:bodyPr>
          <a:lstStyle/>
          <a:p>
            <a:pPr algn="ctr"/>
            <a:r>
              <a:rPr lang="en-US" sz="4400" b="1" dirty="0" smtClean="0"/>
              <a:t>Prioritize preaching in your work</a:t>
            </a:r>
          </a:p>
          <a:p>
            <a:pPr algn="ctr"/>
            <a:r>
              <a:rPr lang="en-US" sz="4400" b="1" dirty="0" smtClean="0"/>
              <a:t>Acts 6:1-7</a:t>
            </a:r>
            <a:endParaRPr lang="en-US" sz="4400" b="1" dirty="0"/>
          </a:p>
        </p:txBody>
      </p:sp>
    </p:spTree>
    <p:extLst>
      <p:ext uri="{BB962C8B-B14F-4D97-AF65-F5344CB8AC3E}">
        <p14:creationId xmlns:p14="http://schemas.microsoft.com/office/powerpoint/2010/main" val="800755782"/>
      </p:ext>
    </p:extLst>
  </p:cSld>
  <p:clrMapOvr>
    <a:masterClrMapping/>
  </p:clrMapOvr>
  <p:transition spd="slow">
    <p:strips dir="rd"/>
  </p:transition>
  <p:timing>
    <p:tnLst>
      <p:par>
        <p:cTn id="1" dur="indefinite" restart="never" nodeType="tmRoot"/>
      </p:par>
    </p:tnLst>
  </p:timing>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1446550"/>
          </a:xfrm>
          <a:prstGeom prst="rect">
            <a:avLst/>
          </a:prstGeom>
          <a:noFill/>
        </p:spPr>
        <p:txBody>
          <a:bodyPr wrap="square" rtlCol="0">
            <a:spAutoFit/>
          </a:bodyPr>
          <a:lstStyle/>
          <a:p>
            <a:pPr algn="ctr"/>
            <a:r>
              <a:rPr lang="en-US" sz="4400" b="1" dirty="0" smtClean="0"/>
              <a:t>Get out of the office</a:t>
            </a:r>
          </a:p>
          <a:p>
            <a:pPr algn="ctr"/>
            <a:r>
              <a:rPr lang="en-US" sz="4400" b="1" dirty="0" smtClean="0"/>
              <a:t>Acts 17:17; 18:5</a:t>
            </a:r>
            <a:endParaRPr lang="en-US" sz="4400" b="1" dirty="0"/>
          </a:p>
        </p:txBody>
      </p:sp>
    </p:spTree>
    <p:extLst>
      <p:ext uri="{BB962C8B-B14F-4D97-AF65-F5344CB8AC3E}">
        <p14:creationId xmlns:p14="http://schemas.microsoft.com/office/powerpoint/2010/main" val="1870426966"/>
      </p:ext>
    </p:extLst>
  </p:cSld>
  <p:clrMapOvr>
    <a:masterClrMapping/>
  </p:clrMapOvr>
  <p:transition spd="slow">
    <p:strips dir="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350558"/>
            <a:ext cx="8041342" cy="6186309"/>
          </a:xfrm>
          <a:prstGeom prst="rect">
            <a:avLst/>
          </a:prstGeom>
        </p:spPr>
        <p:txBody>
          <a:bodyPr wrap="square">
            <a:spAutoFit/>
          </a:bodyPr>
          <a:lstStyle/>
          <a:p>
            <a:r>
              <a:rPr lang="en-US" sz="3600" b="1" dirty="0" smtClean="0">
                <a:effectLst/>
                <a:ea typeface="Times New Roman" panose="02020603050405020304" pitchFamily="18" charset="0"/>
              </a:rPr>
              <a:t>“…</a:t>
            </a:r>
            <a:r>
              <a:rPr lang="en-US" sz="3600" b="1" dirty="0" smtClean="0"/>
              <a:t>the </a:t>
            </a:r>
            <a:r>
              <a:rPr lang="en-US" sz="3600" b="1" dirty="0"/>
              <a:t>plenipotentiary authority of their masters. It is with this authority that the </a:t>
            </a:r>
            <a:r>
              <a:rPr lang="en-US" sz="3600" b="1" dirty="0" err="1"/>
              <a:t>κῆρυξ</a:t>
            </a:r>
            <a:r>
              <a:rPr lang="en-US" sz="3600" b="1" dirty="0"/>
              <a:t> like the π</a:t>
            </a:r>
            <a:r>
              <a:rPr lang="en-US" sz="3600" b="1" dirty="0" err="1"/>
              <a:t>ρέσ</a:t>
            </a:r>
            <a:r>
              <a:rPr lang="en-US" sz="3600" b="1" dirty="0"/>
              <a:t>βυς, conducts diplomatic business. Hence </a:t>
            </a:r>
            <a:r>
              <a:rPr lang="en-US" sz="3600" b="1" dirty="0" err="1"/>
              <a:t>κῆρυξ</a:t>
            </a:r>
            <a:r>
              <a:rPr lang="en-US" sz="3600" b="1" dirty="0"/>
              <a:t> and π</a:t>
            </a:r>
            <a:r>
              <a:rPr lang="en-US" sz="3600" b="1" dirty="0" err="1"/>
              <a:t>ρέσ</a:t>
            </a:r>
            <a:r>
              <a:rPr lang="en-US" sz="3600" b="1" dirty="0"/>
              <a:t>βυς are often used synonymously. Yet there is a distinction between the herald and the envoy. In general one may say that the latter acts more independently and that he is furnished with greater </a:t>
            </a:r>
            <a:r>
              <a:rPr lang="en-US" sz="3600" b="1" dirty="0" smtClean="0"/>
              <a:t>authority….</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868953055"/>
      </p:ext>
    </p:extLst>
  </p:cSld>
  <p:clrMapOvr>
    <a:masterClrMapping/>
  </p:clrMapOvr>
  <p:transition spd="slow">
    <p:strips dir="rd"/>
  </p:transition>
  <p:timing>
    <p:tnLst>
      <p:par>
        <p:cTn id="1" dur="indefinite" restart="never" nodeType="tmRoot"/>
      </p:par>
    </p:tnLst>
  </p:timing>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1446550"/>
          </a:xfrm>
          <a:prstGeom prst="rect">
            <a:avLst/>
          </a:prstGeom>
          <a:noFill/>
        </p:spPr>
        <p:txBody>
          <a:bodyPr wrap="square" rtlCol="0">
            <a:spAutoFit/>
          </a:bodyPr>
          <a:lstStyle/>
          <a:p>
            <a:pPr algn="ctr"/>
            <a:r>
              <a:rPr lang="en-US" sz="4400" b="1" dirty="0" smtClean="0"/>
              <a:t>On Persecution</a:t>
            </a:r>
          </a:p>
          <a:p>
            <a:pPr algn="ctr"/>
            <a:r>
              <a:rPr lang="en-US" sz="4400" b="1" dirty="0" smtClean="0"/>
              <a:t>Acts 7:54-8:1</a:t>
            </a:r>
            <a:endParaRPr lang="en-US" sz="4400" b="1" dirty="0"/>
          </a:p>
        </p:txBody>
      </p:sp>
    </p:spTree>
    <p:extLst>
      <p:ext uri="{BB962C8B-B14F-4D97-AF65-F5344CB8AC3E}">
        <p14:creationId xmlns:p14="http://schemas.microsoft.com/office/powerpoint/2010/main" val="339349583"/>
      </p:ext>
    </p:extLst>
  </p:cSld>
  <p:clrMapOvr>
    <a:masterClrMapping/>
  </p:clrMapOvr>
  <p:transition spd="slow">
    <p:strips dir="rd"/>
  </p:transition>
  <p:timing>
    <p:tnLst>
      <p:par>
        <p:cTn id="1" dur="indefinite" restart="never" nodeType="tmRoot"/>
      </p:par>
    </p:tnLst>
  </p:timing>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7" y="385604"/>
            <a:ext cx="8135471" cy="6186309"/>
          </a:xfrm>
          <a:prstGeom prst="rect">
            <a:avLst/>
          </a:prstGeom>
        </p:spPr>
        <p:txBody>
          <a:bodyPr wrap="square">
            <a:spAutoFit/>
          </a:bodyPr>
          <a:lstStyle/>
          <a:p>
            <a:r>
              <a:rPr lang="en-US" sz="3600" b="1" dirty="0" smtClean="0">
                <a:effectLst/>
                <a:ea typeface="Times New Roman" panose="02020603050405020304" pitchFamily="18" charset="0"/>
              </a:rPr>
              <a:t>“Of all the nonsense uttered in these miserable times, perhaps the most nonsensical is the sentence, written with a </a:t>
            </a:r>
            <a:r>
              <a:rPr lang="en-US" sz="3600" b="1" dirty="0" err="1" smtClean="0">
                <a:effectLst/>
                <a:ea typeface="Times New Roman" panose="02020603050405020304" pitchFamily="18" charset="0"/>
              </a:rPr>
              <a:t>pretence</a:t>
            </a:r>
            <a:r>
              <a:rPr lang="en-US" sz="3600" b="1" dirty="0" smtClean="0">
                <a:effectLst/>
                <a:ea typeface="Times New Roman" panose="02020603050405020304" pitchFamily="18" charset="0"/>
              </a:rPr>
              <a:t> [sic] to wisdom which I have often enough met with in the course of my reading and whose excellence I have also heard some people praise: ‘Nowadays no man can be a martyr any more, for ours is an age incapable of making a martyr of anyone.’ …</a:t>
            </a:r>
          </a:p>
          <a:p>
            <a:pPr algn="r"/>
            <a:r>
              <a:rPr lang="en-US" sz="3600" b="1" dirty="0" smtClean="0"/>
              <a:t>(</a:t>
            </a:r>
            <a:r>
              <a:rPr lang="en-US" sz="3600" b="1" dirty="0" err="1" smtClean="0"/>
              <a:t>Philibert</a:t>
            </a:r>
            <a:r>
              <a:rPr lang="en-US" sz="3600" b="1" dirty="0" smtClean="0"/>
              <a:t>, quoting </a:t>
            </a:r>
            <a:r>
              <a:rPr lang="en-US" sz="3600" b="1" dirty="0" err="1" smtClean="0"/>
              <a:t>Kierkagaard</a:t>
            </a:r>
            <a:r>
              <a:rPr lang="en-US" sz="3600" b="1" dirty="0" smtClean="0"/>
              <a:t>)</a:t>
            </a:r>
            <a:endParaRPr lang="en-US" sz="3600" b="1" dirty="0"/>
          </a:p>
        </p:txBody>
      </p:sp>
    </p:spTree>
    <p:extLst>
      <p:ext uri="{BB962C8B-B14F-4D97-AF65-F5344CB8AC3E}">
        <p14:creationId xmlns:p14="http://schemas.microsoft.com/office/powerpoint/2010/main" val="3978601120"/>
      </p:ext>
    </p:extLst>
  </p:cSld>
  <p:clrMapOvr>
    <a:masterClrMapping/>
  </p:clrMapOvr>
  <p:transition spd="slow">
    <p:strips dir="rd"/>
  </p:transition>
  <p:timing>
    <p:tnLst>
      <p:par>
        <p:cTn id="1" dur="indefinite" restart="never" nodeType="tmRoot"/>
      </p:par>
    </p:tnLst>
  </p:timing>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7" y="546968"/>
            <a:ext cx="8135471" cy="5632311"/>
          </a:xfrm>
          <a:prstGeom prst="rect">
            <a:avLst/>
          </a:prstGeom>
        </p:spPr>
        <p:txBody>
          <a:bodyPr wrap="square">
            <a:spAutoFit/>
          </a:bodyPr>
          <a:lstStyle/>
          <a:p>
            <a:r>
              <a:rPr lang="en-US" sz="3600" b="1" dirty="0" smtClean="0">
                <a:effectLst/>
                <a:ea typeface="Times New Roman" panose="02020603050405020304" pitchFamily="18" charset="0"/>
              </a:rPr>
              <a:t>“…What a misconception! We are not to think it is the age which has the power to put a man to death or to make him a martyr. It is the martyr, the genuine martyr, who must give to the age the passion, the bitter passion to want to kill him…Real superiority always works in two ways: it produces the force which brings about its own fall…</a:t>
            </a:r>
          </a:p>
          <a:p>
            <a:r>
              <a:rPr lang="en-US" sz="3600" b="1" dirty="0" smtClean="0"/>
              <a:t>(</a:t>
            </a:r>
            <a:r>
              <a:rPr lang="en-US" sz="3600" b="1" dirty="0" err="1" smtClean="0"/>
              <a:t>Philibert</a:t>
            </a:r>
            <a:r>
              <a:rPr lang="en-US" sz="3600" b="1" dirty="0" smtClean="0"/>
              <a:t>, quoting </a:t>
            </a:r>
            <a:r>
              <a:rPr lang="en-US" sz="3600" b="1" dirty="0" err="1" smtClean="0"/>
              <a:t>Kierkagaard</a:t>
            </a:r>
            <a:r>
              <a:rPr lang="en-US" sz="3600" b="1" dirty="0" smtClean="0"/>
              <a:t>)</a:t>
            </a:r>
            <a:endParaRPr lang="en-US" sz="3600" b="1" dirty="0"/>
          </a:p>
        </p:txBody>
      </p:sp>
    </p:spTree>
    <p:extLst>
      <p:ext uri="{BB962C8B-B14F-4D97-AF65-F5344CB8AC3E}">
        <p14:creationId xmlns:p14="http://schemas.microsoft.com/office/powerpoint/2010/main" val="2863041295"/>
      </p:ext>
    </p:extLst>
  </p:cSld>
  <p:clrMapOvr>
    <a:masterClrMapping/>
  </p:clrMapOvr>
  <p:transition spd="slow">
    <p:strips dir="rd"/>
  </p:transition>
  <p:timing>
    <p:tnLst>
      <p:par>
        <p:cTn id="1" dur="indefinite" restart="never" nodeType="tmRoot"/>
      </p:par>
    </p:tnLst>
  </p:timing>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7" y="546968"/>
            <a:ext cx="8135471" cy="5632311"/>
          </a:xfrm>
          <a:prstGeom prst="rect">
            <a:avLst/>
          </a:prstGeom>
        </p:spPr>
        <p:txBody>
          <a:bodyPr wrap="square">
            <a:spAutoFit/>
          </a:bodyPr>
          <a:lstStyle/>
          <a:p>
            <a:r>
              <a:rPr lang="en-US" sz="3600" b="1" dirty="0" smtClean="0">
                <a:effectLst/>
                <a:ea typeface="Times New Roman" panose="02020603050405020304" pitchFamily="18" charset="0"/>
              </a:rPr>
              <a:t>“…Thus when a disturber of consciences is to be put to death, it is not the age which in its own strength leads him to the gallows, but he himself who, by dealing his salutary blows, gives to the age the passionate desire to kill him. And, if the age is sunk in the worst kind of laxity, such a brave man has only to appear to disturb it to the core.”</a:t>
            </a:r>
          </a:p>
          <a:p>
            <a:pPr algn="r"/>
            <a:r>
              <a:rPr lang="en-US" sz="3600" b="1" dirty="0" smtClean="0"/>
              <a:t>(</a:t>
            </a:r>
            <a:r>
              <a:rPr lang="en-US" sz="3600" b="1" dirty="0" err="1" smtClean="0"/>
              <a:t>Philibert</a:t>
            </a:r>
            <a:r>
              <a:rPr lang="en-US" sz="3600" b="1" dirty="0" smtClean="0"/>
              <a:t>, quoting </a:t>
            </a:r>
            <a:r>
              <a:rPr lang="en-US" sz="3600" b="1" dirty="0" err="1" smtClean="0"/>
              <a:t>Kierkagaard</a:t>
            </a:r>
            <a:r>
              <a:rPr lang="en-US" sz="3600" b="1" dirty="0" smtClean="0"/>
              <a:t>)</a:t>
            </a:r>
            <a:endParaRPr lang="en-US" sz="3600" b="1" dirty="0"/>
          </a:p>
        </p:txBody>
      </p:sp>
    </p:spTree>
    <p:extLst>
      <p:ext uri="{BB962C8B-B14F-4D97-AF65-F5344CB8AC3E}">
        <p14:creationId xmlns:p14="http://schemas.microsoft.com/office/powerpoint/2010/main" val="4249164377"/>
      </p:ext>
    </p:extLst>
  </p:cSld>
  <p:clrMapOvr>
    <a:masterClrMapping/>
  </p:clrMapOvr>
  <p:transition spd="slow">
    <p:strips dir="rd"/>
  </p:transition>
  <p:timing>
    <p:tnLst>
      <p:par>
        <p:cTn id="1" dur="indefinite" restart="never" nodeType="tmRoot"/>
      </p:par>
    </p:tnLst>
  </p:timing>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2123658"/>
          </a:xfrm>
          <a:prstGeom prst="rect">
            <a:avLst/>
          </a:prstGeom>
          <a:noFill/>
        </p:spPr>
        <p:txBody>
          <a:bodyPr wrap="square" rtlCol="0">
            <a:spAutoFit/>
          </a:bodyPr>
          <a:lstStyle/>
          <a:p>
            <a:pPr algn="ctr"/>
            <a:r>
              <a:rPr lang="en-US" sz="4400" b="1" dirty="0" smtClean="0"/>
              <a:t>Produce other preachers</a:t>
            </a:r>
          </a:p>
          <a:p>
            <a:pPr algn="ctr"/>
            <a:r>
              <a:rPr lang="en-US" sz="4400" b="1" dirty="0" smtClean="0"/>
              <a:t>(not necessarily full-time ones)</a:t>
            </a:r>
          </a:p>
          <a:p>
            <a:pPr algn="ctr"/>
            <a:r>
              <a:rPr lang="en-US" sz="4400" b="1" dirty="0" smtClean="0"/>
              <a:t>Acts 8:4</a:t>
            </a:r>
            <a:endParaRPr lang="en-US" sz="4400" b="1" dirty="0"/>
          </a:p>
        </p:txBody>
      </p:sp>
    </p:spTree>
    <p:extLst>
      <p:ext uri="{BB962C8B-B14F-4D97-AF65-F5344CB8AC3E}">
        <p14:creationId xmlns:p14="http://schemas.microsoft.com/office/powerpoint/2010/main" val="838189503"/>
      </p:ext>
    </p:extLst>
  </p:cSld>
  <p:clrMapOvr>
    <a:masterClrMapping/>
  </p:clrMapOvr>
  <p:transition spd="slow">
    <p:strips dir="rd"/>
  </p:transition>
  <p:timing>
    <p:tnLst>
      <p:par>
        <p:cTn id="1" dur="indefinite" restart="never" nodeType="tmRoot"/>
      </p:par>
    </p:tnLst>
  </p:timing>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43753" y="2286000"/>
            <a:ext cx="8279868" cy="1446550"/>
          </a:xfrm>
          <a:prstGeom prst="rect">
            <a:avLst/>
          </a:prstGeom>
          <a:noFill/>
        </p:spPr>
        <p:txBody>
          <a:bodyPr wrap="square" rtlCol="0">
            <a:spAutoFit/>
          </a:bodyPr>
          <a:lstStyle/>
          <a:p>
            <a:pPr algn="ctr"/>
            <a:r>
              <a:rPr lang="en-US" sz="4400" b="1" dirty="0" smtClean="0"/>
              <a:t>Astonishing teaching</a:t>
            </a:r>
          </a:p>
          <a:p>
            <a:pPr algn="ctr"/>
            <a:r>
              <a:rPr lang="en-US" sz="4400" b="1" dirty="0" smtClean="0"/>
              <a:t>Acts 13:12</a:t>
            </a:r>
            <a:endParaRPr lang="en-US" sz="4400" b="1" dirty="0"/>
          </a:p>
        </p:txBody>
      </p:sp>
    </p:spTree>
    <p:extLst>
      <p:ext uri="{BB962C8B-B14F-4D97-AF65-F5344CB8AC3E}">
        <p14:creationId xmlns:p14="http://schemas.microsoft.com/office/powerpoint/2010/main" val="2437958001"/>
      </p:ext>
    </p:extLst>
  </p:cSld>
  <p:clrMapOvr>
    <a:masterClrMapping/>
  </p:clrMapOvr>
  <p:transition spd="slow">
    <p:strips dir="rd"/>
  </p:transition>
  <p:timing>
    <p:tnLst>
      <p:par>
        <p:cTn id="1" dur="indefinite" restart="never" nodeType="tmRoot"/>
      </p:par>
    </p:tnLst>
  </p:timing>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7002" y="5954245"/>
            <a:ext cx="3149965" cy="646331"/>
          </a:xfrm>
          <a:prstGeom prst="rect">
            <a:avLst/>
          </a:prstGeom>
          <a:noFill/>
        </p:spPr>
        <p:txBody>
          <a:bodyPr wrap="none" rtlCol="0">
            <a:spAutoFit/>
          </a:bodyPr>
          <a:lstStyle/>
          <a:p>
            <a:pPr algn="r"/>
            <a:r>
              <a:rPr lang="en-US" b="1" dirty="0" smtClean="0">
                <a:solidFill>
                  <a:schemeClr val="tx1">
                    <a:lumMod val="85000"/>
                    <a:lumOff val="15000"/>
                  </a:schemeClr>
                </a:solidFill>
              </a:rPr>
              <a:t>SITS 2015</a:t>
            </a:r>
          </a:p>
          <a:p>
            <a:r>
              <a:rPr lang="en-US" b="1" dirty="0" smtClean="0">
                <a:solidFill>
                  <a:schemeClr val="tx1">
                    <a:lumMod val="85000"/>
                    <a:lumOff val="15000"/>
                  </a:schemeClr>
                </a:solidFill>
              </a:rPr>
              <a:t>“The Foolishness of Preaching”</a:t>
            </a:r>
            <a:endParaRPr lang="en-US" b="1" dirty="0">
              <a:solidFill>
                <a:schemeClr val="tx1">
                  <a:lumMod val="85000"/>
                  <a:lumOff val="15000"/>
                </a:schemeClr>
              </a:solidFill>
            </a:endParaRPr>
          </a:p>
        </p:txBody>
      </p:sp>
    </p:spTree>
    <p:extLst>
      <p:ext uri="{BB962C8B-B14F-4D97-AF65-F5344CB8AC3E}">
        <p14:creationId xmlns:p14="http://schemas.microsoft.com/office/powerpoint/2010/main" val="1523909780"/>
      </p:ext>
    </p:extLst>
  </p:cSld>
  <p:clrMapOvr>
    <a:masterClrMapping/>
  </p:clrMapOvr>
  <p:transition spd="slow">
    <p:strips dir="rd"/>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619498"/>
            <a:ext cx="8041342" cy="5632311"/>
          </a:xfrm>
          <a:prstGeom prst="rect">
            <a:avLst/>
          </a:prstGeom>
        </p:spPr>
        <p:txBody>
          <a:bodyPr wrap="square">
            <a:spAutoFit/>
          </a:bodyPr>
          <a:lstStyle/>
          <a:p>
            <a:r>
              <a:rPr lang="en-US" sz="3600" b="1" dirty="0" smtClean="0">
                <a:effectLst/>
                <a:ea typeface="Times New Roman" panose="02020603050405020304" pitchFamily="18" charset="0"/>
              </a:rPr>
              <a:t>“</a:t>
            </a:r>
            <a:r>
              <a:rPr lang="en-US" sz="3600" b="1" dirty="0" smtClean="0"/>
              <a:t>…It </a:t>
            </a:r>
            <a:r>
              <a:rPr lang="en-US" sz="3600" b="1" dirty="0"/>
              <a:t>is unusual for a herald to act on his own initiative and without explicit instructions. In the main the herald simply gives short messages, puts questions, and brings answers. Sometimes he may simply hand over a letter (</a:t>
            </a:r>
            <a:r>
              <a:rPr lang="en-US" sz="3600" b="1" dirty="0" err="1"/>
              <a:t>Diod</a:t>
            </a:r>
            <a:r>
              <a:rPr lang="en-US" sz="3600" b="1" dirty="0"/>
              <a:t>. S., XIB, 47, 1). He is bound by the precise instructions of the one who commissions him (Eur. Suppl., 385</a:t>
            </a:r>
            <a:r>
              <a:rPr lang="en-US" sz="3600" b="1" dirty="0" smtClean="0"/>
              <a:t>)…</a:t>
            </a:r>
            <a:endParaRPr lang="en-US" sz="3600" b="1" dirty="0" smtClean="0">
              <a:effectLst/>
              <a:ea typeface="Times New Roman" panose="02020603050405020304" pitchFamily="18" charset="0"/>
            </a:endParaRP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260597941"/>
      </p:ext>
    </p:extLst>
  </p:cSld>
  <p:clrMapOvr>
    <a:masterClrMapping/>
  </p:clrMapOvr>
  <p:transition spd="slow">
    <p:strips dir="rd"/>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1022908"/>
            <a:ext cx="8041342" cy="4524315"/>
          </a:xfrm>
          <a:prstGeom prst="rect">
            <a:avLst/>
          </a:prstGeom>
        </p:spPr>
        <p:txBody>
          <a:bodyPr wrap="square">
            <a:spAutoFit/>
          </a:bodyPr>
          <a:lstStyle/>
          <a:p>
            <a:r>
              <a:rPr lang="en-US" sz="3600" b="1" dirty="0" smtClean="0">
                <a:effectLst/>
                <a:ea typeface="Times New Roman" panose="02020603050405020304" pitchFamily="18" charset="0"/>
              </a:rPr>
              <a:t>“…</a:t>
            </a:r>
            <a:r>
              <a:rPr lang="en-US" sz="3600" b="1" dirty="0" smtClean="0"/>
              <a:t>The </a:t>
            </a:r>
            <a:r>
              <a:rPr lang="en-US" sz="3600" b="1" dirty="0"/>
              <a:t>good herald does not become involved in lengthy negotiations but returns at once when he has delivered his message (</a:t>
            </a:r>
            <a:r>
              <a:rPr lang="en-US" sz="3600" b="1" i="1" dirty="0"/>
              <a:t>ibid</a:t>
            </a:r>
            <a:r>
              <a:rPr lang="en-US" sz="3600" b="1" dirty="0"/>
              <a:t>., 459, cf. 388). In rare cases he may be empowered to decide on his own. But in general he is simply an executive </a:t>
            </a:r>
            <a:r>
              <a:rPr lang="en-US" sz="3600" b="1" dirty="0" smtClean="0"/>
              <a:t>instrument…</a:t>
            </a:r>
            <a:endParaRPr lang="en-US" sz="3600" b="1" dirty="0" smtClean="0">
              <a:effectLst/>
              <a:ea typeface="Times New Roman" panose="02020603050405020304" pitchFamily="18" charset="0"/>
            </a:endParaRP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119799522"/>
      </p:ext>
    </p:extLst>
  </p:cSld>
  <p:clrMapOvr>
    <a:masterClrMapping/>
  </p:clrMapOvr>
  <p:transition spd="slow">
    <p:strips dir="r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1695258"/>
            <a:ext cx="8041342" cy="3416320"/>
          </a:xfrm>
          <a:prstGeom prst="rect">
            <a:avLst/>
          </a:prstGeom>
        </p:spPr>
        <p:txBody>
          <a:bodyPr wrap="square">
            <a:spAutoFit/>
          </a:bodyPr>
          <a:lstStyle/>
          <a:p>
            <a:r>
              <a:rPr lang="en-US" sz="3600" b="1" dirty="0" smtClean="0">
                <a:effectLst/>
                <a:ea typeface="Times New Roman" panose="02020603050405020304" pitchFamily="18" charset="0"/>
              </a:rPr>
              <a:t>“</a:t>
            </a:r>
            <a:r>
              <a:rPr lang="en-US" sz="3600" b="1" dirty="0" smtClean="0"/>
              <a:t>…Being </a:t>
            </a:r>
            <a:r>
              <a:rPr lang="en-US" sz="3600" b="1" dirty="0"/>
              <a:t>only the mouth of his master, he must not falsify the message entrusted to him by additions of his own. He must deliver it exactly as given to him (Plat. Leg., XII, 941a).” </a:t>
            </a:r>
            <a:endParaRPr lang="en-US" sz="3600" b="1" dirty="0" smtClean="0">
              <a:effectLst/>
              <a:ea typeface="Times New Roman" panose="02020603050405020304" pitchFamily="18" charset="0"/>
            </a:endParaRP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819414033"/>
      </p:ext>
    </p:extLst>
  </p:cSld>
  <p:clrMapOvr>
    <a:masterClrMapping/>
  </p:clrMapOvr>
  <p:transition spd="slow">
    <p:strips dir="r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2631" y="357096"/>
            <a:ext cx="4428328" cy="707886"/>
          </a:xfrm>
          <a:prstGeom prst="rect">
            <a:avLst/>
          </a:prstGeom>
          <a:noFill/>
        </p:spPr>
        <p:txBody>
          <a:bodyPr wrap="none" rtlCol="0">
            <a:spAutoFit/>
          </a:bodyPr>
          <a:lstStyle/>
          <a:p>
            <a:pPr algn="ctr"/>
            <a:r>
              <a:rPr lang="en-US" sz="4000" b="1" dirty="0" smtClean="0"/>
              <a:t>5 Keys for Heralding</a:t>
            </a:r>
            <a:endParaRPr lang="en-US" sz="4000" b="1" dirty="0"/>
          </a:p>
        </p:txBody>
      </p:sp>
      <p:sp>
        <p:nvSpPr>
          <p:cNvPr id="3" name="TextBox 2"/>
          <p:cNvSpPr txBox="1"/>
          <p:nvPr/>
        </p:nvSpPr>
        <p:spPr>
          <a:xfrm>
            <a:off x="289715" y="1101167"/>
            <a:ext cx="8558450" cy="5078313"/>
          </a:xfrm>
          <a:prstGeom prst="rect">
            <a:avLst/>
          </a:prstGeom>
          <a:noFill/>
        </p:spPr>
        <p:txBody>
          <a:bodyPr wrap="square" rtlCol="0">
            <a:spAutoFit/>
          </a:bodyPr>
          <a:lstStyle/>
          <a:p>
            <a:pPr marL="742950" indent="-742950">
              <a:buAutoNum type="arabicPeriod"/>
            </a:pPr>
            <a:r>
              <a:rPr lang="en-US" sz="3600" b="1" dirty="0" smtClean="0"/>
              <a:t>Deliver the message as given to us</a:t>
            </a:r>
          </a:p>
          <a:p>
            <a:pPr marL="742950" indent="-742950">
              <a:buAutoNum type="arabicPeriod"/>
            </a:pPr>
            <a:r>
              <a:rPr lang="en-US" sz="3600" b="1" dirty="0" smtClean="0"/>
              <a:t>Our message must not originate with us</a:t>
            </a:r>
          </a:p>
          <a:p>
            <a:pPr marL="742950" indent="-742950">
              <a:buAutoNum type="arabicPeriod"/>
            </a:pPr>
            <a:r>
              <a:rPr lang="en-US" sz="3600" b="1" dirty="0" smtClean="0"/>
              <a:t>We must adopt the mind of the one who commissioned us</a:t>
            </a:r>
          </a:p>
          <a:p>
            <a:pPr marL="742950" indent="-742950">
              <a:buAutoNum type="arabicPeriod"/>
            </a:pPr>
            <a:r>
              <a:rPr lang="en-US" sz="3600" b="1" dirty="0" smtClean="0"/>
              <a:t>We are not to act on our own initiative, but only on the King’s instruction</a:t>
            </a:r>
          </a:p>
          <a:p>
            <a:pPr marL="742950" indent="-742950">
              <a:buAutoNum type="arabicPeriod"/>
            </a:pPr>
            <a:r>
              <a:rPr lang="en-US" sz="3600" b="1" dirty="0" smtClean="0"/>
              <a:t>We are the mouths of our Master, we must not falsify the message by making additions</a:t>
            </a:r>
            <a:endParaRPr lang="en-US" sz="3600" b="1" dirty="0"/>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68862280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grpSp>
        <p:nvGrpSpPr>
          <p:cNvPr id="6" name="Group 5"/>
          <p:cNvGrpSpPr/>
          <p:nvPr/>
        </p:nvGrpSpPr>
        <p:grpSpPr>
          <a:xfrm>
            <a:off x="598395" y="242047"/>
            <a:ext cx="7947211" cy="6373907"/>
            <a:chOff x="598395" y="242047"/>
            <a:chExt cx="7947211" cy="6373907"/>
          </a:xfrm>
        </p:grpSpPr>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85997" y="995082"/>
              <a:ext cx="6172011" cy="4154984"/>
            </a:xfrm>
            <a:prstGeom prst="rect">
              <a:avLst/>
            </a:prstGeom>
            <a:noFill/>
          </p:spPr>
          <p:txBody>
            <a:bodyPr wrap="none" rtlCol="0">
              <a:spAutoFit/>
            </a:bodyPr>
            <a:lstStyle/>
            <a:p>
              <a:pPr algn="ctr"/>
              <a:r>
                <a:rPr lang="en-US" sz="8800" b="1" dirty="0" smtClean="0">
                  <a:effectLst>
                    <a:glow rad="228600">
                      <a:schemeClr val="bg1"/>
                    </a:glow>
                  </a:effectLst>
                </a:rPr>
                <a:t>The</a:t>
              </a:r>
            </a:p>
            <a:p>
              <a:pPr algn="ctr"/>
              <a:r>
                <a:rPr lang="en-US" sz="8800" b="1" dirty="0" smtClean="0">
                  <a:effectLst>
                    <a:glow rad="228600">
                      <a:schemeClr val="bg1"/>
                    </a:glow>
                  </a:effectLst>
                </a:rPr>
                <a:t>Foolishness</a:t>
              </a:r>
            </a:p>
            <a:p>
              <a:pPr algn="ctr"/>
              <a:r>
                <a:rPr lang="en-US" sz="8800" b="1" dirty="0" smtClean="0">
                  <a:effectLst>
                    <a:glow rad="228600">
                      <a:schemeClr val="bg1"/>
                    </a:glow>
                  </a:effectLst>
                </a:rPr>
                <a:t>Of Preaching</a:t>
              </a:r>
              <a:endParaRPr lang="en-US" sz="8800" b="1" dirty="0">
                <a:effectLst>
                  <a:glow rad="228600">
                    <a:schemeClr val="bg1"/>
                  </a:glow>
                </a:effectLst>
              </a:endParaRPr>
            </a:p>
          </p:txBody>
        </p:sp>
      </p:grpSp>
    </p:spTree>
    <p:extLst>
      <p:ext uri="{BB962C8B-B14F-4D97-AF65-F5344CB8AC3E}">
        <p14:creationId xmlns:p14="http://schemas.microsoft.com/office/powerpoint/2010/main" val="3640419123"/>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2000"/>
                                  </p:stCondLst>
                                  <p:childTnLst>
                                    <p:set>
                                      <p:cBhvr>
                                        <p:cTn id="6" dur="1" fill="hold">
                                          <p:stCondLst>
                                            <p:cond delay="0"/>
                                          </p:stCondLst>
                                        </p:cTn>
                                        <p:tgtEl>
                                          <p:spTgt spid="6"/>
                                        </p:tgtEl>
                                        <p:attrNameLst>
                                          <p:attrName>style.visibility</p:attrName>
                                        </p:attrNameLst>
                                      </p:cBhvr>
                                      <p:to>
                                        <p:strVal val="visible"/>
                                      </p:to>
                                    </p:set>
                                    <p:animEffect transition="in" filter="circle(out)">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309284"/>
            <a:ext cx="8165374" cy="3016210"/>
          </a:xfrm>
          <a:prstGeom prst="rect">
            <a:avLst/>
          </a:prstGeom>
          <a:noFill/>
        </p:spPr>
        <p:txBody>
          <a:bodyPr wrap="square" rtlCol="0">
            <a:spAutoFit/>
          </a:bodyPr>
          <a:lstStyle/>
          <a:p>
            <a:pPr algn="ctr">
              <a:spcAft>
                <a:spcPts val="1200"/>
              </a:spcAft>
            </a:pPr>
            <a:r>
              <a:rPr lang="en-US" sz="3600" b="1" dirty="0" smtClean="0">
                <a:effectLst/>
              </a:rPr>
              <a:t>John 12:49</a:t>
            </a:r>
          </a:p>
          <a:p>
            <a:pPr algn="ctr"/>
            <a:r>
              <a:rPr lang="en-US" sz="3600" b="1" dirty="0" smtClean="0">
                <a:effectLst/>
              </a:rPr>
              <a:t>“For I have not spoken on my own authority, but the Father who sent me has himself given me a commandment—what to say and what to speak.”</a:t>
            </a:r>
            <a:endParaRPr lang="en-US" sz="3600" b="1" dirty="0">
              <a:effectLst/>
            </a:endParaRPr>
          </a:p>
        </p:txBody>
      </p:sp>
      <p:sp>
        <p:nvSpPr>
          <p:cNvPr id="3" name="TextBox 2"/>
          <p:cNvSpPr txBox="1"/>
          <p:nvPr/>
        </p:nvSpPr>
        <p:spPr>
          <a:xfrm>
            <a:off x="457200" y="3325494"/>
            <a:ext cx="8165374" cy="3016210"/>
          </a:xfrm>
          <a:prstGeom prst="rect">
            <a:avLst/>
          </a:prstGeom>
          <a:noFill/>
        </p:spPr>
        <p:txBody>
          <a:bodyPr wrap="square" rtlCol="0">
            <a:spAutoFit/>
          </a:bodyPr>
          <a:lstStyle/>
          <a:p>
            <a:pPr algn="ctr">
              <a:spcAft>
                <a:spcPts val="1200"/>
              </a:spcAft>
            </a:pPr>
            <a:r>
              <a:rPr lang="en-US" sz="3600" b="1" dirty="0" smtClean="0">
                <a:effectLst/>
              </a:rPr>
              <a:t>Acts 4:19b - 20</a:t>
            </a:r>
          </a:p>
          <a:p>
            <a:pPr algn="ctr"/>
            <a:r>
              <a:rPr lang="en-US" sz="3600" b="1" dirty="0" smtClean="0">
                <a:effectLst/>
              </a:rPr>
              <a:t>“Whether it is right in the sight of God to listen to you rather than to God, you must judge, for we cannot but speak of what we have seen and heard.”</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38556124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4" y="673333"/>
            <a:ext cx="8175812" cy="5632311"/>
          </a:xfrm>
          <a:prstGeom prst="rect">
            <a:avLst/>
          </a:prstGeom>
        </p:spPr>
        <p:txBody>
          <a:bodyPr wrap="square">
            <a:spAutoFit/>
          </a:bodyPr>
          <a:lstStyle/>
          <a:p>
            <a:r>
              <a:rPr lang="en-US" sz="3600" b="1" dirty="0" smtClean="0">
                <a:solidFill>
                  <a:srgbClr val="000000"/>
                </a:solidFill>
                <a:effectLst/>
                <a:ea typeface="Times New Roman" panose="02020603050405020304" pitchFamily="18" charset="0"/>
              </a:rPr>
              <a:t>“Every </a:t>
            </a:r>
            <a:r>
              <a:rPr lang="en-US" sz="3600" b="1" dirty="0" smtClean="0">
                <a:effectLst/>
                <a:ea typeface="Times New Roman" panose="02020603050405020304" pitchFamily="18" charset="0"/>
              </a:rPr>
              <a:t>herald</a:t>
            </a:r>
            <a:r>
              <a:rPr lang="en-US" sz="3600" b="1" dirty="0" smtClean="0">
                <a:solidFill>
                  <a:srgbClr val="000000"/>
                </a:solidFill>
                <a:effectLst/>
                <a:ea typeface="Times New Roman" panose="02020603050405020304" pitchFamily="18" charset="0"/>
              </a:rPr>
              <a:t> is strictly </a:t>
            </a:r>
            <a:r>
              <a:rPr lang="en-US" sz="3600" b="1" dirty="0" err="1" smtClean="0">
                <a:solidFill>
                  <a:srgbClr val="000000"/>
                </a:solidFill>
                <a:effectLst/>
                <a:ea typeface="Times New Roman" panose="02020603050405020304" pitchFamily="18" charset="0"/>
              </a:rPr>
              <a:t>κῆρυξ</a:t>
            </a:r>
            <a:r>
              <a:rPr lang="en-US" sz="3600" b="1" dirty="0" smtClean="0">
                <a:solidFill>
                  <a:srgbClr val="000000"/>
                </a:solidFill>
                <a:effectLst/>
                <a:ea typeface="Times New Roman" panose="02020603050405020304" pitchFamily="18" charset="0"/>
              </a:rPr>
              <a:t> </a:t>
            </a:r>
            <a:r>
              <a:rPr lang="en-US" sz="3600" b="1" dirty="0" err="1" smtClean="0">
                <a:solidFill>
                  <a:srgbClr val="000000"/>
                </a:solidFill>
                <a:effectLst/>
                <a:ea typeface="Times New Roman" panose="02020603050405020304" pitchFamily="18" charset="0"/>
              </a:rPr>
              <a:t>τῶν</a:t>
            </a:r>
            <a:r>
              <a:rPr lang="en-US" sz="3600" b="1" dirty="0" smtClean="0">
                <a:solidFill>
                  <a:srgbClr val="000000"/>
                </a:solidFill>
                <a:effectLst/>
                <a:ea typeface="Times New Roman" panose="02020603050405020304" pitchFamily="18" charset="0"/>
              </a:rPr>
              <a:t> </a:t>
            </a:r>
            <a:r>
              <a:rPr lang="en-US" sz="3600" b="1" dirty="0" err="1" smtClean="0">
                <a:solidFill>
                  <a:srgbClr val="000000"/>
                </a:solidFill>
                <a:effectLst/>
                <a:ea typeface="Times New Roman" panose="02020603050405020304" pitchFamily="18" charset="0"/>
              </a:rPr>
              <a:t>θεῶν</a:t>
            </a:r>
            <a:r>
              <a:rPr lang="en-US" sz="3600" b="1" dirty="0" smtClean="0">
                <a:solidFill>
                  <a:srgbClr val="000000"/>
                </a:solidFill>
                <a:effectLst/>
                <a:ea typeface="Times New Roman" panose="02020603050405020304" pitchFamily="18" charset="0"/>
              </a:rPr>
              <a:t> [</a:t>
            </a:r>
            <a:r>
              <a:rPr lang="en-US" sz="3600" b="1" i="1" dirty="0" smtClean="0">
                <a:solidFill>
                  <a:srgbClr val="000000"/>
                </a:solidFill>
                <a:effectLst/>
                <a:ea typeface="Times New Roman" panose="02020603050405020304" pitchFamily="18" charset="0"/>
              </a:rPr>
              <a:t>a herald of the gods</a:t>
            </a:r>
            <a:r>
              <a:rPr lang="en-US" sz="3600" b="1" dirty="0" smtClean="0">
                <a:solidFill>
                  <a:srgbClr val="000000"/>
                </a:solidFill>
                <a:effectLst/>
                <a:ea typeface="Times New Roman" panose="02020603050405020304" pitchFamily="18" charset="0"/>
              </a:rPr>
              <a:t>]; he stands under their protection and enjoys their special </a:t>
            </a:r>
            <a:r>
              <a:rPr lang="en-US" sz="3600" b="1" dirty="0" err="1" smtClean="0">
                <a:solidFill>
                  <a:srgbClr val="000000"/>
                </a:solidFill>
                <a:effectLst/>
                <a:ea typeface="Times New Roman" panose="02020603050405020304" pitchFamily="18" charset="0"/>
              </a:rPr>
              <a:t>favour</a:t>
            </a:r>
            <a:r>
              <a:rPr lang="en-US" sz="3600" b="1" dirty="0" smtClean="0">
                <a:solidFill>
                  <a:srgbClr val="000000"/>
                </a:solidFill>
                <a:effectLst/>
                <a:ea typeface="Times New Roman" panose="02020603050405020304" pitchFamily="18" charset="0"/>
              </a:rPr>
              <a:t> [sic]. But the gods have also their own special heralds to whom they entrust specific messages in the same way as earthly kings</a:t>
            </a:r>
            <a:r>
              <a:rPr lang="en-US" sz="3600" b="1" dirty="0" smtClean="0">
                <a:effectLst/>
                <a:ea typeface="Times New Roman" panose="02020603050405020304" pitchFamily="18" charset="0"/>
              </a:rPr>
              <a:t>…</a:t>
            </a:r>
            <a:r>
              <a:rPr lang="en-US" sz="3600" b="1" dirty="0" smtClean="0">
                <a:solidFill>
                  <a:srgbClr val="000000"/>
                </a:solidFill>
                <a:effectLst/>
                <a:ea typeface="Times New Roman" panose="02020603050405020304" pitchFamily="18" charset="0"/>
              </a:rPr>
              <a:t>selected men who are commissioned to deliver the message to their fellowmen.” </a:t>
            </a:r>
          </a:p>
          <a:p>
            <a:pPr algn="r"/>
            <a:r>
              <a:rPr lang="en-US" sz="3600" b="1" dirty="0" smtClean="0">
                <a:solidFill>
                  <a:srgbClr val="000000"/>
                </a:solidFill>
              </a:rPr>
              <a:t>(Friedrich, </a:t>
            </a:r>
            <a:r>
              <a:rPr lang="en-US" sz="3600" b="1" i="1" dirty="0" smtClean="0">
                <a:solidFill>
                  <a:srgbClr val="000000"/>
                </a:solidFill>
              </a:rPr>
              <a:t>TDNT</a:t>
            </a:r>
            <a:r>
              <a:rPr lang="en-US" sz="3600" b="1" dirty="0" smtClean="0">
                <a:solidFill>
                  <a:srgbClr val="000000"/>
                </a:solidFill>
              </a:rPr>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4028649021"/>
      </p:ext>
    </p:extLst>
  </p:cSld>
  <p:clrMapOvr>
    <a:masterClrMapping/>
  </p:clrMapOvr>
  <p:transition spd="slow">
    <p:strips dir="rd"/>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96256"/>
            <a:ext cx="8165374" cy="4678204"/>
          </a:xfrm>
          <a:prstGeom prst="rect">
            <a:avLst/>
          </a:prstGeom>
          <a:noFill/>
        </p:spPr>
        <p:txBody>
          <a:bodyPr wrap="square" rtlCol="0">
            <a:spAutoFit/>
          </a:bodyPr>
          <a:lstStyle/>
          <a:p>
            <a:pPr algn="ctr">
              <a:spcAft>
                <a:spcPts val="1200"/>
              </a:spcAft>
            </a:pPr>
            <a:r>
              <a:rPr lang="en-US" sz="3600" b="1" dirty="0" smtClean="0">
                <a:effectLst/>
              </a:rPr>
              <a:t>Romans 1:16-17</a:t>
            </a:r>
          </a:p>
          <a:p>
            <a:pPr algn="ctr"/>
            <a:r>
              <a:rPr lang="en-US" sz="3600" b="1" dirty="0" smtClean="0">
                <a:effectLst/>
              </a:rPr>
              <a:t>“For I am not ashamed of the gospel, for it is the power of God for salvation to everyone who believes, to the Jew first and also to the Greek. For in it the righteousness of God is revealed from faith for faith, as it is written, ‘The righteous shall live by faith.’”</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271839843"/>
      </p:ext>
    </p:extLst>
  </p:cSld>
  <p:clrMapOvr>
    <a:masterClrMapping/>
  </p:clrMapOvr>
  <p:transition spd="slow">
    <p:strips dir="rd"/>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4124206"/>
          </a:xfrm>
          <a:prstGeom prst="rect">
            <a:avLst/>
          </a:prstGeom>
          <a:noFill/>
        </p:spPr>
        <p:txBody>
          <a:bodyPr wrap="square" rtlCol="0">
            <a:spAutoFit/>
          </a:bodyPr>
          <a:lstStyle/>
          <a:p>
            <a:pPr algn="ctr">
              <a:spcAft>
                <a:spcPts val="1200"/>
              </a:spcAft>
            </a:pPr>
            <a:r>
              <a:rPr lang="en-US" sz="3600" b="1" dirty="0" smtClean="0">
                <a:effectLst/>
              </a:rPr>
              <a:t>Acts 11:13-14</a:t>
            </a:r>
          </a:p>
          <a:p>
            <a:pPr algn="ctr"/>
            <a:r>
              <a:rPr lang="en-US" sz="3600" b="1" dirty="0" smtClean="0">
                <a:effectLst/>
              </a:rPr>
              <a:t>“And he told us how he had seen the angel stand in his house and say, ‘Send to Joppa and bring Simon who is called Peter; he will declare to you a message by which you will be saved, you and all your household.’”</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943883609"/>
      </p:ext>
    </p:extLst>
  </p:cSld>
  <p:clrMapOvr>
    <a:masterClrMapping/>
  </p:clrMapOvr>
  <p:transition spd="slow">
    <p:strips dir="rd"/>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2034722" y="1371598"/>
            <a:ext cx="5074594" cy="4154984"/>
          </a:xfrm>
          <a:prstGeom prst="rect">
            <a:avLst/>
          </a:prstGeom>
          <a:noFill/>
        </p:spPr>
        <p:txBody>
          <a:bodyPr wrap="none" rtlCol="0">
            <a:spAutoFit/>
          </a:bodyPr>
          <a:lstStyle/>
          <a:p>
            <a:pPr algn="ctr"/>
            <a:r>
              <a:rPr lang="en-US" sz="8800" b="1" dirty="0" smtClean="0">
                <a:effectLst>
                  <a:glow rad="228600">
                    <a:schemeClr val="bg1"/>
                  </a:glow>
                </a:effectLst>
              </a:rPr>
              <a:t>Should we</a:t>
            </a:r>
          </a:p>
          <a:p>
            <a:pPr algn="ctr"/>
            <a:r>
              <a:rPr lang="en-US" sz="8800" b="1" dirty="0" smtClean="0">
                <a:effectLst>
                  <a:glow rad="228600">
                    <a:schemeClr val="bg1"/>
                  </a:glow>
                </a:effectLst>
              </a:rPr>
              <a:t>Preach</a:t>
            </a:r>
          </a:p>
          <a:p>
            <a:pPr algn="ctr"/>
            <a:r>
              <a:rPr lang="en-US" sz="8800" b="1" dirty="0" smtClean="0">
                <a:effectLst>
                  <a:glow rad="228600">
                    <a:schemeClr val="bg1"/>
                  </a:glow>
                </a:effectLst>
              </a:rPr>
              <a:t>Sermons?</a:t>
            </a:r>
            <a:endParaRPr lang="en-US" sz="8800" b="1" dirty="0">
              <a:effectLst>
                <a:glow rad="228600">
                  <a:schemeClr val="bg1"/>
                </a:glow>
              </a:effectLst>
            </a:endParaRPr>
          </a:p>
        </p:txBody>
      </p:sp>
    </p:spTree>
    <p:extLst>
      <p:ext uri="{BB962C8B-B14F-4D97-AF65-F5344CB8AC3E}">
        <p14:creationId xmlns:p14="http://schemas.microsoft.com/office/powerpoint/2010/main" val="804978309"/>
      </p:ext>
    </p:extLst>
  </p:cSld>
  <p:clrMapOvr>
    <a:masterClrMapping/>
  </p:clrMapOvr>
  <p:transition spd="slow">
    <p:strips dir="rd"/>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70647" y="955673"/>
            <a:ext cx="8189259" cy="3970318"/>
          </a:xfrm>
          <a:prstGeom prst="rect">
            <a:avLst/>
          </a:prstGeom>
        </p:spPr>
        <p:txBody>
          <a:bodyPr wrap="square">
            <a:spAutoFit/>
          </a:bodyPr>
          <a:lstStyle/>
          <a:p>
            <a:r>
              <a:rPr lang="en-US" sz="3600" b="1" dirty="0" smtClean="0">
                <a:effectLst/>
                <a:ea typeface="Times New Roman" panose="02020603050405020304" pitchFamily="18" charset="0"/>
              </a:rPr>
              <a:t>“In short, the contemporary sermon delivered for Christian consumption is foreign to both Old and New Testaments. There is nothing in Scripture to indicate its existence in the early Christian gatherings.”</a:t>
            </a:r>
          </a:p>
          <a:p>
            <a:pPr algn="r"/>
            <a:r>
              <a:rPr lang="en-US" sz="3600" b="1" dirty="0" smtClean="0"/>
              <a:t>(Frank Viola, </a:t>
            </a:r>
            <a:r>
              <a:rPr lang="en-US" sz="3600" b="1" i="1" dirty="0" smtClean="0"/>
              <a:t>Pagan Christianity</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430956232"/>
      </p:ext>
    </p:extLst>
  </p:cSld>
  <p:clrMapOvr>
    <a:masterClrMapping/>
  </p:clrMapOvr>
  <p:transition spd="slow">
    <p:strips dir="rd"/>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306" y="1329517"/>
            <a:ext cx="8350624" cy="3416320"/>
          </a:xfrm>
          <a:prstGeom prst="rect">
            <a:avLst/>
          </a:prstGeom>
        </p:spPr>
        <p:txBody>
          <a:bodyPr wrap="square">
            <a:spAutoFit/>
          </a:bodyPr>
          <a:lstStyle/>
          <a:p>
            <a:r>
              <a:rPr lang="en-US" sz="3600" b="1" dirty="0" smtClean="0">
                <a:effectLst/>
                <a:ea typeface="Times New Roman" panose="02020603050405020304" pitchFamily="18" charset="0"/>
              </a:rPr>
              <a:t>“Following the same pattern, the apostolic preaching recorded in Acts possessed the following features: It was sporadic. It was delivered on special occasions in order to deal with specific problems. …</a:t>
            </a:r>
          </a:p>
          <a:p>
            <a:pPr algn="r"/>
            <a:r>
              <a:rPr lang="en-US" sz="3600" b="1" dirty="0" smtClean="0"/>
              <a:t>(Frank Viola, </a:t>
            </a:r>
            <a:r>
              <a:rPr lang="en-US" sz="3600" b="1" i="1" dirty="0" smtClean="0"/>
              <a:t>Pagan Christianity</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899804773"/>
      </p:ext>
    </p:extLst>
  </p:cSld>
  <p:clrMapOvr>
    <a:masterClrMapping/>
  </p:clrMapOvr>
  <p:transition spd="slow">
    <p:strips dir="rd"/>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30306" y="1195047"/>
            <a:ext cx="8350624" cy="3970318"/>
          </a:xfrm>
          <a:prstGeom prst="rect">
            <a:avLst/>
          </a:prstGeom>
        </p:spPr>
        <p:txBody>
          <a:bodyPr wrap="square">
            <a:spAutoFit/>
          </a:bodyPr>
          <a:lstStyle/>
          <a:p>
            <a:r>
              <a:rPr lang="en-US" sz="3600" b="1" dirty="0" smtClean="0">
                <a:effectLst/>
                <a:ea typeface="Times New Roman" panose="02020603050405020304" pitchFamily="18" charset="0"/>
              </a:rPr>
              <a:t>“It was extemporaneous and without rhetorical structure. It was most often dialogical (meaning it included feedback and interruptions from the audience) rather than </a:t>
            </a:r>
            <a:r>
              <a:rPr lang="en-US" sz="3600" b="1" dirty="0" err="1" smtClean="0">
                <a:effectLst/>
                <a:ea typeface="Times New Roman" panose="02020603050405020304" pitchFamily="18" charset="0"/>
              </a:rPr>
              <a:t>monological</a:t>
            </a:r>
            <a:r>
              <a:rPr lang="en-US" sz="3600" b="1" dirty="0" smtClean="0">
                <a:effectLst/>
                <a:ea typeface="Times New Roman" panose="02020603050405020304" pitchFamily="18" charset="0"/>
              </a:rPr>
              <a:t> (a one-way discourse).” </a:t>
            </a:r>
          </a:p>
          <a:p>
            <a:pPr algn="r"/>
            <a:r>
              <a:rPr lang="en-US" sz="3600" b="1" dirty="0" smtClean="0"/>
              <a:t>(Frank Viola, </a:t>
            </a:r>
            <a:r>
              <a:rPr lang="en-US" sz="3600" b="1" i="1" dirty="0" smtClean="0"/>
              <a:t>Pagan Christianity</a:t>
            </a:r>
            <a:r>
              <a:rPr lang="en-US" sz="3600" b="1" dirty="0" smtClean="0"/>
              <a:t>)</a:t>
            </a:r>
            <a:endParaRPr lang="en-US" sz="3600" b="1" dirty="0"/>
          </a:p>
        </p:txBody>
      </p:sp>
      <p:sp>
        <p:nvSpPr>
          <p:cNvPr id="3" name="TextBox 2"/>
          <p:cNvSpPr txBox="1"/>
          <p:nvPr/>
        </p:nvSpPr>
        <p:spPr>
          <a:xfrm rot="21075964">
            <a:off x="2742045" y="5002306"/>
            <a:ext cx="3659913" cy="1323439"/>
          </a:xfrm>
          <a:prstGeom prst="rect">
            <a:avLst/>
          </a:prstGeom>
          <a:noFill/>
        </p:spPr>
        <p:txBody>
          <a:bodyPr wrap="none" rtlCol="0">
            <a:spAutoFit/>
          </a:bodyPr>
          <a:lstStyle/>
          <a:p>
            <a:pPr algn="ctr"/>
            <a:r>
              <a:rPr lang="en-US" sz="8000" b="1" dirty="0" smtClean="0">
                <a:solidFill>
                  <a:srgbClr val="FF0000"/>
                </a:solidFill>
              </a:rPr>
              <a:t>REALLY?</a:t>
            </a:r>
            <a:endParaRPr lang="en-US" sz="8000" b="1" dirty="0">
              <a:solidFill>
                <a:srgbClr val="FF0000"/>
              </a:solidFill>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22761553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2731" y="1748114"/>
            <a:ext cx="5804922" cy="2215991"/>
          </a:xfrm>
          <a:prstGeom prst="rect">
            <a:avLst/>
          </a:prstGeom>
          <a:noFill/>
        </p:spPr>
        <p:txBody>
          <a:bodyPr wrap="none" rtlCol="0">
            <a:spAutoFit/>
          </a:bodyPr>
          <a:lstStyle/>
          <a:p>
            <a:pPr algn="r">
              <a:spcAft>
                <a:spcPts val="1800"/>
              </a:spcAft>
            </a:pPr>
            <a:r>
              <a:rPr lang="en-US" sz="3600" b="1" dirty="0" smtClean="0"/>
              <a:t>Sporadic?</a:t>
            </a:r>
          </a:p>
          <a:p>
            <a:pPr algn="r">
              <a:spcAft>
                <a:spcPts val="1800"/>
              </a:spcAft>
            </a:pPr>
            <a:r>
              <a:rPr lang="en-US" sz="3600" b="1" dirty="0" smtClean="0"/>
              <a:t>Extemporaneous?</a:t>
            </a:r>
          </a:p>
          <a:p>
            <a:pPr algn="r">
              <a:spcAft>
                <a:spcPts val="1800"/>
              </a:spcAft>
            </a:pPr>
            <a:r>
              <a:rPr lang="en-US" sz="3600" b="1" dirty="0" smtClean="0"/>
              <a:t>Without rhetorical structure?</a:t>
            </a:r>
            <a:endParaRPr lang="en-US" sz="3600" b="1" dirty="0"/>
          </a:p>
        </p:txBody>
      </p:sp>
      <p:sp>
        <p:nvSpPr>
          <p:cNvPr id="3" name="TextBox 2"/>
          <p:cNvSpPr txBox="1"/>
          <p:nvPr/>
        </p:nvSpPr>
        <p:spPr>
          <a:xfrm>
            <a:off x="6127653" y="1748114"/>
            <a:ext cx="2627642" cy="2215991"/>
          </a:xfrm>
          <a:prstGeom prst="rect">
            <a:avLst/>
          </a:prstGeom>
          <a:noFill/>
        </p:spPr>
        <p:txBody>
          <a:bodyPr wrap="none" rtlCol="0">
            <a:spAutoFit/>
          </a:bodyPr>
          <a:lstStyle/>
          <a:p>
            <a:pPr>
              <a:spcAft>
                <a:spcPts val="1800"/>
              </a:spcAft>
            </a:pPr>
            <a:r>
              <a:rPr lang="en-US" sz="3600" b="1" dirty="0" smtClean="0"/>
              <a:t>Acts 2:42, 46</a:t>
            </a:r>
          </a:p>
          <a:p>
            <a:pPr>
              <a:spcAft>
                <a:spcPts val="1800"/>
              </a:spcAft>
            </a:pPr>
            <a:r>
              <a:rPr lang="en-US" sz="3600" b="1" dirty="0" smtClean="0"/>
              <a:t>Mark 13:11</a:t>
            </a:r>
          </a:p>
          <a:p>
            <a:pPr>
              <a:spcAft>
                <a:spcPts val="1800"/>
              </a:spcAft>
            </a:pPr>
            <a:r>
              <a:rPr lang="en-US" sz="3600" b="1" dirty="0" smtClean="0"/>
              <a:t>Acts 2</a:t>
            </a:r>
            <a:endParaRPr lang="en-US" sz="3600" b="1" dirty="0"/>
          </a:p>
        </p:txBody>
      </p:sp>
      <p:sp>
        <p:nvSpPr>
          <p:cNvPr id="4" name="TextBox 3"/>
          <p:cNvSpPr txBox="1"/>
          <p:nvPr/>
        </p:nvSpPr>
        <p:spPr>
          <a:xfrm rot="21075964">
            <a:off x="2742045" y="5002306"/>
            <a:ext cx="3659913" cy="1323439"/>
          </a:xfrm>
          <a:prstGeom prst="rect">
            <a:avLst/>
          </a:prstGeom>
          <a:noFill/>
        </p:spPr>
        <p:txBody>
          <a:bodyPr wrap="none" rtlCol="0">
            <a:spAutoFit/>
          </a:bodyPr>
          <a:lstStyle/>
          <a:p>
            <a:pPr algn="ctr"/>
            <a:r>
              <a:rPr lang="en-US" sz="8000" b="1" dirty="0" smtClean="0">
                <a:solidFill>
                  <a:srgbClr val="FF0000"/>
                </a:solidFill>
              </a:rPr>
              <a:t>REALLY?</a:t>
            </a:r>
            <a:endParaRPr lang="en-US" sz="8000" b="1" dirty="0">
              <a:solidFill>
                <a:srgbClr val="FF0000"/>
              </a:solidFill>
            </a:endParaRPr>
          </a:p>
        </p:txBody>
      </p:sp>
      <p:sp>
        <p:nvSpPr>
          <p:cNvPr id="5" name="TextBox 4"/>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216481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8"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p:tgtEl>
                                          <p:spTgt spid="3">
                                            <p:txEl>
                                              <p:pRg st="0" end="0"/>
                                            </p:txEl>
                                          </p:spTgt>
                                        </p:tgtEl>
                                        <p:attrNameLst>
                                          <p:attrName>ppt_x</p:attrName>
                                        </p:attrNameLst>
                                      </p:cBhvr>
                                      <p:tavLst>
                                        <p:tav tm="0">
                                          <p:val>
                                            <p:strVal val="#ppt_x-#ppt_w*1.125000"/>
                                          </p:val>
                                        </p:tav>
                                        <p:tav tm="100000">
                                          <p:val>
                                            <p:strVal val="#ppt_x"/>
                                          </p:val>
                                        </p:tav>
                                      </p:tavLst>
                                    </p:anim>
                                    <p:animEffect transition="in" filter="wipe(right)">
                                      <p:cBhvr>
                                        <p:cTn id="14" dur="500"/>
                                        <p:tgtEl>
                                          <p:spTgt spid="3">
                                            <p:txEl>
                                              <p:pRg st="0" end="0"/>
                                            </p:txEl>
                                          </p:spTgt>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2" presetClass="entr" presetSubtype="8" fill="hold" grpId="0"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p:tgtEl>
                                          <p:spTgt spid="3">
                                            <p:txEl>
                                              <p:pRg st="1" end="1"/>
                                            </p:txEl>
                                          </p:spTgt>
                                        </p:tgtEl>
                                        <p:attrNameLst>
                                          <p:attrName>ppt_x</p:attrName>
                                        </p:attrNameLst>
                                      </p:cBhvr>
                                      <p:tavLst>
                                        <p:tav tm="0">
                                          <p:val>
                                            <p:strVal val="#ppt_x-#ppt_w*1.125000"/>
                                          </p:val>
                                        </p:tav>
                                        <p:tav tm="100000">
                                          <p:val>
                                            <p:strVal val="#ppt_x"/>
                                          </p:val>
                                        </p:tav>
                                      </p:tavLst>
                                    </p:anim>
                                    <p:animEffect transition="in" filter="wipe(right)">
                                      <p:cBhvr>
                                        <p:cTn id="26" dur="500"/>
                                        <p:tgtEl>
                                          <p:spTgt spid="3">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grpId="0" nodeType="clickEffect">
                                  <p:stCondLst>
                                    <p:cond delay="0"/>
                                  </p:stCondLst>
                                  <p:childTnLst>
                                    <p:set>
                                      <p:cBhvr>
                                        <p:cTn id="30" dur="1" fill="hold">
                                          <p:stCondLst>
                                            <p:cond delay="0"/>
                                          </p:stCondLst>
                                        </p:cTn>
                                        <p:tgtEl>
                                          <p:spTgt spid="2">
                                            <p:txEl>
                                              <p:pRg st="2" end="2"/>
                                            </p:txEl>
                                          </p:spTgt>
                                        </p:tgtEl>
                                        <p:attrNameLst>
                                          <p:attrName>style.visibility</p:attrName>
                                        </p:attrNameLst>
                                      </p:cBhvr>
                                      <p:to>
                                        <p:strVal val="visible"/>
                                      </p:to>
                                    </p:set>
                                    <p:anim calcmode="lin" valueType="num">
                                      <p:cBhvr additive="base">
                                        <p:cTn id="31"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12" presetClass="entr" presetSubtype="8" fill="hold" grpId="0" nodeType="clickEffect">
                                  <p:stCondLst>
                                    <p:cond delay="0"/>
                                  </p:stCondLst>
                                  <p:childTnLst>
                                    <p:set>
                                      <p:cBhvr>
                                        <p:cTn id="36" dur="1" fill="hold">
                                          <p:stCondLst>
                                            <p:cond delay="0"/>
                                          </p:stCondLst>
                                        </p:cTn>
                                        <p:tgtEl>
                                          <p:spTgt spid="3">
                                            <p:txEl>
                                              <p:pRg st="2" end="2"/>
                                            </p:txEl>
                                          </p:spTgt>
                                        </p:tgtEl>
                                        <p:attrNameLst>
                                          <p:attrName>style.visibility</p:attrName>
                                        </p:attrNameLst>
                                      </p:cBhvr>
                                      <p:to>
                                        <p:strVal val="visible"/>
                                      </p:to>
                                    </p:set>
                                    <p:anim calcmode="lin" valueType="num">
                                      <p:cBhvr additive="base">
                                        <p:cTn id="37" dur="500"/>
                                        <p:tgtEl>
                                          <p:spTgt spid="3">
                                            <p:txEl>
                                              <p:pRg st="2" end="2"/>
                                            </p:txEl>
                                          </p:spTgt>
                                        </p:tgtEl>
                                        <p:attrNameLst>
                                          <p:attrName>ppt_x</p:attrName>
                                        </p:attrNameLst>
                                      </p:cBhvr>
                                      <p:tavLst>
                                        <p:tav tm="0">
                                          <p:val>
                                            <p:strVal val="#ppt_x-#ppt_w*1.125000"/>
                                          </p:val>
                                        </p:tav>
                                        <p:tav tm="100000">
                                          <p:val>
                                            <p:strVal val="#ppt_x"/>
                                          </p:val>
                                        </p:tav>
                                      </p:tavLst>
                                    </p:anim>
                                    <p:animEffect transition="in" filter="wipe(right)">
                                      <p:cBhvr>
                                        <p:cTn id="3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uiExpand="1"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4095" y="412396"/>
            <a:ext cx="8310282" cy="2862322"/>
          </a:xfrm>
          <a:prstGeom prst="rect">
            <a:avLst/>
          </a:prstGeom>
        </p:spPr>
        <p:txBody>
          <a:bodyPr wrap="square">
            <a:spAutoFit/>
          </a:bodyPr>
          <a:lstStyle/>
          <a:p>
            <a:r>
              <a:rPr lang="en-US" sz="3600" b="1" dirty="0" smtClean="0">
                <a:effectLst/>
                <a:ea typeface="Times New Roman" panose="02020603050405020304" pitchFamily="18" charset="0"/>
              </a:rPr>
              <a:t>“The spontaneous and non-rhetorical character of the apostolic messages delivered in Acts is evident upon close inspection.”</a:t>
            </a:r>
          </a:p>
          <a:p>
            <a:pPr algn="r"/>
            <a:r>
              <a:rPr lang="en-US" sz="3600" b="1" dirty="0" smtClean="0"/>
              <a:t>(Frank Viola, </a:t>
            </a:r>
            <a:r>
              <a:rPr lang="en-US" sz="3600" b="1" i="1" dirty="0" smtClean="0"/>
              <a:t>Pagan Christianity</a:t>
            </a:r>
            <a:r>
              <a:rPr lang="en-US" sz="3600" b="1" dirty="0" smtClean="0"/>
              <a:t>)</a:t>
            </a:r>
            <a:endParaRPr lang="en-US" sz="3600" b="1" dirty="0"/>
          </a:p>
        </p:txBody>
      </p:sp>
      <p:sp>
        <p:nvSpPr>
          <p:cNvPr id="3" name="TextBox 2"/>
          <p:cNvSpPr txBox="1"/>
          <p:nvPr/>
        </p:nvSpPr>
        <p:spPr>
          <a:xfrm rot="21075964">
            <a:off x="2742045" y="4249274"/>
            <a:ext cx="3659913" cy="1323439"/>
          </a:xfrm>
          <a:prstGeom prst="rect">
            <a:avLst/>
          </a:prstGeom>
          <a:noFill/>
        </p:spPr>
        <p:txBody>
          <a:bodyPr wrap="none" rtlCol="0">
            <a:spAutoFit/>
          </a:bodyPr>
          <a:lstStyle/>
          <a:p>
            <a:pPr algn="ctr"/>
            <a:r>
              <a:rPr lang="en-US" sz="8000" b="1" dirty="0" smtClean="0">
                <a:solidFill>
                  <a:srgbClr val="FF0000"/>
                </a:solidFill>
              </a:rPr>
              <a:t>REALLY?</a:t>
            </a:r>
            <a:endParaRPr lang="en-US" sz="8000" b="1" dirty="0">
              <a:solidFill>
                <a:srgbClr val="FF0000"/>
              </a:solidFill>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31813813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4124206"/>
          </a:xfrm>
          <a:prstGeom prst="rect">
            <a:avLst/>
          </a:prstGeom>
          <a:noFill/>
        </p:spPr>
        <p:txBody>
          <a:bodyPr wrap="square" rtlCol="0">
            <a:spAutoFit/>
          </a:bodyPr>
          <a:lstStyle/>
          <a:p>
            <a:pPr algn="ctr">
              <a:spcAft>
                <a:spcPts val="1200"/>
              </a:spcAft>
            </a:pPr>
            <a:r>
              <a:rPr lang="en-US" sz="3600" b="1" dirty="0" smtClean="0">
                <a:effectLst/>
              </a:rPr>
              <a:t>I Corinthians 1:21</a:t>
            </a:r>
          </a:p>
          <a:p>
            <a:pPr algn="ctr"/>
            <a:r>
              <a:rPr lang="en-US" sz="3600" b="1" dirty="0" smtClean="0">
                <a:effectLst/>
              </a:rPr>
              <a:t>“For since through the wisdom of God, the world did not know God through wisdom, it pleased God through the folly of what we preach (the foolishness of preaching-KJV, ASV) to save those who believe.”</a:t>
            </a:r>
            <a:endParaRPr lang="en-US" sz="3600" b="1" dirty="0">
              <a:effectLst/>
            </a:endParaRPr>
          </a:p>
        </p:txBody>
      </p:sp>
      <p:sp>
        <p:nvSpPr>
          <p:cNvPr id="2" name="TextBox 1"/>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122</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955580103"/>
      </p:ext>
    </p:extLst>
  </p:cSld>
  <p:clrMapOvr>
    <a:masterClrMapping/>
  </p:clrMapOvr>
  <p:transition spd="slow">
    <p:strips dir="rd"/>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14398" y="1385048"/>
            <a:ext cx="3414076" cy="3785652"/>
          </a:xfrm>
          <a:prstGeom prst="rect">
            <a:avLst/>
          </a:prstGeom>
          <a:noFill/>
        </p:spPr>
        <p:txBody>
          <a:bodyPr wrap="none" rtlCol="0">
            <a:spAutoFit/>
          </a:bodyPr>
          <a:lstStyle/>
          <a:p>
            <a:pPr>
              <a:spcAft>
                <a:spcPts val="1800"/>
              </a:spcAft>
            </a:pPr>
            <a:r>
              <a:rPr lang="en-US" sz="3600" b="1" dirty="0" smtClean="0"/>
              <a:t>A </a:t>
            </a:r>
            <a:r>
              <a:rPr lang="en-US" sz="3600" b="1" dirty="0" err="1" smtClean="0"/>
              <a:t>rhetor’s</a:t>
            </a:r>
            <a:r>
              <a:rPr lang="en-US" sz="3600" b="1" dirty="0" smtClean="0"/>
              <a:t> stance</a:t>
            </a:r>
          </a:p>
          <a:p>
            <a:pPr>
              <a:spcAft>
                <a:spcPts val="1800"/>
              </a:spcAft>
            </a:pPr>
            <a:r>
              <a:rPr lang="en-US" sz="3600" b="1" dirty="0" smtClean="0"/>
              <a:t>Ethos</a:t>
            </a:r>
          </a:p>
          <a:p>
            <a:pPr>
              <a:spcAft>
                <a:spcPts val="1800"/>
              </a:spcAft>
            </a:pPr>
            <a:r>
              <a:rPr lang="en-US" sz="3600" b="1" dirty="0" smtClean="0"/>
              <a:t>Logos</a:t>
            </a:r>
          </a:p>
          <a:p>
            <a:pPr>
              <a:spcAft>
                <a:spcPts val="1800"/>
              </a:spcAft>
            </a:pPr>
            <a:r>
              <a:rPr lang="en-US" sz="3600" b="1" dirty="0" smtClean="0"/>
              <a:t>Pathos</a:t>
            </a:r>
          </a:p>
          <a:p>
            <a:pPr>
              <a:spcAft>
                <a:spcPts val="1800"/>
              </a:spcAft>
            </a:pPr>
            <a:r>
              <a:rPr lang="en-US" sz="3600" b="1" dirty="0" err="1" smtClean="0"/>
              <a:t>Inclusio</a:t>
            </a:r>
            <a:endParaRPr lang="en-US" sz="3600" b="1" dirty="0"/>
          </a:p>
        </p:txBody>
      </p:sp>
      <p:sp>
        <p:nvSpPr>
          <p:cNvPr id="3" name="TextBox 2"/>
          <p:cNvSpPr txBox="1"/>
          <p:nvPr/>
        </p:nvSpPr>
        <p:spPr>
          <a:xfrm>
            <a:off x="2156371" y="632012"/>
            <a:ext cx="4831259" cy="707886"/>
          </a:xfrm>
          <a:prstGeom prst="rect">
            <a:avLst/>
          </a:prstGeom>
          <a:noFill/>
        </p:spPr>
        <p:txBody>
          <a:bodyPr wrap="none" rtlCol="0">
            <a:spAutoFit/>
          </a:bodyPr>
          <a:lstStyle/>
          <a:p>
            <a:pPr algn="ctr"/>
            <a:r>
              <a:rPr lang="en-US" sz="4000" b="1" dirty="0" smtClean="0"/>
              <a:t>The Rhetoric of Acts 2</a:t>
            </a:r>
            <a:endParaRPr lang="en-US" sz="4000" b="1" dirty="0"/>
          </a:p>
        </p:txBody>
      </p:sp>
      <p:sp>
        <p:nvSpPr>
          <p:cNvPr id="4" name="Rectangle 3"/>
          <p:cNvSpPr/>
          <p:nvPr/>
        </p:nvSpPr>
        <p:spPr>
          <a:xfrm>
            <a:off x="2743200" y="2075804"/>
            <a:ext cx="5836024" cy="3539430"/>
          </a:xfrm>
          <a:prstGeom prst="rect">
            <a:avLst/>
          </a:prstGeom>
        </p:spPr>
        <p:txBody>
          <a:bodyPr wrap="square">
            <a:spAutoFit/>
          </a:bodyPr>
          <a:lstStyle/>
          <a:p>
            <a:r>
              <a:rPr lang="en-US" sz="3200" b="1" dirty="0" smtClean="0">
                <a:effectLst/>
                <a:ea typeface="Times New Roman" panose="02020603050405020304" pitchFamily="18" charset="0"/>
              </a:rPr>
              <a:t>“It is also noteworthy that Peter is said to stand and lift up his voice in </a:t>
            </a:r>
            <a:r>
              <a:rPr lang="en-US" sz="3200" b="1" i="1" dirty="0" smtClean="0">
                <a:effectLst/>
                <a:ea typeface="Times New Roman" panose="02020603050405020304" pitchFamily="18" charset="0"/>
              </a:rPr>
              <a:t>v. 14</a:t>
            </a:r>
            <a:r>
              <a:rPr lang="en-US" sz="3200" b="1" dirty="0" smtClean="0">
                <a:effectLst/>
                <a:ea typeface="Times New Roman" panose="02020603050405020304" pitchFamily="18" charset="0"/>
              </a:rPr>
              <a:t>, which is the typical stance of the orator in antiquity, in particular the Greek orator or </a:t>
            </a:r>
            <a:r>
              <a:rPr lang="en-US" sz="3200" b="1" dirty="0" err="1" smtClean="0">
                <a:effectLst/>
                <a:ea typeface="Times New Roman" panose="02020603050405020304" pitchFamily="18" charset="0"/>
              </a:rPr>
              <a:t>rhetor</a:t>
            </a:r>
            <a:r>
              <a:rPr lang="en-US" sz="3200" b="1" dirty="0" smtClean="0">
                <a:effectLst/>
                <a:ea typeface="Times New Roman" panose="02020603050405020304" pitchFamily="18" charset="0"/>
              </a:rPr>
              <a:t>.” </a:t>
            </a:r>
          </a:p>
          <a:p>
            <a:pPr algn="r"/>
            <a:r>
              <a:rPr lang="en-US" sz="3200" b="1" dirty="0" smtClean="0"/>
              <a:t>(</a:t>
            </a:r>
            <a:r>
              <a:rPr lang="en-US" sz="3200" b="1" dirty="0" err="1" smtClean="0"/>
              <a:t>Witherington</a:t>
            </a:r>
            <a:r>
              <a:rPr lang="en-US" sz="3200" b="1" dirty="0" smtClean="0"/>
              <a:t>, </a:t>
            </a:r>
            <a:r>
              <a:rPr lang="en-US" sz="3200" b="1" i="1" dirty="0" smtClean="0"/>
              <a:t>Acts</a:t>
            </a:r>
            <a:r>
              <a:rPr lang="en-US" sz="3200" b="1" dirty="0" smtClean="0"/>
              <a:t>)</a:t>
            </a:r>
            <a:endParaRPr lang="en-US" sz="3200" b="1" dirty="0"/>
          </a:p>
        </p:txBody>
      </p:sp>
      <p:sp>
        <p:nvSpPr>
          <p:cNvPr id="5" name="TextBox 4"/>
          <p:cNvSpPr txBox="1"/>
          <p:nvPr/>
        </p:nvSpPr>
        <p:spPr>
          <a:xfrm>
            <a:off x="1353695" y="2768301"/>
            <a:ext cx="7124643" cy="1077218"/>
          </a:xfrm>
          <a:prstGeom prst="rect">
            <a:avLst/>
          </a:prstGeom>
          <a:noFill/>
        </p:spPr>
        <p:txBody>
          <a:bodyPr wrap="none" rtlCol="0">
            <a:spAutoFit/>
          </a:bodyPr>
          <a:lstStyle/>
          <a:p>
            <a:pPr algn="r"/>
            <a:r>
              <a:rPr lang="en-US" sz="3200" b="1" dirty="0" smtClean="0"/>
              <a:t>Defense in vss. 15-16</a:t>
            </a:r>
          </a:p>
          <a:p>
            <a:pPr algn="r"/>
            <a:r>
              <a:rPr lang="en-US" sz="3200" b="1" dirty="0" smtClean="0"/>
              <a:t>Progression of address in vss. 14, 22, 29</a:t>
            </a:r>
            <a:endParaRPr lang="en-US" sz="3200" b="1" dirty="0"/>
          </a:p>
        </p:txBody>
      </p:sp>
      <p:sp>
        <p:nvSpPr>
          <p:cNvPr id="6" name="TextBox 5"/>
          <p:cNvSpPr txBox="1"/>
          <p:nvPr/>
        </p:nvSpPr>
        <p:spPr>
          <a:xfrm>
            <a:off x="1476273" y="3723280"/>
            <a:ext cx="7052508" cy="1569660"/>
          </a:xfrm>
          <a:prstGeom prst="rect">
            <a:avLst/>
          </a:prstGeom>
          <a:noFill/>
        </p:spPr>
        <p:txBody>
          <a:bodyPr wrap="none" rtlCol="0">
            <a:spAutoFit/>
          </a:bodyPr>
          <a:lstStyle/>
          <a:p>
            <a:pPr algn="r"/>
            <a:r>
              <a:rPr lang="en-US" sz="3200" b="1" dirty="0" smtClean="0"/>
              <a:t>Call on the name of the Lord to be saved</a:t>
            </a:r>
          </a:p>
          <a:p>
            <a:pPr algn="r"/>
            <a:r>
              <a:rPr lang="en-US" sz="3200" b="1" dirty="0" smtClean="0"/>
              <a:t>Due to resurrection, Jesus is the Lord</a:t>
            </a:r>
          </a:p>
          <a:p>
            <a:pPr algn="r"/>
            <a:r>
              <a:rPr lang="en-US" sz="3200" b="1" dirty="0" smtClean="0"/>
              <a:t>Call on the name of Jesus to be saved</a:t>
            </a:r>
            <a:endParaRPr lang="en-US" sz="3200" b="1" dirty="0"/>
          </a:p>
        </p:txBody>
      </p:sp>
      <p:sp>
        <p:nvSpPr>
          <p:cNvPr id="7" name="TextBox 6"/>
          <p:cNvSpPr txBox="1"/>
          <p:nvPr/>
        </p:nvSpPr>
        <p:spPr>
          <a:xfrm>
            <a:off x="3801609" y="4254629"/>
            <a:ext cx="4676729" cy="1077218"/>
          </a:xfrm>
          <a:prstGeom prst="rect">
            <a:avLst/>
          </a:prstGeom>
          <a:noFill/>
        </p:spPr>
        <p:txBody>
          <a:bodyPr wrap="none" rtlCol="0">
            <a:spAutoFit/>
          </a:bodyPr>
          <a:lstStyle/>
          <a:p>
            <a:pPr algn="r"/>
            <a:r>
              <a:rPr lang="en-US" sz="3200" b="1" dirty="0" smtClean="0"/>
              <a:t>Promise, Children in vs. 29</a:t>
            </a:r>
          </a:p>
          <a:p>
            <a:pPr algn="r"/>
            <a:r>
              <a:rPr lang="en-US" sz="3200" b="1" dirty="0" smtClean="0"/>
              <a:t>Save yourselves in vs. 40</a:t>
            </a:r>
            <a:endParaRPr lang="en-US" sz="3200" b="1" dirty="0"/>
          </a:p>
        </p:txBody>
      </p:sp>
      <p:sp>
        <p:nvSpPr>
          <p:cNvPr id="8" name="TextBox 7"/>
          <p:cNvSpPr txBox="1"/>
          <p:nvPr/>
        </p:nvSpPr>
        <p:spPr>
          <a:xfrm>
            <a:off x="3966615" y="4915478"/>
            <a:ext cx="4612609" cy="1077218"/>
          </a:xfrm>
          <a:prstGeom prst="rect">
            <a:avLst/>
          </a:prstGeom>
          <a:noFill/>
        </p:spPr>
        <p:txBody>
          <a:bodyPr wrap="none" rtlCol="0">
            <a:spAutoFit/>
          </a:bodyPr>
          <a:lstStyle/>
          <a:p>
            <a:pPr algn="r"/>
            <a:r>
              <a:rPr lang="en-US" sz="3200" b="1" dirty="0" smtClean="0"/>
              <a:t>Joel 2:28-32a in vss. 17-21</a:t>
            </a:r>
          </a:p>
          <a:p>
            <a:pPr algn="r"/>
            <a:r>
              <a:rPr lang="en-US" sz="3200" b="1" dirty="0" smtClean="0"/>
              <a:t>Joel 2:32c in vs. 39</a:t>
            </a:r>
            <a:endParaRPr lang="en-US" sz="3200" b="1" dirty="0"/>
          </a:p>
        </p:txBody>
      </p:sp>
      <p:sp>
        <p:nvSpPr>
          <p:cNvPr id="9" name="TextBox 8"/>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158-160</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25966549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32"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circle(out)">
                                      <p:cBhvr>
                                        <p:cTn id="13" dur="500"/>
                                        <p:tgtEl>
                                          <p:spTgt spid="4"/>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xit" presetSubtype="32" fill="hold" grpId="1" nodeType="clickEffect">
                                  <p:stCondLst>
                                    <p:cond delay="0"/>
                                  </p:stCondLst>
                                  <p:childTnLst>
                                    <p:animEffect transition="out" filter="circle(out)">
                                      <p:cBhvr>
                                        <p:cTn id="17" dur="500"/>
                                        <p:tgtEl>
                                          <p:spTgt spid="4"/>
                                        </p:tgtEl>
                                      </p:cBhvr>
                                    </p:animEffect>
                                    <p:set>
                                      <p:cBhvr>
                                        <p:cTn id="18" dur="1" fill="hold">
                                          <p:stCondLst>
                                            <p:cond delay="499"/>
                                          </p:stCondLst>
                                        </p:cTn>
                                        <p:tgtEl>
                                          <p:spTgt spid="4"/>
                                        </p:tgtEl>
                                        <p:attrNameLst>
                                          <p:attrName>style.visibility</p:attrName>
                                        </p:attrNameLst>
                                      </p:cBhvr>
                                      <p:to>
                                        <p:strVal val="hidden"/>
                                      </p:to>
                                    </p:set>
                                  </p:childTnLst>
                                </p:cTn>
                              </p:par>
                            </p:childTnLst>
                          </p:cTn>
                        </p:par>
                        <p:par>
                          <p:cTn id="19" fill="hold">
                            <p:stCondLst>
                              <p:cond delay="500"/>
                            </p:stCondLst>
                            <p:childTnLst>
                              <p:par>
                                <p:cTn id="20" presetID="2" presetClass="entr" presetSubtype="8" fill="hold" grpId="0" nodeType="afterEffect">
                                  <p:stCondLst>
                                    <p:cond delay="0"/>
                                  </p:stCondLst>
                                  <p:childTnLst>
                                    <p:set>
                                      <p:cBhvr>
                                        <p:cTn id="21" dur="1" fill="hold">
                                          <p:stCondLst>
                                            <p:cond delay="0"/>
                                          </p:stCondLst>
                                        </p:cTn>
                                        <p:tgtEl>
                                          <p:spTgt spid="2">
                                            <p:txEl>
                                              <p:pRg st="1" end="1"/>
                                            </p:txEl>
                                          </p:spTgt>
                                        </p:tgtEl>
                                        <p:attrNameLst>
                                          <p:attrName>style.visibility</p:attrName>
                                        </p:attrNameLst>
                                      </p:cBhvr>
                                      <p:to>
                                        <p:strVal val="visible"/>
                                      </p:to>
                                    </p:set>
                                    <p:anim calcmode="lin" valueType="num">
                                      <p:cBhvr additive="base">
                                        <p:cTn id="22"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8" fill="hold" grpId="0" nodeType="clickEffect">
                                  <p:stCondLst>
                                    <p:cond delay="0"/>
                                  </p:stCondLst>
                                  <p:childTnLst>
                                    <p:set>
                                      <p:cBhvr>
                                        <p:cTn id="27" dur="1" fill="hold">
                                          <p:stCondLst>
                                            <p:cond delay="0"/>
                                          </p:stCondLst>
                                        </p:cTn>
                                        <p:tgtEl>
                                          <p:spTgt spid="5">
                                            <p:txEl>
                                              <p:pRg st="0" end="0"/>
                                            </p:txEl>
                                          </p:spTgt>
                                        </p:tgtEl>
                                        <p:attrNameLst>
                                          <p:attrName>style.visibility</p:attrName>
                                        </p:attrNameLst>
                                      </p:cBhvr>
                                      <p:to>
                                        <p:strVal val="visible"/>
                                      </p:to>
                                    </p:set>
                                    <p:anim calcmode="lin" valueType="num">
                                      <p:cBhvr additive="base">
                                        <p:cTn id="28" dur="500" fill="hold"/>
                                        <p:tgtEl>
                                          <p:spTgt spid="5">
                                            <p:txEl>
                                              <p:pRg st="0" end="0"/>
                                            </p:txEl>
                                          </p:spTgt>
                                        </p:tgtEl>
                                        <p:attrNameLst>
                                          <p:attrName>ppt_x</p:attrName>
                                        </p:attrNameLst>
                                      </p:cBhvr>
                                      <p:tavLst>
                                        <p:tav tm="0">
                                          <p:val>
                                            <p:strVal val="0-#ppt_w/2"/>
                                          </p:val>
                                        </p:tav>
                                        <p:tav tm="100000">
                                          <p:val>
                                            <p:strVal val="#ppt_x"/>
                                          </p:val>
                                        </p:tav>
                                      </p:tavLst>
                                    </p:anim>
                                    <p:anim calcmode="lin" valueType="num">
                                      <p:cBhvr additive="base">
                                        <p:cTn id="29" dur="500" fill="hold"/>
                                        <p:tgtEl>
                                          <p:spTgt spid="5">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2" presetClass="entr" presetSubtype="8" fill="hold" grpId="0" nodeType="clickEffect">
                                  <p:stCondLst>
                                    <p:cond delay="0"/>
                                  </p:stCondLst>
                                  <p:childTnLst>
                                    <p:set>
                                      <p:cBhvr>
                                        <p:cTn id="33" dur="1" fill="hold">
                                          <p:stCondLst>
                                            <p:cond delay="0"/>
                                          </p:stCondLst>
                                        </p:cTn>
                                        <p:tgtEl>
                                          <p:spTgt spid="5">
                                            <p:txEl>
                                              <p:pRg st="1" end="1"/>
                                            </p:txEl>
                                          </p:spTgt>
                                        </p:tgtEl>
                                        <p:attrNameLst>
                                          <p:attrName>style.visibility</p:attrName>
                                        </p:attrNameLst>
                                      </p:cBhvr>
                                      <p:to>
                                        <p:strVal val="visible"/>
                                      </p:to>
                                    </p:set>
                                    <p:anim calcmode="lin" valueType="num">
                                      <p:cBhvr additive="base">
                                        <p:cTn id="34" dur="500" fill="hold"/>
                                        <p:tgtEl>
                                          <p:spTgt spid="5">
                                            <p:txEl>
                                              <p:pRg st="1" end="1"/>
                                            </p:txEl>
                                          </p:spTgt>
                                        </p:tgtEl>
                                        <p:attrNameLst>
                                          <p:attrName>ppt_x</p:attrName>
                                        </p:attrNameLst>
                                      </p:cBhvr>
                                      <p:tavLst>
                                        <p:tav tm="0">
                                          <p:val>
                                            <p:strVal val="0-#ppt_w/2"/>
                                          </p:val>
                                        </p:tav>
                                        <p:tav tm="100000">
                                          <p:val>
                                            <p:strVal val="#ppt_x"/>
                                          </p:val>
                                        </p:tav>
                                      </p:tavLst>
                                    </p:anim>
                                    <p:anim calcmode="lin" valueType="num">
                                      <p:cBhvr additive="base">
                                        <p:cTn id="35" dur="500" fill="hold"/>
                                        <p:tgtEl>
                                          <p:spTgt spid="5">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xit" presetSubtype="2" fill="hold" grpId="1" nodeType="clickEffect">
                                  <p:stCondLst>
                                    <p:cond delay="0"/>
                                  </p:stCondLst>
                                  <p:childTnLst>
                                    <p:anim calcmode="lin" valueType="num">
                                      <p:cBhvr additive="base">
                                        <p:cTn id="39" dur="500"/>
                                        <p:tgtEl>
                                          <p:spTgt spid="5">
                                            <p:txEl>
                                              <p:pRg st="0" end="0"/>
                                            </p:txEl>
                                          </p:spTgt>
                                        </p:tgtEl>
                                        <p:attrNameLst>
                                          <p:attrName>ppt_x</p:attrName>
                                        </p:attrNameLst>
                                      </p:cBhvr>
                                      <p:tavLst>
                                        <p:tav tm="0">
                                          <p:val>
                                            <p:strVal val="ppt_x"/>
                                          </p:val>
                                        </p:tav>
                                        <p:tav tm="100000">
                                          <p:val>
                                            <p:strVal val="1+ppt_w/2"/>
                                          </p:val>
                                        </p:tav>
                                      </p:tavLst>
                                    </p:anim>
                                    <p:anim calcmode="lin" valueType="num">
                                      <p:cBhvr additive="base">
                                        <p:cTn id="40" dur="500"/>
                                        <p:tgtEl>
                                          <p:spTgt spid="5">
                                            <p:txEl>
                                              <p:pRg st="0" end="0"/>
                                            </p:txEl>
                                          </p:spTgt>
                                        </p:tgtEl>
                                        <p:attrNameLst>
                                          <p:attrName>ppt_y</p:attrName>
                                        </p:attrNameLst>
                                      </p:cBhvr>
                                      <p:tavLst>
                                        <p:tav tm="0">
                                          <p:val>
                                            <p:strVal val="ppt_y"/>
                                          </p:val>
                                        </p:tav>
                                        <p:tav tm="100000">
                                          <p:val>
                                            <p:strVal val="ppt_y"/>
                                          </p:val>
                                        </p:tav>
                                      </p:tavLst>
                                    </p:anim>
                                    <p:set>
                                      <p:cBhvr>
                                        <p:cTn id="41" dur="1" fill="hold">
                                          <p:stCondLst>
                                            <p:cond delay="499"/>
                                          </p:stCondLst>
                                        </p:cTn>
                                        <p:tgtEl>
                                          <p:spTgt spid="5">
                                            <p:txEl>
                                              <p:pRg st="0" end="0"/>
                                            </p:txEl>
                                          </p:spTgt>
                                        </p:tgtEl>
                                        <p:attrNameLst>
                                          <p:attrName>style.visibility</p:attrName>
                                        </p:attrNameLst>
                                      </p:cBhvr>
                                      <p:to>
                                        <p:strVal val="hidden"/>
                                      </p:to>
                                    </p:set>
                                  </p:childTnLst>
                                </p:cTn>
                              </p:par>
                              <p:par>
                                <p:cTn id="42" presetID="2" presetClass="exit" presetSubtype="2" fill="hold" grpId="1" nodeType="withEffect">
                                  <p:stCondLst>
                                    <p:cond delay="0"/>
                                  </p:stCondLst>
                                  <p:childTnLst>
                                    <p:anim calcmode="lin" valueType="num">
                                      <p:cBhvr additive="base">
                                        <p:cTn id="43" dur="500"/>
                                        <p:tgtEl>
                                          <p:spTgt spid="5">
                                            <p:txEl>
                                              <p:pRg st="1" end="1"/>
                                            </p:txEl>
                                          </p:spTgt>
                                        </p:tgtEl>
                                        <p:attrNameLst>
                                          <p:attrName>ppt_x</p:attrName>
                                        </p:attrNameLst>
                                      </p:cBhvr>
                                      <p:tavLst>
                                        <p:tav tm="0">
                                          <p:val>
                                            <p:strVal val="ppt_x"/>
                                          </p:val>
                                        </p:tav>
                                        <p:tav tm="100000">
                                          <p:val>
                                            <p:strVal val="1+ppt_w/2"/>
                                          </p:val>
                                        </p:tav>
                                      </p:tavLst>
                                    </p:anim>
                                    <p:anim calcmode="lin" valueType="num">
                                      <p:cBhvr additive="base">
                                        <p:cTn id="44" dur="500"/>
                                        <p:tgtEl>
                                          <p:spTgt spid="5">
                                            <p:txEl>
                                              <p:pRg st="1" end="1"/>
                                            </p:txEl>
                                          </p:spTgt>
                                        </p:tgtEl>
                                        <p:attrNameLst>
                                          <p:attrName>ppt_y</p:attrName>
                                        </p:attrNameLst>
                                      </p:cBhvr>
                                      <p:tavLst>
                                        <p:tav tm="0">
                                          <p:val>
                                            <p:strVal val="ppt_y"/>
                                          </p:val>
                                        </p:tav>
                                        <p:tav tm="100000">
                                          <p:val>
                                            <p:strVal val="ppt_y"/>
                                          </p:val>
                                        </p:tav>
                                      </p:tavLst>
                                    </p:anim>
                                    <p:set>
                                      <p:cBhvr>
                                        <p:cTn id="45" dur="1" fill="hold">
                                          <p:stCondLst>
                                            <p:cond delay="499"/>
                                          </p:stCondLst>
                                        </p:cTn>
                                        <p:tgtEl>
                                          <p:spTgt spid="5">
                                            <p:txEl>
                                              <p:pRg st="1" end="1"/>
                                            </p:txEl>
                                          </p:spTgt>
                                        </p:tgtEl>
                                        <p:attrNameLst>
                                          <p:attrName>style.visibility</p:attrName>
                                        </p:attrNameLst>
                                      </p:cBhvr>
                                      <p:to>
                                        <p:strVal val="hidden"/>
                                      </p:to>
                                    </p:set>
                                  </p:childTnLst>
                                </p:cTn>
                              </p:par>
                              <p:par>
                                <p:cTn id="46" presetID="2" presetClass="entr" presetSubtype="8" fill="hold" grpId="0" nodeType="withEffect">
                                  <p:stCondLst>
                                    <p:cond delay="0"/>
                                  </p:stCondLst>
                                  <p:childTnLst>
                                    <p:set>
                                      <p:cBhvr>
                                        <p:cTn id="47" dur="1" fill="hold">
                                          <p:stCondLst>
                                            <p:cond delay="0"/>
                                          </p:stCondLst>
                                        </p:cTn>
                                        <p:tgtEl>
                                          <p:spTgt spid="2">
                                            <p:txEl>
                                              <p:pRg st="2" end="2"/>
                                            </p:txEl>
                                          </p:spTgt>
                                        </p:tgtEl>
                                        <p:attrNameLst>
                                          <p:attrName>style.visibility</p:attrName>
                                        </p:attrNameLst>
                                      </p:cBhvr>
                                      <p:to>
                                        <p:strVal val="visible"/>
                                      </p:to>
                                    </p:set>
                                    <p:anim calcmode="lin" valueType="num">
                                      <p:cBhvr additive="base">
                                        <p:cTn id="48"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49"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8" fill="hold" grpId="0" nodeType="clickEffect">
                                  <p:stCondLst>
                                    <p:cond delay="0"/>
                                  </p:stCondLst>
                                  <p:childTnLst>
                                    <p:set>
                                      <p:cBhvr>
                                        <p:cTn id="53" dur="1" fill="hold">
                                          <p:stCondLst>
                                            <p:cond delay="0"/>
                                          </p:stCondLst>
                                        </p:cTn>
                                        <p:tgtEl>
                                          <p:spTgt spid="6">
                                            <p:txEl>
                                              <p:pRg st="0" end="0"/>
                                            </p:txEl>
                                          </p:spTgt>
                                        </p:tgtEl>
                                        <p:attrNameLst>
                                          <p:attrName>style.visibility</p:attrName>
                                        </p:attrNameLst>
                                      </p:cBhvr>
                                      <p:to>
                                        <p:strVal val="visible"/>
                                      </p:to>
                                    </p:set>
                                    <p:anim calcmode="lin" valueType="num">
                                      <p:cBhvr additive="base">
                                        <p:cTn id="54" dur="500" fill="hold"/>
                                        <p:tgtEl>
                                          <p:spTgt spid="6">
                                            <p:txEl>
                                              <p:pRg st="0" end="0"/>
                                            </p:txEl>
                                          </p:spTgt>
                                        </p:tgtEl>
                                        <p:attrNameLst>
                                          <p:attrName>ppt_x</p:attrName>
                                        </p:attrNameLst>
                                      </p:cBhvr>
                                      <p:tavLst>
                                        <p:tav tm="0">
                                          <p:val>
                                            <p:strVal val="0-#ppt_w/2"/>
                                          </p:val>
                                        </p:tav>
                                        <p:tav tm="100000">
                                          <p:val>
                                            <p:strVal val="#ppt_x"/>
                                          </p:val>
                                        </p:tav>
                                      </p:tavLst>
                                    </p:anim>
                                    <p:anim calcmode="lin" valueType="num">
                                      <p:cBhvr additive="base">
                                        <p:cTn id="55" dur="5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ntr" presetSubtype="8" fill="hold" grpId="0" nodeType="clickEffect">
                                  <p:stCondLst>
                                    <p:cond delay="0"/>
                                  </p:stCondLst>
                                  <p:childTnLst>
                                    <p:set>
                                      <p:cBhvr>
                                        <p:cTn id="59" dur="1" fill="hold">
                                          <p:stCondLst>
                                            <p:cond delay="0"/>
                                          </p:stCondLst>
                                        </p:cTn>
                                        <p:tgtEl>
                                          <p:spTgt spid="6">
                                            <p:txEl>
                                              <p:pRg st="1" end="1"/>
                                            </p:txEl>
                                          </p:spTgt>
                                        </p:tgtEl>
                                        <p:attrNameLst>
                                          <p:attrName>style.visibility</p:attrName>
                                        </p:attrNameLst>
                                      </p:cBhvr>
                                      <p:to>
                                        <p:strVal val="visible"/>
                                      </p:to>
                                    </p:set>
                                    <p:anim calcmode="lin" valueType="num">
                                      <p:cBhvr additive="base">
                                        <p:cTn id="60" dur="500" fill="hold"/>
                                        <p:tgtEl>
                                          <p:spTgt spid="6">
                                            <p:txEl>
                                              <p:pRg st="1" end="1"/>
                                            </p:txEl>
                                          </p:spTgt>
                                        </p:tgtEl>
                                        <p:attrNameLst>
                                          <p:attrName>ppt_x</p:attrName>
                                        </p:attrNameLst>
                                      </p:cBhvr>
                                      <p:tavLst>
                                        <p:tav tm="0">
                                          <p:val>
                                            <p:strVal val="0-#ppt_w/2"/>
                                          </p:val>
                                        </p:tav>
                                        <p:tav tm="100000">
                                          <p:val>
                                            <p:strVal val="#ppt_x"/>
                                          </p:val>
                                        </p:tav>
                                      </p:tavLst>
                                    </p:anim>
                                    <p:anim calcmode="lin" valueType="num">
                                      <p:cBhvr additive="base">
                                        <p:cTn id="61" dur="500" fill="hold"/>
                                        <p:tgtEl>
                                          <p:spTgt spid="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2" presetClass="entr" presetSubtype="8" fill="hold" grpId="0" nodeType="clickEffect">
                                  <p:stCondLst>
                                    <p:cond delay="0"/>
                                  </p:stCondLst>
                                  <p:childTnLst>
                                    <p:set>
                                      <p:cBhvr>
                                        <p:cTn id="65" dur="1" fill="hold">
                                          <p:stCondLst>
                                            <p:cond delay="0"/>
                                          </p:stCondLst>
                                        </p:cTn>
                                        <p:tgtEl>
                                          <p:spTgt spid="6">
                                            <p:txEl>
                                              <p:pRg st="2" end="2"/>
                                            </p:txEl>
                                          </p:spTgt>
                                        </p:tgtEl>
                                        <p:attrNameLst>
                                          <p:attrName>style.visibility</p:attrName>
                                        </p:attrNameLst>
                                      </p:cBhvr>
                                      <p:to>
                                        <p:strVal val="visible"/>
                                      </p:to>
                                    </p:set>
                                    <p:anim calcmode="lin" valueType="num">
                                      <p:cBhvr additive="base">
                                        <p:cTn id="66" dur="500" fill="hold"/>
                                        <p:tgtEl>
                                          <p:spTgt spid="6">
                                            <p:txEl>
                                              <p:pRg st="2" end="2"/>
                                            </p:txEl>
                                          </p:spTgt>
                                        </p:tgtEl>
                                        <p:attrNameLst>
                                          <p:attrName>ppt_x</p:attrName>
                                        </p:attrNameLst>
                                      </p:cBhvr>
                                      <p:tavLst>
                                        <p:tav tm="0">
                                          <p:val>
                                            <p:strVal val="0-#ppt_w/2"/>
                                          </p:val>
                                        </p:tav>
                                        <p:tav tm="100000">
                                          <p:val>
                                            <p:strVal val="#ppt_x"/>
                                          </p:val>
                                        </p:tav>
                                      </p:tavLst>
                                    </p:anim>
                                    <p:anim calcmode="lin" valueType="num">
                                      <p:cBhvr additive="base">
                                        <p:cTn id="67" dur="500" fill="hold"/>
                                        <p:tgtEl>
                                          <p:spTgt spid="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68" fill="hold">
                      <p:stCondLst>
                        <p:cond delay="indefinite"/>
                      </p:stCondLst>
                      <p:childTnLst>
                        <p:par>
                          <p:cTn id="69" fill="hold">
                            <p:stCondLst>
                              <p:cond delay="0"/>
                            </p:stCondLst>
                            <p:childTnLst>
                              <p:par>
                                <p:cTn id="70" presetID="2" presetClass="exit" presetSubtype="2" fill="hold" grpId="1" nodeType="clickEffect">
                                  <p:stCondLst>
                                    <p:cond delay="0"/>
                                  </p:stCondLst>
                                  <p:childTnLst>
                                    <p:anim calcmode="lin" valueType="num">
                                      <p:cBhvr additive="base">
                                        <p:cTn id="71" dur="500"/>
                                        <p:tgtEl>
                                          <p:spTgt spid="6">
                                            <p:txEl>
                                              <p:pRg st="0" end="0"/>
                                            </p:txEl>
                                          </p:spTgt>
                                        </p:tgtEl>
                                        <p:attrNameLst>
                                          <p:attrName>ppt_x</p:attrName>
                                        </p:attrNameLst>
                                      </p:cBhvr>
                                      <p:tavLst>
                                        <p:tav tm="0">
                                          <p:val>
                                            <p:strVal val="ppt_x"/>
                                          </p:val>
                                        </p:tav>
                                        <p:tav tm="100000">
                                          <p:val>
                                            <p:strVal val="1+ppt_w/2"/>
                                          </p:val>
                                        </p:tav>
                                      </p:tavLst>
                                    </p:anim>
                                    <p:anim calcmode="lin" valueType="num">
                                      <p:cBhvr additive="base">
                                        <p:cTn id="72" dur="500"/>
                                        <p:tgtEl>
                                          <p:spTgt spid="6">
                                            <p:txEl>
                                              <p:pRg st="0" end="0"/>
                                            </p:txEl>
                                          </p:spTgt>
                                        </p:tgtEl>
                                        <p:attrNameLst>
                                          <p:attrName>ppt_y</p:attrName>
                                        </p:attrNameLst>
                                      </p:cBhvr>
                                      <p:tavLst>
                                        <p:tav tm="0">
                                          <p:val>
                                            <p:strVal val="ppt_y"/>
                                          </p:val>
                                        </p:tav>
                                        <p:tav tm="100000">
                                          <p:val>
                                            <p:strVal val="ppt_y"/>
                                          </p:val>
                                        </p:tav>
                                      </p:tavLst>
                                    </p:anim>
                                    <p:set>
                                      <p:cBhvr>
                                        <p:cTn id="73" dur="1" fill="hold">
                                          <p:stCondLst>
                                            <p:cond delay="499"/>
                                          </p:stCondLst>
                                        </p:cTn>
                                        <p:tgtEl>
                                          <p:spTgt spid="6">
                                            <p:txEl>
                                              <p:pRg st="0" end="0"/>
                                            </p:txEl>
                                          </p:spTgt>
                                        </p:tgtEl>
                                        <p:attrNameLst>
                                          <p:attrName>style.visibility</p:attrName>
                                        </p:attrNameLst>
                                      </p:cBhvr>
                                      <p:to>
                                        <p:strVal val="hidden"/>
                                      </p:to>
                                    </p:set>
                                  </p:childTnLst>
                                </p:cTn>
                              </p:par>
                              <p:par>
                                <p:cTn id="74" presetID="2" presetClass="exit" presetSubtype="2" fill="hold" grpId="1" nodeType="withEffect">
                                  <p:stCondLst>
                                    <p:cond delay="0"/>
                                  </p:stCondLst>
                                  <p:childTnLst>
                                    <p:anim calcmode="lin" valueType="num">
                                      <p:cBhvr additive="base">
                                        <p:cTn id="75" dur="500"/>
                                        <p:tgtEl>
                                          <p:spTgt spid="6">
                                            <p:txEl>
                                              <p:pRg st="1" end="1"/>
                                            </p:txEl>
                                          </p:spTgt>
                                        </p:tgtEl>
                                        <p:attrNameLst>
                                          <p:attrName>ppt_x</p:attrName>
                                        </p:attrNameLst>
                                      </p:cBhvr>
                                      <p:tavLst>
                                        <p:tav tm="0">
                                          <p:val>
                                            <p:strVal val="ppt_x"/>
                                          </p:val>
                                        </p:tav>
                                        <p:tav tm="100000">
                                          <p:val>
                                            <p:strVal val="1+ppt_w/2"/>
                                          </p:val>
                                        </p:tav>
                                      </p:tavLst>
                                    </p:anim>
                                    <p:anim calcmode="lin" valueType="num">
                                      <p:cBhvr additive="base">
                                        <p:cTn id="76" dur="500"/>
                                        <p:tgtEl>
                                          <p:spTgt spid="6">
                                            <p:txEl>
                                              <p:pRg st="1" end="1"/>
                                            </p:txEl>
                                          </p:spTgt>
                                        </p:tgtEl>
                                        <p:attrNameLst>
                                          <p:attrName>ppt_y</p:attrName>
                                        </p:attrNameLst>
                                      </p:cBhvr>
                                      <p:tavLst>
                                        <p:tav tm="0">
                                          <p:val>
                                            <p:strVal val="ppt_y"/>
                                          </p:val>
                                        </p:tav>
                                        <p:tav tm="100000">
                                          <p:val>
                                            <p:strVal val="ppt_y"/>
                                          </p:val>
                                        </p:tav>
                                      </p:tavLst>
                                    </p:anim>
                                    <p:set>
                                      <p:cBhvr>
                                        <p:cTn id="77" dur="1" fill="hold">
                                          <p:stCondLst>
                                            <p:cond delay="499"/>
                                          </p:stCondLst>
                                        </p:cTn>
                                        <p:tgtEl>
                                          <p:spTgt spid="6">
                                            <p:txEl>
                                              <p:pRg st="1" end="1"/>
                                            </p:txEl>
                                          </p:spTgt>
                                        </p:tgtEl>
                                        <p:attrNameLst>
                                          <p:attrName>style.visibility</p:attrName>
                                        </p:attrNameLst>
                                      </p:cBhvr>
                                      <p:to>
                                        <p:strVal val="hidden"/>
                                      </p:to>
                                    </p:set>
                                  </p:childTnLst>
                                </p:cTn>
                              </p:par>
                              <p:par>
                                <p:cTn id="78" presetID="2" presetClass="exit" presetSubtype="2" fill="hold" grpId="1" nodeType="withEffect">
                                  <p:stCondLst>
                                    <p:cond delay="0"/>
                                  </p:stCondLst>
                                  <p:childTnLst>
                                    <p:anim calcmode="lin" valueType="num">
                                      <p:cBhvr additive="base">
                                        <p:cTn id="79" dur="500"/>
                                        <p:tgtEl>
                                          <p:spTgt spid="6">
                                            <p:txEl>
                                              <p:pRg st="2" end="2"/>
                                            </p:txEl>
                                          </p:spTgt>
                                        </p:tgtEl>
                                        <p:attrNameLst>
                                          <p:attrName>ppt_x</p:attrName>
                                        </p:attrNameLst>
                                      </p:cBhvr>
                                      <p:tavLst>
                                        <p:tav tm="0">
                                          <p:val>
                                            <p:strVal val="ppt_x"/>
                                          </p:val>
                                        </p:tav>
                                        <p:tav tm="100000">
                                          <p:val>
                                            <p:strVal val="1+ppt_w/2"/>
                                          </p:val>
                                        </p:tav>
                                      </p:tavLst>
                                    </p:anim>
                                    <p:anim calcmode="lin" valueType="num">
                                      <p:cBhvr additive="base">
                                        <p:cTn id="80" dur="500"/>
                                        <p:tgtEl>
                                          <p:spTgt spid="6">
                                            <p:txEl>
                                              <p:pRg st="2" end="2"/>
                                            </p:txEl>
                                          </p:spTgt>
                                        </p:tgtEl>
                                        <p:attrNameLst>
                                          <p:attrName>ppt_y</p:attrName>
                                        </p:attrNameLst>
                                      </p:cBhvr>
                                      <p:tavLst>
                                        <p:tav tm="0">
                                          <p:val>
                                            <p:strVal val="ppt_y"/>
                                          </p:val>
                                        </p:tav>
                                        <p:tav tm="100000">
                                          <p:val>
                                            <p:strVal val="ppt_y"/>
                                          </p:val>
                                        </p:tav>
                                      </p:tavLst>
                                    </p:anim>
                                    <p:set>
                                      <p:cBhvr>
                                        <p:cTn id="81" dur="1" fill="hold">
                                          <p:stCondLst>
                                            <p:cond delay="499"/>
                                          </p:stCondLst>
                                        </p:cTn>
                                        <p:tgtEl>
                                          <p:spTgt spid="6">
                                            <p:txEl>
                                              <p:pRg st="2" end="2"/>
                                            </p:txEl>
                                          </p:spTgt>
                                        </p:tgtEl>
                                        <p:attrNameLst>
                                          <p:attrName>style.visibility</p:attrName>
                                        </p:attrNameLst>
                                      </p:cBhvr>
                                      <p:to>
                                        <p:strVal val="hidden"/>
                                      </p:to>
                                    </p:set>
                                  </p:childTnLst>
                                </p:cTn>
                              </p:par>
                            </p:childTnLst>
                          </p:cTn>
                        </p:par>
                        <p:par>
                          <p:cTn id="82" fill="hold">
                            <p:stCondLst>
                              <p:cond delay="500"/>
                            </p:stCondLst>
                            <p:childTnLst>
                              <p:par>
                                <p:cTn id="83" presetID="2" presetClass="entr" presetSubtype="8" fill="hold" grpId="0" nodeType="afterEffect">
                                  <p:stCondLst>
                                    <p:cond delay="0"/>
                                  </p:stCondLst>
                                  <p:childTnLst>
                                    <p:set>
                                      <p:cBhvr>
                                        <p:cTn id="84" dur="1" fill="hold">
                                          <p:stCondLst>
                                            <p:cond delay="0"/>
                                          </p:stCondLst>
                                        </p:cTn>
                                        <p:tgtEl>
                                          <p:spTgt spid="2">
                                            <p:txEl>
                                              <p:pRg st="3" end="3"/>
                                            </p:txEl>
                                          </p:spTgt>
                                        </p:tgtEl>
                                        <p:attrNameLst>
                                          <p:attrName>style.visibility</p:attrName>
                                        </p:attrNameLst>
                                      </p:cBhvr>
                                      <p:to>
                                        <p:strVal val="visible"/>
                                      </p:to>
                                    </p:set>
                                    <p:anim calcmode="lin" valueType="num">
                                      <p:cBhvr additive="base">
                                        <p:cTn id="8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 presetClass="entr" presetSubtype="8" fill="hold" grpId="0" nodeType="clickEffect">
                                  <p:stCondLst>
                                    <p:cond delay="0"/>
                                  </p:stCondLst>
                                  <p:childTnLst>
                                    <p:set>
                                      <p:cBhvr>
                                        <p:cTn id="90" dur="1" fill="hold">
                                          <p:stCondLst>
                                            <p:cond delay="0"/>
                                          </p:stCondLst>
                                        </p:cTn>
                                        <p:tgtEl>
                                          <p:spTgt spid="7">
                                            <p:txEl>
                                              <p:pRg st="0" end="0"/>
                                            </p:txEl>
                                          </p:spTgt>
                                        </p:tgtEl>
                                        <p:attrNameLst>
                                          <p:attrName>style.visibility</p:attrName>
                                        </p:attrNameLst>
                                      </p:cBhvr>
                                      <p:to>
                                        <p:strVal val="visible"/>
                                      </p:to>
                                    </p:set>
                                    <p:anim calcmode="lin" valueType="num">
                                      <p:cBhvr additive="base">
                                        <p:cTn id="91"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92"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2" presetClass="entr" presetSubtype="8" fill="hold" grpId="0" nodeType="clickEffect">
                                  <p:stCondLst>
                                    <p:cond delay="0"/>
                                  </p:stCondLst>
                                  <p:childTnLst>
                                    <p:set>
                                      <p:cBhvr>
                                        <p:cTn id="96" dur="1" fill="hold">
                                          <p:stCondLst>
                                            <p:cond delay="0"/>
                                          </p:stCondLst>
                                        </p:cTn>
                                        <p:tgtEl>
                                          <p:spTgt spid="7">
                                            <p:txEl>
                                              <p:pRg st="1" end="1"/>
                                            </p:txEl>
                                          </p:spTgt>
                                        </p:tgtEl>
                                        <p:attrNameLst>
                                          <p:attrName>style.visibility</p:attrName>
                                        </p:attrNameLst>
                                      </p:cBhvr>
                                      <p:to>
                                        <p:strVal val="visible"/>
                                      </p:to>
                                    </p:set>
                                    <p:anim calcmode="lin" valueType="num">
                                      <p:cBhvr additive="base">
                                        <p:cTn id="97"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98"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2" presetClass="exit" presetSubtype="2" fill="hold" grpId="1" nodeType="clickEffect">
                                  <p:stCondLst>
                                    <p:cond delay="0"/>
                                  </p:stCondLst>
                                  <p:childTnLst>
                                    <p:anim calcmode="lin" valueType="num">
                                      <p:cBhvr additive="base">
                                        <p:cTn id="102" dur="500"/>
                                        <p:tgtEl>
                                          <p:spTgt spid="7">
                                            <p:txEl>
                                              <p:pRg st="0" end="0"/>
                                            </p:txEl>
                                          </p:spTgt>
                                        </p:tgtEl>
                                        <p:attrNameLst>
                                          <p:attrName>ppt_x</p:attrName>
                                        </p:attrNameLst>
                                      </p:cBhvr>
                                      <p:tavLst>
                                        <p:tav tm="0">
                                          <p:val>
                                            <p:strVal val="ppt_x"/>
                                          </p:val>
                                        </p:tav>
                                        <p:tav tm="100000">
                                          <p:val>
                                            <p:strVal val="1+ppt_w/2"/>
                                          </p:val>
                                        </p:tav>
                                      </p:tavLst>
                                    </p:anim>
                                    <p:anim calcmode="lin" valueType="num">
                                      <p:cBhvr additive="base">
                                        <p:cTn id="103" dur="500"/>
                                        <p:tgtEl>
                                          <p:spTgt spid="7">
                                            <p:txEl>
                                              <p:pRg st="0" end="0"/>
                                            </p:txEl>
                                          </p:spTgt>
                                        </p:tgtEl>
                                        <p:attrNameLst>
                                          <p:attrName>ppt_y</p:attrName>
                                        </p:attrNameLst>
                                      </p:cBhvr>
                                      <p:tavLst>
                                        <p:tav tm="0">
                                          <p:val>
                                            <p:strVal val="ppt_y"/>
                                          </p:val>
                                        </p:tav>
                                        <p:tav tm="100000">
                                          <p:val>
                                            <p:strVal val="ppt_y"/>
                                          </p:val>
                                        </p:tav>
                                      </p:tavLst>
                                    </p:anim>
                                    <p:set>
                                      <p:cBhvr>
                                        <p:cTn id="104" dur="1" fill="hold">
                                          <p:stCondLst>
                                            <p:cond delay="499"/>
                                          </p:stCondLst>
                                        </p:cTn>
                                        <p:tgtEl>
                                          <p:spTgt spid="7">
                                            <p:txEl>
                                              <p:pRg st="0" end="0"/>
                                            </p:txEl>
                                          </p:spTgt>
                                        </p:tgtEl>
                                        <p:attrNameLst>
                                          <p:attrName>style.visibility</p:attrName>
                                        </p:attrNameLst>
                                      </p:cBhvr>
                                      <p:to>
                                        <p:strVal val="hidden"/>
                                      </p:to>
                                    </p:set>
                                  </p:childTnLst>
                                </p:cTn>
                              </p:par>
                              <p:par>
                                <p:cTn id="105" presetID="2" presetClass="exit" presetSubtype="2" fill="hold" grpId="1" nodeType="withEffect">
                                  <p:stCondLst>
                                    <p:cond delay="0"/>
                                  </p:stCondLst>
                                  <p:childTnLst>
                                    <p:anim calcmode="lin" valueType="num">
                                      <p:cBhvr additive="base">
                                        <p:cTn id="106" dur="500"/>
                                        <p:tgtEl>
                                          <p:spTgt spid="7">
                                            <p:txEl>
                                              <p:pRg st="1" end="1"/>
                                            </p:txEl>
                                          </p:spTgt>
                                        </p:tgtEl>
                                        <p:attrNameLst>
                                          <p:attrName>ppt_x</p:attrName>
                                        </p:attrNameLst>
                                      </p:cBhvr>
                                      <p:tavLst>
                                        <p:tav tm="0">
                                          <p:val>
                                            <p:strVal val="ppt_x"/>
                                          </p:val>
                                        </p:tav>
                                        <p:tav tm="100000">
                                          <p:val>
                                            <p:strVal val="1+ppt_w/2"/>
                                          </p:val>
                                        </p:tav>
                                      </p:tavLst>
                                    </p:anim>
                                    <p:anim calcmode="lin" valueType="num">
                                      <p:cBhvr additive="base">
                                        <p:cTn id="107" dur="500"/>
                                        <p:tgtEl>
                                          <p:spTgt spid="7">
                                            <p:txEl>
                                              <p:pRg st="1" end="1"/>
                                            </p:txEl>
                                          </p:spTgt>
                                        </p:tgtEl>
                                        <p:attrNameLst>
                                          <p:attrName>ppt_y</p:attrName>
                                        </p:attrNameLst>
                                      </p:cBhvr>
                                      <p:tavLst>
                                        <p:tav tm="0">
                                          <p:val>
                                            <p:strVal val="ppt_y"/>
                                          </p:val>
                                        </p:tav>
                                        <p:tav tm="100000">
                                          <p:val>
                                            <p:strVal val="ppt_y"/>
                                          </p:val>
                                        </p:tav>
                                      </p:tavLst>
                                    </p:anim>
                                    <p:set>
                                      <p:cBhvr>
                                        <p:cTn id="108" dur="1" fill="hold">
                                          <p:stCondLst>
                                            <p:cond delay="499"/>
                                          </p:stCondLst>
                                        </p:cTn>
                                        <p:tgtEl>
                                          <p:spTgt spid="7">
                                            <p:txEl>
                                              <p:pRg st="1" end="1"/>
                                            </p:txEl>
                                          </p:spTgt>
                                        </p:tgtEl>
                                        <p:attrNameLst>
                                          <p:attrName>style.visibility</p:attrName>
                                        </p:attrNameLst>
                                      </p:cBhvr>
                                      <p:to>
                                        <p:strVal val="hidden"/>
                                      </p:to>
                                    </p:set>
                                  </p:childTnLst>
                                </p:cTn>
                              </p:par>
                            </p:childTnLst>
                          </p:cTn>
                        </p:par>
                        <p:par>
                          <p:cTn id="109" fill="hold">
                            <p:stCondLst>
                              <p:cond delay="500"/>
                            </p:stCondLst>
                            <p:childTnLst>
                              <p:par>
                                <p:cTn id="110" presetID="2" presetClass="entr" presetSubtype="8" fill="hold" grpId="0" nodeType="afterEffect">
                                  <p:stCondLst>
                                    <p:cond delay="0"/>
                                  </p:stCondLst>
                                  <p:childTnLst>
                                    <p:set>
                                      <p:cBhvr>
                                        <p:cTn id="111" dur="1" fill="hold">
                                          <p:stCondLst>
                                            <p:cond delay="0"/>
                                          </p:stCondLst>
                                        </p:cTn>
                                        <p:tgtEl>
                                          <p:spTgt spid="2">
                                            <p:txEl>
                                              <p:pRg st="4" end="4"/>
                                            </p:txEl>
                                          </p:spTgt>
                                        </p:tgtEl>
                                        <p:attrNameLst>
                                          <p:attrName>style.visibility</p:attrName>
                                        </p:attrNameLst>
                                      </p:cBhvr>
                                      <p:to>
                                        <p:strVal val="visible"/>
                                      </p:to>
                                    </p:set>
                                    <p:anim calcmode="lin" valueType="num">
                                      <p:cBhvr additive="base">
                                        <p:cTn id="112"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13"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ntr" presetSubtype="8" fill="hold" grpId="0" nodeType="clickEffect">
                                  <p:stCondLst>
                                    <p:cond delay="0"/>
                                  </p:stCondLst>
                                  <p:childTnLst>
                                    <p:set>
                                      <p:cBhvr>
                                        <p:cTn id="117" dur="1" fill="hold">
                                          <p:stCondLst>
                                            <p:cond delay="0"/>
                                          </p:stCondLst>
                                        </p:cTn>
                                        <p:tgtEl>
                                          <p:spTgt spid="8">
                                            <p:txEl>
                                              <p:pRg st="0" end="0"/>
                                            </p:txEl>
                                          </p:spTgt>
                                        </p:tgtEl>
                                        <p:attrNameLst>
                                          <p:attrName>style.visibility</p:attrName>
                                        </p:attrNameLst>
                                      </p:cBhvr>
                                      <p:to>
                                        <p:strVal val="visible"/>
                                      </p:to>
                                    </p:set>
                                    <p:anim calcmode="lin" valueType="num">
                                      <p:cBhvr additive="base">
                                        <p:cTn id="118" dur="500" fill="hold"/>
                                        <p:tgtEl>
                                          <p:spTgt spid="8">
                                            <p:txEl>
                                              <p:pRg st="0" end="0"/>
                                            </p:txEl>
                                          </p:spTgt>
                                        </p:tgtEl>
                                        <p:attrNameLst>
                                          <p:attrName>ppt_x</p:attrName>
                                        </p:attrNameLst>
                                      </p:cBhvr>
                                      <p:tavLst>
                                        <p:tav tm="0">
                                          <p:val>
                                            <p:strVal val="0-#ppt_w/2"/>
                                          </p:val>
                                        </p:tav>
                                        <p:tav tm="100000">
                                          <p:val>
                                            <p:strVal val="#ppt_x"/>
                                          </p:val>
                                        </p:tav>
                                      </p:tavLst>
                                    </p:anim>
                                    <p:anim calcmode="lin" valueType="num">
                                      <p:cBhvr additive="base">
                                        <p:cTn id="119" dur="500" fill="hold"/>
                                        <p:tgtEl>
                                          <p:spTgt spid="8">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2" presetClass="entr" presetSubtype="8" fill="hold" grpId="0" nodeType="clickEffect">
                                  <p:stCondLst>
                                    <p:cond delay="0"/>
                                  </p:stCondLst>
                                  <p:childTnLst>
                                    <p:set>
                                      <p:cBhvr>
                                        <p:cTn id="123" dur="1" fill="hold">
                                          <p:stCondLst>
                                            <p:cond delay="0"/>
                                          </p:stCondLst>
                                        </p:cTn>
                                        <p:tgtEl>
                                          <p:spTgt spid="8">
                                            <p:txEl>
                                              <p:pRg st="1" end="1"/>
                                            </p:txEl>
                                          </p:spTgt>
                                        </p:tgtEl>
                                        <p:attrNameLst>
                                          <p:attrName>style.visibility</p:attrName>
                                        </p:attrNameLst>
                                      </p:cBhvr>
                                      <p:to>
                                        <p:strVal val="visible"/>
                                      </p:to>
                                    </p:set>
                                    <p:anim calcmode="lin" valueType="num">
                                      <p:cBhvr additive="base">
                                        <p:cTn id="124" dur="500" fill="hold"/>
                                        <p:tgtEl>
                                          <p:spTgt spid="8">
                                            <p:txEl>
                                              <p:pRg st="1" end="1"/>
                                            </p:txEl>
                                          </p:spTgt>
                                        </p:tgtEl>
                                        <p:attrNameLst>
                                          <p:attrName>ppt_x</p:attrName>
                                        </p:attrNameLst>
                                      </p:cBhvr>
                                      <p:tavLst>
                                        <p:tav tm="0">
                                          <p:val>
                                            <p:strVal val="0-#ppt_w/2"/>
                                          </p:val>
                                        </p:tav>
                                        <p:tav tm="100000">
                                          <p:val>
                                            <p:strVal val="#ppt_x"/>
                                          </p:val>
                                        </p:tav>
                                      </p:tavLst>
                                    </p:anim>
                                    <p:anim calcmode="lin" valueType="num">
                                      <p:cBhvr additive="base">
                                        <p:cTn id="125" dur="500" fill="hold"/>
                                        <p:tgtEl>
                                          <p:spTgt spid="8">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4" grpId="0"/>
      <p:bldP spid="4" grpId="1"/>
      <p:bldP spid="5" grpId="0" build="p"/>
      <p:bldP spid="5" grpId="1" build="allAtOnce"/>
      <p:bldP spid="6" grpId="0" build="p"/>
      <p:bldP spid="6" grpId="1" build="allAtOnce"/>
      <p:bldP spid="7" grpId="0" build="p"/>
      <p:bldP spid="7" grpId="1" build="allAtOnce"/>
      <p:bldP spid="8"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510987" y="432646"/>
            <a:ext cx="8243047" cy="1754326"/>
          </a:xfrm>
          <a:prstGeom prst="rect">
            <a:avLst/>
          </a:prstGeom>
        </p:spPr>
        <p:txBody>
          <a:bodyPr wrap="square">
            <a:spAutoFit/>
          </a:bodyPr>
          <a:lstStyle/>
          <a:p>
            <a:pPr lvl="0"/>
            <a:r>
              <a:rPr lang="en-US" sz="3600" b="1" dirty="0" smtClean="0">
                <a:solidFill>
                  <a:prstClr val="black"/>
                </a:solidFill>
                <a:ea typeface="Times New Roman" panose="02020603050405020304" pitchFamily="18" charset="0"/>
              </a:rPr>
              <a:t>“It </a:t>
            </a:r>
            <a:r>
              <a:rPr lang="en-US" sz="3600" b="1" dirty="0">
                <a:solidFill>
                  <a:prstClr val="black"/>
                </a:solidFill>
                <a:ea typeface="Times New Roman" panose="02020603050405020304" pitchFamily="18" charset="0"/>
              </a:rPr>
              <a:t>was most often dialogical </a:t>
            </a:r>
            <a:r>
              <a:rPr lang="en-US" sz="3600" b="1" dirty="0" smtClean="0">
                <a:solidFill>
                  <a:prstClr val="black"/>
                </a:solidFill>
                <a:ea typeface="Times New Roman" panose="02020603050405020304" pitchFamily="18" charset="0"/>
              </a:rPr>
              <a:t>… </a:t>
            </a:r>
            <a:r>
              <a:rPr lang="en-US" sz="3600" b="1" dirty="0">
                <a:solidFill>
                  <a:prstClr val="black"/>
                </a:solidFill>
                <a:ea typeface="Times New Roman" panose="02020603050405020304" pitchFamily="18" charset="0"/>
              </a:rPr>
              <a:t>rather than </a:t>
            </a:r>
            <a:r>
              <a:rPr lang="en-US" sz="3600" b="1" dirty="0" err="1" smtClean="0">
                <a:solidFill>
                  <a:prstClr val="black"/>
                </a:solidFill>
                <a:ea typeface="Times New Roman" panose="02020603050405020304" pitchFamily="18" charset="0"/>
              </a:rPr>
              <a:t>monological</a:t>
            </a:r>
            <a:r>
              <a:rPr lang="en-US" sz="3600" b="1" dirty="0" smtClean="0">
                <a:solidFill>
                  <a:prstClr val="black"/>
                </a:solidFill>
                <a:ea typeface="Times New Roman" panose="02020603050405020304" pitchFamily="18" charset="0"/>
              </a:rPr>
              <a:t>...” </a:t>
            </a:r>
            <a:endParaRPr lang="en-US" sz="3600" b="1" dirty="0">
              <a:solidFill>
                <a:prstClr val="black"/>
              </a:solidFill>
              <a:ea typeface="Times New Roman" panose="02020603050405020304" pitchFamily="18" charset="0"/>
            </a:endParaRPr>
          </a:p>
          <a:p>
            <a:pPr lvl="0" algn="r"/>
            <a:r>
              <a:rPr lang="en-US" sz="3600" b="1" dirty="0">
                <a:solidFill>
                  <a:prstClr val="black"/>
                </a:solidFill>
              </a:rPr>
              <a:t>(Frank Viola, </a:t>
            </a:r>
            <a:r>
              <a:rPr lang="en-US" sz="3600" b="1" i="1" dirty="0">
                <a:solidFill>
                  <a:prstClr val="black"/>
                </a:solidFill>
              </a:rPr>
              <a:t>Pagan Christianity</a:t>
            </a:r>
            <a:r>
              <a:rPr lang="en-US" sz="3600" b="1" dirty="0">
                <a:solidFill>
                  <a:prstClr val="black"/>
                </a:solidFill>
              </a:rPr>
              <a:t>)</a:t>
            </a:r>
          </a:p>
        </p:txBody>
      </p:sp>
      <p:sp>
        <p:nvSpPr>
          <p:cNvPr id="4" name="Rectangle 3"/>
          <p:cNvSpPr/>
          <p:nvPr/>
        </p:nvSpPr>
        <p:spPr>
          <a:xfrm>
            <a:off x="510987" y="2206167"/>
            <a:ext cx="8243047" cy="3970318"/>
          </a:xfrm>
          <a:prstGeom prst="rect">
            <a:avLst/>
          </a:prstGeom>
        </p:spPr>
        <p:txBody>
          <a:bodyPr wrap="square">
            <a:spAutoFit/>
          </a:bodyPr>
          <a:lstStyle/>
          <a:p>
            <a:pPr lvl="0"/>
            <a:r>
              <a:rPr lang="en-US" sz="3600" b="1" dirty="0" smtClean="0">
                <a:solidFill>
                  <a:prstClr val="black"/>
                </a:solidFill>
                <a:ea typeface="Times New Roman" panose="02020603050405020304" pitchFamily="18" charset="0"/>
              </a:rPr>
              <a:t>“The Greek word often used to describe first-century preaching and teaching is </a:t>
            </a:r>
            <a:r>
              <a:rPr lang="en-US" sz="3600" b="1" i="1" dirty="0" err="1" smtClean="0">
                <a:solidFill>
                  <a:prstClr val="black"/>
                </a:solidFill>
                <a:ea typeface="Times New Roman" panose="02020603050405020304" pitchFamily="18" charset="0"/>
              </a:rPr>
              <a:t>dialegomai</a:t>
            </a:r>
            <a:r>
              <a:rPr lang="en-US" sz="3600" b="1" dirty="0" smtClean="0">
                <a:solidFill>
                  <a:prstClr val="black"/>
                </a:solidFill>
                <a:ea typeface="Times New Roman" panose="02020603050405020304" pitchFamily="18" charset="0"/>
              </a:rPr>
              <a:t>. This word means a two-way form of communication. Our English word </a:t>
            </a:r>
            <a:r>
              <a:rPr lang="en-US" sz="3600" b="1" i="1" dirty="0" smtClean="0">
                <a:solidFill>
                  <a:prstClr val="black"/>
                </a:solidFill>
                <a:ea typeface="Times New Roman" panose="02020603050405020304" pitchFamily="18" charset="0"/>
              </a:rPr>
              <a:t>dialogue</a:t>
            </a:r>
            <a:r>
              <a:rPr lang="en-US" sz="3600" b="1" dirty="0" smtClean="0">
                <a:solidFill>
                  <a:prstClr val="black"/>
                </a:solidFill>
                <a:ea typeface="Times New Roman" panose="02020603050405020304" pitchFamily="18" charset="0"/>
              </a:rPr>
              <a:t> is derived from it. In short, apostolic ministry was more dialogue than it was </a:t>
            </a:r>
            <a:r>
              <a:rPr lang="en-US" sz="3600" b="1" dirty="0" err="1" smtClean="0">
                <a:solidFill>
                  <a:prstClr val="black"/>
                </a:solidFill>
                <a:ea typeface="Times New Roman" panose="02020603050405020304" pitchFamily="18" charset="0"/>
              </a:rPr>
              <a:t>monological</a:t>
            </a:r>
            <a:r>
              <a:rPr lang="en-US" sz="3600" b="1" dirty="0" smtClean="0">
                <a:solidFill>
                  <a:prstClr val="black"/>
                </a:solidFill>
                <a:ea typeface="Times New Roman" panose="02020603050405020304" pitchFamily="18" charset="0"/>
              </a:rPr>
              <a:t> </a:t>
            </a:r>
            <a:r>
              <a:rPr lang="en-US" sz="3600" b="1" dirty="0" err="1" smtClean="0">
                <a:solidFill>
                  <a:prstClr val="black"/>
                </a:solidFill>
                <a:ea typeface="Times New Roman" panose="02020603050405020304" pitchFamily="18" charset="0"/>
              </a:rPr>
              <a:t>sermonics</a:t>
            </a:r>
            <a:r>
              <a:rPr lang="en-US" sz="3600" b="1" dirty="0" smtClean="0">
                <a:solidFill>
                  <a:prstClr val="black"/>
                </a:solidFill>
                <a:ea typeface="Times New Roman" panose="02020603050405020304" pitchFamily="18" charset="0"/>
              </a:rPr>
              <a:t>.”</a:t>
            </a:r>
            <a:endParaRPr lang="en-US" sz="3600" b="1" dirty="0">
              <a:solidFill>
                <a:prstClr val="black"/>
              </a:solidFill>
            </a:endParaRPr>
          </a:p>
        </p:txBody>
      </p:sp>
      <p:sp>
        <p:nvSpPr>
          <p:cNvPr id="5" name="TextBox 4"/>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160</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44782365"/>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5053" y="605118"/>
            <a:ext cx="2637260" cy="707886"/>
          </a:xfrm>
          <a:prstGeom prst="rect">
            <a:avLst/>
          </a:prstGeom>
          <a:noFill/>
        </p:spPr>
        <p:txBody>
          <a:bodyPr wrap="none" rtlCol="0">
            <a:spAutoFit/>
          </a:bodyPr>
          <a:lstStyle/>
          <a:p>
            <a:pPr algn="ctr"/>
            <a:r>
              <a:rPr lang="en-US" sz="4000" b="1" dirty="0" smtClean="0"/>
              <a:t>Acts 20:7, 9</a:t>
            </a:r>
            <a:endParaRPr lang="en-US" sz="4000" b="1" dirty="0"/>
          </a:p>
        </p:txBody>
      </p:sp>
      <p:sp>
        <p:nvSpPr>
          <p:cNvPr id="3" name="TextBox 2"/>
          <p:cNvSpPr txBox="1"/>
          <p:nvPr/>
        </p:nvSpPr>
        <p:spPr>
          <a:xfrm>
            <a:off x="262217" y="1304365"/>
            <a:ext cx="8642944" cy="4524315"/>
          </a:xfrm>
          <a:prstGeom prst="rect">
            <a:avLst/>
          </a:prstGeom>
          <a:noFill/>
        </p:spPr>
        <p:txBody>
          <a:bodyPr wrap="square" rtlCol="0">
            <a:spAutoFit/>
          </a:bodyPr>
          <a:lstStyle/>
          <a:p>
            <a:pPr>
              <a:spcAft>
                <a:spcPts val="1200"/>
              </a:spcAft>
            </a:pPr>
            <a:r>
              <a:rPr lang="en-US" sz="3600" b="1" dirty="0" smtClean="0"/>
              <a:t>“On the first day of the week, when we were gathered together to break bread, Paul talked </a:t>
            </a:r>
            <a:r>
              <a:rPr lang="en-US" sz="3600" b="1" dirty="0"/>
              <a:t>(</a:t>
            </a:r>
            <a:r>
              <a:rPr lang="el-GR" sz="3600" b="1" dirty="0"/>
              <a:t>διελέγετο</a:t>
            </a:r>
            <a:r>
              <a:rPr lang="en-US" sz="3600" b="1" dirty="0"/>
              <a:t>) </a:t>
            </a:r>
            <a:r>
              <a:rPr lang="en-US" sz="3600" b="1" dirty="0" smtClean="0"/>
              <a:t>with them, intending to depart on the next day, and he prolonged his speech until midnight…And a young man named </a:t>
            </a:r>
            <a:r>
              <a:rPr lang="en-US" sz="3600" b="1" dirty="0" err="1" smtClean="0"/>
              <a:t>Eutychus</a:t>
            </a:r>
            <a:r>
              <a:rPr lang="en-US" sz="3600" b="1" dirty="0" smtClean="0"/>
              <a:t>, sitting at the window, sank into a deep sleep as Paul talked </a:t>
            </a:r>
            <a:r>
              <a:rPr lang="en-US" sz="3600" b="1" dirty="0"/>
              <a:t>(</a:t>
            </a:r>
            <a:r>
              <a:rPr lang="el-GR" sz="3600" b="1" dirty="0"/>
              <a:t>διαλεγομένου</a:t>
            </a:r>
            <a:r>
              <a:rPr lang="en-US" sz="3600" b="1" dirty="0"/>
              <a:t>) </a:t>
            </a:r>
            <a:r>
              <a:rPr lang="en-US" sz="3600" b="1" dirty="0" smtClean="0"/>
              <a:t>still longer.”</a:t>
            </a:r>
            <a:endParaRPr lang="en-US" sz="3600" b="1" dirty="0"/>
          </a:p>
        </p:txBody>
      </p:sp>
      <p:sp>
        <p:nvSpPr>
          <p:cNvPr id="5" name="TextBox 4"/>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161</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499597914"/>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187" y="605118"/>
            <a:ext cx="7609006" cy="707886"/>
          </a:xfrm>
          <a:prstGeom prst="rect">
            <a:avLst/>
          </a:prstGeom>
          <a:noFill/>
        </p:spPr>
        <p:txBody>
          <a:bodyPr wrap="none" rtlCol="0">
            <a:spAutoFit/>
          </a:bodyPr>
          <a:lstStyle/>
          <a:p>
            <a:pPr algn="ctr"/>
            <a:r>
              <a:rPr lang="en-US" sz="4000" b="1" dirty="0" smtClean="0"/>
              <a:t>How is </a:t>
            </a:r>
            <a:r>
              <a:rPr lang="el-GR" sz="4000" b="1" dirty="0" smtClean="0"/>
              <a:t>διαλέγομαι</a:t>
            </a:r>
            <a:r>
              <a:rPr lang="en-US" sz="4000" b="1" dirty="0" smtClean="0"/>
              <a:t> used in the NT?</a:t>
            </a:r>
            <a:endParaRPr lang="en-US" sz="4000" b="1" dirty="0"/>
          </a:p>
        </p:txBody>
      </p:sp>
      <p:graphicFrame>
        <p:nvGraphicFramePr>
          <p:cNvPr id="10" name="Table 9"/>
          <p:cNvGraphicFramePr>
            <a:graphicFrameLocks noGrp="1"/>
          </p:cNvGraphicFramePr>
          <p:nvPr>
            <p:extLst>
              <p:ext uri="{D42A27DB-BD31-4B8C-83A1-F6EECF244321}">
                <p14:modId xmlns:p14="http://schemas.microsoft.com/office/powerpoint/2010/main" val="415964165"/>
              </p:ext>
            </p:extLst>
          </p:nvPr>
        </p:nvGraphicFramePr>
        <p:xfrm>
          <a:off x="603250" y="1508125"/>
          <a:ext cx="4571804" cy="4351336"/>
        </p:xfrm>
        <a:graphic>
          <a:graphicData uri="http://schemas.openxmlformats.org/drawingml/2006/table">
            <a:tbl>
              <a:tblPr>
                <a:tableStyleId>{5C22544A-7EE6-4342-B048-85BDC9FD1C3A}</a:tableStyleId>
              </a:tblPr>
              <a:tblGrid>
                <a:gridCol w="1877048"/>
                <a:gridCol w="1231716"/>
                <a:gridCol w="1463040"/>
              </a:tblGrid>
              <a:tr h="395576">
                <a:tc>
                  <a:txBody>
                    <a:bodyPr/>
                    <a:lstStyle/>
                    <a:p>
                      <a:pPr algn="l" fontAlgn="b"/>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Dialogue</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b="0" i="0" u="none" strike="noStrike" dirty="0" smtClean="0">
                          <a:solidFill>
                            <a:srgbClr val="000000"/>
                          </a:solidFill>
                          <a:effectLst/>
                          <a:latin typeface="Calibri" panose="020F0502020204030204" pitchFamily="34" charset="0"/>
                        </a:rPr>
                        <a:t>Monologue</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Mark 9:34</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17:2</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17:17</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18:4</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18:19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19:8</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24:25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Hebrews 12:5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Jude 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bl>
          </a:graphicData>
        </a:graphic>
      </p:graphicFrame>
      <p:sp>
        <p:nvSpPr>
          <p:cNvPr id="11" name="TextBox 10"/>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161-162</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530072625"/>
      </p:ext>
    </p:extLst>
  </p:cSld>
  <p:clrMapOvr>
    <a:masterClrMapping/>
  </p:clrMapOvr>
  <p:transition spd="slow">
    <p:strips dir="rd"/>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186" y="605118"/>
            <a:ext cx="7609006" cy="707886"/>
          </a:xfrm>
          <a:prstGeom prst="rect">
            <a:avLst/>
          </a:prstGeom>
          <a:noFill/>
        </p:spPr>
        <p:txBody>
          <a:bodyPr wrap="none" rtlCol="0">
            <a:spAutoFit/>
          </a:bodyPr>
          <a:lstStyle/>
          <a:p>
            <a:pPr algn="ctr"/>
            <a:r>
              <a:rPr lang="en-US" sz="4000" b="1" dirty="0" smtClean="0"/>
              <a:t>How is </a:t>
            </a:r>
            <a:r>
              <a:rPr lang="el-GR" sz="4000" b="1" dirty="0" smtClean="0"/>
              <a:t>διαλέγομαι</a:t>
            </a:r>
            <a:r>
              <a:rPr lang="en-US" sz="4000" b="1" dirty="0" smtClean="0"/>
              <a:t> used in the NT?</a:t>
            </a:r>
            <a:endParaRPr lang="en-US" sz="4000" b="1" dirty="0"/>
          </a:p>
        </p:txBody>
      </p:sp>
      <p:sp>
        <p:nvSpPr>
          <p:cNvPr id="11" name="TextBox 10"/>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161-162</a:t>
            </a:r>
            <a:endParaRPr lang="en-US" sz="3600" b="1" dirty="0">
              <a:solidFill>
                <a:schemeClr val="bg1"/>
              </a:solidFill>
              <a:effectLst>
                <a:glow rad="228600">
                  <a:schemeClr val="tx1">
                    <a:alpha val="85000"/>
                  </a:schemeClr>
                </a:glo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4145693394"/>
              </p:ext>
            </p:extLst>
          </p:nvPr>
        </p:nvGraphicFramePr>
        <p:xfrm>
          <a:off x="603250" y="1508125"/>
          <a:ext cx="4571804" cy="4351336"/>
        </p:xfrm>
        <a:graphic>
          <a:graphicData uri="http://schemas.openxmlformats.org/drawingml/2006/table">
            <a:tbl>
              <a:tblPr>
                <a:tableStyleId>{5C22544A-7EE6-4342-B048-85BDC9FD1C3A}</a:tableStyleId>
              </a:tblPr>
              <a:tblGrid>
                <a:gridCol w="1877048"/>
                <a:gridCol w="1231716"/>
                <a:gridCol w="1463040"/>
              </a:tblGrid>
              <a:tr h="395576">
                <a:tc>
                  <a:txBody>
                    <a:bodyPr/>
                    <a:lstStyle/>
                    <a:p>
                      <a:pPr algn="l" fontAlgn="b"/>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Dialogue</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Monologue</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Mark 9:34</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17:2</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17:17</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18:4</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18:19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19:8</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24:25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Hebrews 12:5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Jude 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bl>
          </a:graphicData>
        </a:graphic>
      </p:graphicFrame>
      <p:sp>
        <p:nvSpPr>
          <p:cNvPr id="5" name="TextBox 4"/>
          <p:cNvSpPr txBox="1"/>
          <p:nvPr/>
        </p:nvSpPr>
        <p:spPr>
          <a:xfrm>
            <a:off x="5236882" y="1761565"/>
            <a:ext cx="3590365" cy="954107"/>
          </a:xfrm>
          <a:prstGeom prst="rect">
            <a:avLst/>
          </a:prstGeom>
          <a:noFill/>
        </p:spPr>
        <p:txBody>
          <a:bodyPr wrap="square" rtlCol="0">
            <a:spAutoFit/>
          </a:bodyPr>
          <a:lstStyle/>
          <a:p>
            <a:r>
              <a:rPr lang="en-US" sz="2800" b="1" dirty="0" smtClean="0"/>
              <a:t>“…for on the way they </a:t>
            </a:r>
            <a:r>
              <a:rPr lang="en-US" sz="2800" b="1" i="1" u="sng" dirty="0" smtClean="0"/>
              <a:t>argued</a:t>
            </a:r>
            <a:r>
              <a:rPr lang="en-US" sz="2800" b="1" dirty="0" smtClean="0"/>
              <a:t>…” (Mark 9:34)</a:t>
            </a:r>
            <a:endParaRPr lang="en-US" sz="2800" b="1" dirty="0"/>
          </a:p>
        </p:txBody>
      </p:sp>
      <p:sp>
        <p:nvSpPr>
          <p:cNvPr id="13" name="TextBox 12"/>
          <p:cNvSpPr txBox="1"/>
          <p:nvPr/>
        </p:nvSpPr>
        <p:spPr>
          <a:xfrm>
            <a:off x="5236882" y="3683793"/>
            <a:ext cx="3590365" cy="1815882"/>
          </a:xfrm>
          <a:prstGeom prst="rect">
            <a:avLst/>
          </a:prstGeom>
          <a:noFill/>
        </p:spPr>
        <p:txBody>
          <a:bodyPr wrap="square" rtlCol="0">
            <a:spAutoFit/>
          </a:bodyPr>
          <a:lstStyle/>
          <a:p>
            <a:r>
              <a:rPr lang="en-US" sz="2800" b="1" dirty="0" smtClean="0"/>
              <a:t>“But when the archangel Michael…was </a:t>
            </a:r>
            <a:r>
              <a:rPr lang="en-US" sz="2800" b="1" i="1" u="sng" dirty="0" smtClean="0"/>
              <a:t>disputing</a:t>
            </a:r>
            <a:r>
              <a:rPr lang="en-US" sz="2800" b="1" dirty="0" smtClean="0"/>
              <a:t>…” (Jude 9)</a:t>
            </a:r>
            <a:endParaRPr lang="en-US" sz="2800" b="1" dirty="0"/>
          </a:p>
        </p:txBody>
      </p:sp>
    </p:spTree>
    <p:extLst>
      <p:ext uri="{BB962C8B-B14F-4D97-AF65-F5344CB8AC3E}">
        <p14:creationId xmlns:p14="http://schemas.microsoft.com/office/powerpoint/2010/main" val="4050465993"/>
      </p:ext>
    </p:extLst>
  </p:cSld>
  <p:clrMapOvr>
    <a:masterClrMapping/>
  </p:clrMapOvr>
  <p:transition spd="slow">
    <p:strips dir="rd"/>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186" y="605118"/>
            <a:ext cx="7609006" cy="707886"/>
          </a:xfrm>
          <a:prstGeom prst="rect">
            <a:avLst/>
          </a:prstGeom>
          <a:noFill/>
        </p:spPr>
        <p:txBody>
          <a:bodyPr wrap="none" rtlCol="0">
            <a:spAutoFit/>
          </a:bodyPr>
          <a:lstStyle/>
          <a:p>
            <a:pPr algn="ctr"/>
            <a:r>
              <a:rPr lang="en-US" sz="4000" b="1" dirty="0" smtClean="0"/>
              <a:t>How is </a:t>
            </a:r>
            <a:r>
              <a:rPr lang="el-GR" sz="4000" b="1" dirty="0" smtClean="0"/>
              <a:t>διαλέγομαι</a:t>
            </a:r>
            <a:r>
              <a:rPr lang="en-US" sz="4000" b="1" dirty="0" smtClean="0"/>
              <a:t> used in the NT?</a:t>
            </a:r>
            <a:endParaRPr lang="en-US" sz="4000" b="1" dirty="0"/>
          </a:p>
        </p:txBody>
      </p:sp>
      <p:sp>
        <p:nvSpPr>
          <p:cNvPr id="11" name="TextBox 10"/>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161-162</a:t>
            </a:r>
            <a:endParaRPr lang="en-US" sz="3600" b="1" dirty="0">
              <a:solidFill>
                <a:schemeClr val="bg1"/>
              </a:solidFill>
              <a:effectLst>
                <a:glow rad="228600">
                  <a:schemeClr val="tx1">
                    <a:alpha val="85000"/>
                  </a:schemeClr>
                </a:glo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2643202832"/>
              </p:ext>
            </p:extLst>
          </p:nvPr>
        </p:nvGraphicFramePr>
        <p:xfrm>
          <a:off x="603250" y="1508125"/>
          <a:ext cx="4571804" cy="4351336"/>
        </p:xfrm>
        <a:graphic>
          <a:graphicData uri="http://schemas.openxmlformats.org/drawingml/2006/table">
            <a:tbl>
              <a:tblPr>
                <a:tableStyleId>{5C22544A-7EE6-4342-B048-85BDC9FD1C3A}</a:tableStyleId>
              </a:tblPr>
              <a:tblGrid>
                <a:gridCol w="1877048"/>
                <a:gridCol w="1231716"/>
                <a:gridCol w="1463040"/>
              </a:tblGrid>
              <a:tr h="395576">
                <a:tc>
                  <a:txBody>
                    <a:bodyPr/>
                    <a:lstStyle/>
                    <a:p>
                      <a:pPr algn="l" fontAlgn="b"/>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Dialogue</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Monologue</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Mark 9:34</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17:2</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17:17</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18:4</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18:19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19:8</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19:9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24:25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Hebrews 12:5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Jude 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bl>
          </a:graphicData>
        </a:graphic>
      </p:graphicFrame>
      <p:sp>
        <p:nvSpPr>
          <p:cNvPr id="5" name="TextBox 4"/>
          <p:cNvSpPr txBox="1"/>
          <p:nvPr/>
        </p:nvSpPr>
        <p:spPr>
          <a:xfrm>
            <a:off x="5363882" y="2396565"/>
            <a:ext cx="3590365" cy="2246769"/>
          </a:xfrm>
          <a:prstGeom prst="rect">
            <a:avLst/>
          </a:prstGeom>
          <a:noFill/>
        </p:spPr>
        <p:txBody>
          <a:bodyPr wrap="square" rtlCol="0">
            <a:spAutoFit/>
          </a:bodyPr>
          <a:lstStyle/>
          <a:p>
            <a:r>
              <a:rPr lang="en-US" sz="2800" b="1" dirty="0" smtClean="0"/>
              <a:t>“And have you forgotten the exhortation that </a:t>
            </a:r>
            <a:r>
              <a:rPr lang="en-US" sz="2800" b="1" i="1" u="sng" dirty="0" smtClean="0"/>
              <a:t>addresses</a:t>
            </a:r>
            <a:r>
              <a:rPr lang="en-US" sz="2800" b="1" dirty="0" smtClean="0"/>
              <a:t>  you as sons?” (Hebrews 12:5)</a:t>
            </a:r>
            <a:endParaRPr lang="en-US" sz="2800" b="1" dirty="0"/>
          </a:p>
        </p:txBody>
      </p:sp>
    </p:spTree>
    <p:extLst>
      <p:ext uri="{BB962C8B-B14F-4D97-AF65-F5344CB8AC3E}">
        <p14:creationId xmlns:p14="http://schemas.microsoft.com/office/powerpoint/2010/main" val="3136733527"/>
      </p:ext>
    </p:extLst>
  </p:cSld>
  <p:clrMapOvr>
    <a:masterClrMapping/>
  </p:clrMapOvr>
  <p:transition spd="slow">
    <p:strips dir="rd"/>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9186" y="605118"/>
            <a:ext cx="7609006" cy="707886"/>
          </a:xfrm>
          <a:prstGeom prst="rect">
            <a:avLst/>
          </a:prstGeom>
          <a:noFill/>
        </p:spPr>
        <p:txBody>
          <a:bodyPr wrap="none" rtlCol="0">
            <a:spAutoFit/>
          </a:bodyPr>
          <a:lstStyle/>
          <a:p>
            <a:pPr algn="ctr"/>
            <a:r>
              <a:rPr lang="en-US" sz="4000" b="1" dirty="0" smtClean="0"/>
              <a:t>How is </a:t>
            </a:r>
            <a:r>
              <a:rPr lang="el-GR" sz="4000" b="1" dirty="0" smtClean="0"/>
              <a:t>διαλέγομαι</a:t>
            </a:r>
            <a:r>
              <a:rPr lang="en-US" sz="4000" b="1" dirty="0" smtClean="0"/>
              <a:t> used in the NT?</a:t>
            </a:r>
            <a:endParaRPr lang="en-US" sz="4000" b="1" dirty="0"/>
          </a:p>
        </p:txBody>
      </p:sp>
      <p:sp>
        <p:nvSpPr>
          <p:cNvPr id="11" name="TextBox 10"/>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161-162</a:t>
            </a:r>
            <a:endParaRPr lang="en-US" sz="3600" b="1" dirty="0">
              <a:solidFill>
                <a:schemeClr val="bg1"/>
              </a:solidFill>
              <a:effectLst>
                <a:glow rad="228600">
                  <a:schemeClr val="tx1">
                    <a:alpha val="85000"/>
                  </a:schemeClr>
                </a:glow>
              </a:effectLst>
            </a:endParaRPr>
          </a:p>
        </p:txBody>
      </p:sp>
      <p:graphicFrame>
        <p:nvGraphicFramePr>
          <p:cNvPr id="12" name="Table 11"/>
          <p:cNvGraphicFramePr>
            <a:graphicFrameLocks noGrp="1"/>
          </p:cNvGraphicFramePr>
          <p:nvPr>
            <p:extLst>
              <p:ext uri="{D42A27DB-BD31-4B8C-83A1-F6EECF244321}">
                <p14:modId xmlns:p14="http://schemas.microsoft.com/office/powerpoint/2010/main" val="3414109356"/>
              </p:ext>
            </p:extLst>
          </p:nvPr>
        </p:nvGraphicFramePr>
        <p:xfrm>
          <a:off x="603250" y="1508125"/>
          <a:ext cx="4571804" cy="4351336"/>
        </p:xfrm>
        <a:graphic>
          <a:graphicData uri="http://schemas.openxmlformats.org/drawingml/2006/table">
            <a:tbl>
              <a:tblPr>
                <a:tableStyleId>{5C22544A-7EE6-4342-B048-85BDC9FD1C3A}</a:tableStyleId>
              </a:tblPr>
              <a:tblGrid>
                <a:gridCol w="1877048"/>
                <a:gridCol w="1231716"/>
                <a:gridCol w="1463040"/>
              </a:tblGrid>
              <a:tr h="395576">
                <a:tc>
                  <a:txBody>
                    <a:bodyPr/>
                    <a:lstStyle/>
                    <a:p>
                      <a:pPr algn="l" fontAlgn="b"/>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Dialogue</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Monologue</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Mark 9:34</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Acts 17:2</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p>
                  </a:txBody>
                  <a:tcPr marL="2327" marR="2327" marT="2327" marB="0" anchor="b"/>
                </a:tc>
              </a:tr>
              <a:tr h="395576">
                <a:tc>
                  <a:txBody>
                    <a:bodyPr/>
                    <a:lstStyle/>
                    <a:p>
                      <a:pPr algn="l" fontAlgn="b"/>
                      <a:r>
                        <a:rPr lang="en-US" sz="2400" u="none" strike="noStrike" dirty="0">
                          <a:effectLst/>
                        </a:rPr>
                        <a:t>Acts 17:17</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18:4</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18:19</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19:8</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b="0" i="0" u="none" strike="noStrike" dirty="0" smtClean="0">
                          <a:solidFill>
                            <a:srgbClr val="000000"/>
                          </a:solidFill>
                          <a:effectLst/>
                          <a:latin typeface="Calibri" panose="020F0502020204030204" pitchFamily="34" charset="0"/>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smtClean="0">
                          <a:effectLst/>
                        </a:rPr>
                        <a:t>Acts 19:9</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dirty="0">
                          <a:effectLst/>
                        </a:rPr>
                        <a:t>Acts 24:25</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Hebrews 12:5</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a:effectLst/>
                        </a:rPr>
                        <a:t> </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r h="395576">
                <a:tc>
                  <a:txBody>
                    <a:bodyPr/>
                    <a:lstStyle/>
                    <a:p>
                      <a:pPr algn="l" fontAlgn="b"/>
                      <a:r>
                        <a:rPr lang="en-US" sz="2400" u="none" strike="noStrike">
                          <a:effectLst/>
                        </a:rPr>
                        <a:t>Jude 9</a:t>
                      </a:r>
                      <a:endParaRPr lang="en-US" sz="2400" b="0" i="0" u="none" strike="noStrike">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smtClean="0">
                          <a:effectLst/>
                        </a:rPr>
                        <a:t>X</a:t>
                      </a:r>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c>
                  <a:txBody>
                    <a:bodyPr/>
                    <a:lstStyle/>
                    <a:p>
                      <a:pPr algn="ctr" fontAlgn="b"/>
                      <a:r>
                        <a:rPr lang="en-US" sz="2400" u="none" strike="noStrike" dirty="0">
                          <a:effectLst/>
                        </a:rPr>
                        <a:t> </a:t>
                      </a:r>
                      <a:endParaRPr lang="en-US" sz="2400" b="0" i="0" u="none" strike="noStrike" dirty="0">
                        <a:solidFill>
                          <a:srgbClr val="000000"/>
                        </a:solidFill>
                        <a:effectLst/>
                        <a:latin typeface="Calibri" panose="020F0502020204030204" pitchFamily="34" charset="0"/>
                      </a:endParaRPr>
                    </a:p>
                  </a:txBody>
                  <a:tcPr marL="2327" marR="2327" marT="2327" marB="0" anchor="b"/>
                </a:tc>
              </a:tr>
            </a:tbl>
          </a:graphicData>
        </a:graphic>
      </p:graphicFrame>
      <p:sp>
        <p:nvSpPr>
          <p:cNvPr id="5" name="TextBox 4"/>
          <p:cNvSpPr txBox="1"/>
          <p:nvPr/>
        </p:nvSpPr>
        <p:spPr>
          <a:xfrm>
            <a:off x="5363882" y="1507565"/>
            <a:ext cx="3590365" cy="4262705"/>
          </a:xfrm>
          <a:prstGeom prst="rect">
            <a:avLst/>
          </a:prstGeom>
          <a:noFill/>
        </p:spPr>
        <p:txBody>
          <a:bodyPr wrap="square" rtlCol="0">
            <a:spAutoFit/>
          </a:bodyPr>
          <a:lstStyle/>
          <a:p>
            <a:pPr>
              <a:spcAft>
                <a:spcPts val="3000"/>
              </a:spcAft>
            </a:pPr>
            <a:r>
              <a:rPr lang="en-US" sz="2800" b="1" dirty="0" smtClean="0"/>
              <a:t>Largely a matter of what we bring to the passages.</a:t>
            </a:r>
          </a:p>
          <a:p>
            <a:pPr>
              <a:spcAft>
                <a:spcPts val="3000"/>
              </a:spcAft>
            </a:pPr>
            <a:r>
              <a:rPr lang="en-US" sz="2800" b="1" dirty="0" smtClean="0"/>
              <a:t>The “feel” of these passages is dialogue.</a:t>
            </a:r>
          </a:p>
          <a:p>
            <a:pPr>
              <a:spcAft>
                <a:spcPts val="3000"/>
              </a:spcAft>
            </a:pPr>
            <a:r>
              <a:rPr lang="en-US" sz="2800" b="1" dirty="0" smtClean="0"/>
              <a:t>Note Acts 13:16-41</a:t>
            </a:r>
          </a:p>
          <a:p>
            <a:pPr>
              <a:spcAft>
                <a:spcPts val="3000"/>
              </a:spcAft>
            </a:pPr>
            <a:r>
              <a:rPr lang="en-US" sz="2800" b="1" dirty="0" smtClean="0"/>
              <a:t>Note also Acts 17:17</a:t>
            </a:r>
            <a:endParaRPr lang="en-US" sz="2800" b="1" dirty="0"/>
          </a:p>
        </p:txBody>
      </p:sp>
    </p:spTree>
    <p:extLst>
      <p:ext uri="{BB962C8B-B14F-4D97-AF65-F5344CB8AC3E}">
        <p14:creationId xmlns:p14="http://schemas.microsoft.com/office/powerpoint/2010/main" val="1681842156"/>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000"/>
                                        <p:tgtEl>
                                          <p:spTgt spid="5">
                                            <p:txEl>
                                              <p:pRg st="0" end="0"/>
                                            </p:txEl>
                                          </p:spTgt>
                                        </p:tgtEl>
                                      </p:cBhvr>
                                    </p:animEffect>
                                    <p:anim calcmode="lin" valueType="num">
                                      <p:cBhvr>
                                        <p:cTn id="8" dur="100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5">
                                            <p:txEl>
                                              <p:pRg st="1" end="1"/>
                                            </p:txEl>
                                          </p:spTgt>
                                        </p:tgtEl>
                                        <p:attrNameLst>
                                          <p:attrName>style.visibility</p:attrName>
                                        </p:attrNameLst>
                                      </p:cBhvr>
                                      <p:to>
                                        <p:strVal val="visible"/>
                                      </p:to>
                                    </p:set>
                                    <p:animEffect transition="in" filter="fade">
                                      <p:cBhvr>
                                        <p:cTn id="14" dur="1000"/>
                                        <p:tgtEl>
                                          <p:spTgt spid="5">
                                            <p:txEl>
                                              <p:pRg st="1" end="1"/>
                                            </p:txEl>
                                          </p:spTgt>
                                        </p:tgtEl>
                                      </p:cBhvr>
                                    </p:animEffect>
                                    <p:anim calcmode="lin" valueType="num">
                                      <p:cBhvr>
                                        <p:cTn id="15"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5">
                                            <p:txEl>
                                              <p:pRg st="2" end="2"/>
                                            </p:txEl>
                                          </p:spTgt>
                                        </p:tgtEl>
                                        <p:attrNameLst>
                                          <p:attrName>style.visibility</p:attrName>
                                        </p:attrNameLst>
                                      </p:cBhvr>
                                      <p:to>
                                        <p:strVal val="visible"/>
                                      </p:to>
                                    </p:set>
                                    <p:animEffect transition="in" filter="fade">
                                      <p:cBhvr>
                                        <p:cTn id="21" dur="1000"/>
                                        <p:tgtEl>
                                          <p:spTgt spid="5">
                                            <p:txEl>
                                              <p:pRg st="2" end="2"/>
                                            </p:txEl>
                                          </p:spTgt>
                                        </p:tgtEl>
                                      </p:cBhvr>
                                    </p:animEffect>
                                    <p:anim calcmode="lin" valueType="num">
                                      <p:cBhvr>
                                        <p:cTn id="22" dur="100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5">
                                            <p:txEl>
                                              <p:pRg st="3" end="3"/>
                                            </p:txEl>
                                          </p:spTgt>
                                        </p:tgtEl>
                                        <p:attrNameLst>
                                          <p:attrName>style.visibility</p:attrName>
                                        </p:attrNameLst>
                                      </p:cBhvr>
                                      <p:to>
                                        <p:strVal val="visible"/>
                                      </p:to>
                                    </p:set>
                                    <p:animEffect transition="in" filter="fade">
                                      <p:cBhvr>
                                        <p:cTn id="28" dur="1000"/>
                                        <p:tgtEl>
                                          <p:spTgt spid="5">
                                            <p:txEl>
                                              <p:pRg st="3" end="3"/>
                                            </p:txEl>
                                          </p:spTgt>
                                        </p:tgtEl>
                                      </p:cBhvr>
                                    </p:animEffect>
                                    <p:anim calcmode="lin" valueType="num">
                                      <p:cBhvr>
                                        <p:cTn id="29" dur="100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4609" y="605118"/>
            <a:ext cx="7798161" cy="707886"/>
          </a:xfrm>
          <a:prstGeom prst="rect">
            <a:avLst/>
          </a:prstGeom>
          <a:noFill/>
        </p:spPr>
        <p:txBody>
          <a:bodyPr wrap="none" rtlCol="0">
            <a:spAutoFit/>
          </a:bodyPr>
          <a:lstStyle/>
          <a:p>
            <a:pPr algn="ctr"/>
            <a:r>
              <a:rPr lang="en-US" sz="4000" b="1" dirty="0" smtClean="0"/>
              <a:t>How is </a:t>
            </a:r>
            <a:r>
              <a:rPr lang="el-GR" sz="4000" b="1" dirty="0" smtClean="0"/>
              <a:t>διαλέγομαι</a:t>
            </a:r>
            <a:r>
              <a:rPr lang="en-US" sz="4000" b="1" dirty="0" smtClean="0"/>
              <a:t> used in the LXX?</a:t>
            </a:r>
            <a:endParaRPr lang="en-US" sz="4000" b="1" dirty="0"/>
          </a:p>
        </p:txBody>
      </p:sp>
      <p:sp>
        <p:nvSpPr>
          <p:cNvPr id="6" name="TextBox 5"/>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162-163</a:t>
            </a:r>
            <a:endParaRPr lang="en-US" sz="3600" b="1" dirty="0">
              <a:solidFill>
                <a:schemeClr val="bg1"/>
              </a:solidFill>
              <a:effectLst>
                <a:glow rad="228600">
                  <a:schemeClr val="tx1">
                    <a:alpha val="85000"/>
                  </a:schemeClr>
                </a:glow>
              </a:effectLst>
            </a:endParaRPr>
          </a:p>
        </p:txBody>
      </p:sp>
      <p:graphicFrame>
        <p:nvGraphicFramePr>
          <p:cNvPr id="7" name="Table 6"/>
          <p:cNvGraphicFramePr>
            <a:graphicFrameLocks noGrp="1"/>
          </p:cNvGraphicFramePr>
          <p:nvPr>
            <p:extLst>
              <p:ext uri="{D42A27DB-BD31-4B8C-83A1-F6EECF244321}">
                <p14:modId xmlns:p14="http://schemas.microsoft.com/office/powerpoint/2010/main" val="4139303376"/>
              </p:ext>
            </p:extLst>
          </p:nvPr>
        </p:nvGraphicFramePr>
        <p:xfrm>
          <a:off x="331328" y="1925638"/>
          <a:ext cx="8481345" cy="3009138"/>
        </p:xfrm>
        <a:graphic>
          <a:graphicData uri="http://schemas.openxmlformats.org/drawingml/2006/table">
            <a:tbl>
              <a:tblPr>
                <a:tableStyleId>{5C22544A-7EE6-4342-B048-85BDC9FD1C3A}</a:tableStyleId>
              </a:tblPr>
              <a:tblGrid>
                <a:gridCol w="3402491"/>
                <a:gridCol w="1620609"/>
                <a:gridCol w="1920240"/>
                <a:gridCol w="1538005"/>
              </a:tblGrid>
              <a:tr h="501523">
                <a:tc>
                  <a:txBody>
                    <a:bodyPr/>
                    <a:lstStyle/>
                    <a:p>
                      <a:pPr algn="l" fontAlgn="b"/>
                      <a:endParaRPr lang="en-US" sz="3100" b="0" i="0" u="none" strike="noStrike" dirty="0">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a:effectLst/>
                        </a:rPr>
                        <a:t>Dialogue</a:t>
                      </a:r>
                      <a:endParaRPr lang="en-US" sz="3100" b="0" i="0" u="none" strike="noStrike">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smtClean="0">
                          <a:effectLst/>
                        </a:rPr>
                        <a:t>Monologue</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u="none" strike="noStrike">
                          <a:effectLst/>
                        </a:rPr>
                        <a:t>Thought</a:t>
                      </a:r>
                      <a:endParaRPr lang="en-US" sz="3100" b="0" i="0" u="none" strike="noStrike">
                        <a:solidFill>
                          <a:srgbClr val="000000"/>
                        </a:solidFill>
                        <a:effectLst/>
                        <a:latin typeface="Calibri" panose="020F0502020204030204" pitchFamily="34" charset="0"/>
                      </a:endParaRPr>
                    </a:p>
                  </a:txBody>
                  <a:tcPr marL="2950" marR="2950" marT="2950" marB="0" anchor="b"/>
                </a:tc>
              </a:tr>
              <a:tr h="501523">
                <a:tc>
                  <a:txBody>
                    <a:bodyPr/>
                    <a:lstStyle/>
                    <a:p>
                      <a:pPr algn="l" fontAlgn="b"/>
                      <a:r>
                        <a:rPr lang="en-US" sz="3100" u="none" strike="noStrike">
                          <a:effectLst/>
                        </a:rPr>
                        <a:t>Exodus 6:27</a:t>
                      </a:r>
                      <a:endParaRPr lang="en-US" sz="3100" b="0" i="0" u="none" strike="noStrike">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a:effectLst/>
                        </a:rPr>
                        <a:t> </a:t>
                      </a:r>
                      <a:r>
                        <a:rPr lang="en-US" sz="3100" u="none" strike="noStrike" dirty="0" smtClean="0">
                          <a:effectLst/>
                        </a:rPr>
                        <a:t>X</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b"/>
                </a:tc>
              </a:tr>
              <a:tr h="501523">
                <a:tc>
                  <a:txBody>
                    <a:bodyPr/>
                    <a:lstStyle/>
                    <a:p>
                      <a:pPr algn="l" fontAlgn="b"/>
                      <a:r>
                        <a:rPr lang="en-US" sz="3100" u="none" strike="noStrike">
                          <a:effectLst/>
                        </a:rPr>
                        <a:t>Judges 8:1</a:t>
                      </a:r>
                      <a:endParaRPr lang="en-US" sz="3100" b="0" i="0" u="none" strike="noStrike">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a:effectLst/>
                        </a:rPr>
                        <a:t> </a:t>
                      </a:r>
                      <a:r>
                        <a:rPr lang="en-US" sz="3100" u="none" strike="noStrike" dirty="0" smtClean="0">
                          <a:effectLst/>
                        </a:rPr>
                        <a:t>X</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b"/>
                </a:tc>
              </a:tr>
              <a:tr h="501523">
                <a:tc>
                  <a:txBody>
                    <a:bodyPr/>
                    <a:lstStyle/>
                    <a:p>
                      <a:pPr algn="l" fontAlgn="b"/>
                      <a:r>
                        <a:rPr lang="en-US" sz="3100" u="none" strike="noStrike">
                          <a:effectLst/>
                        </a:rPr>
                        <a:t>Esther 5:2</a:t>
                      </a:r>
                      <a:endParaRPr lang="en-US" sz="3100" b="0" i="0" u="none" strike="noStrike">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a:effectLst/>
                        </a:rPr>
                        <a:t> </a:t>
                      </a:r>
                      <a:r>
                        <a:rPr lang="en-US" sz="3100" u="none" strike="noStrike" dirty="0" smtClean="0">
                          <a:effectLst/>
                        </a:rPr>
                        <a:t>X</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b"/>
                </a:tc>
              </a:tr>
              <a:tr h="501523">
                <a:tc>
                  <a:txBody>
                    <a:bodyPr/>
                    <a:lstStyle/>
                    <a:p>
                      <a:pPr algn="l" fontAlgn="b"/>
                      <a:r>
                        <a:rPr lang="en-US" sz="3100" u="none" strike="noStrike">
                          <a:effectLst/>
                        </a:rPr>
                        <a:t>Sirach 14:20</a:t>
                      </a:r>
                      <a:endParaRPr lang="en-US" sz="3100" b="0" i="0" u="none" strike="noStrike">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a:effectLst/>
                        </a:rPr>
                        <a:t> </a:t>
                      </a:r>
                      <a:endParaRPr lang="en-US" sz="3100" b="0" i="0" u="none" strike="noStrike">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a:effectLst/>
                        </a:rPr>
                        <a:t> </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b="0" i="0" u="none" strike="noStrike" dirty="0" smtClean="0">
                          <a:solidFill>
                            <a:srgbClr val="000000"/>
                          </a:solidFill>
                          <a:effectLst/>
                          <a:latin typeface="Calibri" panose="020F0502020204030204" pitchFamily="34" charset="0"/>
                        </a:rPr>
                        <a:t>X</a:t>
                      </a:r>
                      <a:endParaRPr lang="en-US" sz="3100" b="0" i="0" u="none" strike="noStrike" dirty="0">
                        <a:solidFill>
                          <a:srgbClr val="000000"/>
                        </a:solidFill>
                        <a:effectLst/>
                        <a:latin typeface="Calibri" panose="020F0502020204030204" pitchFamily="34" charset="0"/>
                      </a:endParaRPr>
                    </a:p>
                  </a:txBody>
                  <a:tcPr marL="2950" marR="2950" marT="2950" marB="0" anchor="b"/>
                </a:tc>
              </a:tr>
              <a:tr h="501523">
                <a:tc>
                  <a:txBody>
                    <a:bodyPr/>
                    <a:lstStyle/>
                    <a:p>
                      <a:pPr algn="l" fontAlgn="b"/>
                      <a:r>
                        <a:rPr lang="en-US" sz="3100" u="none" strike="noStrike">
                          <a:effectLst/>
                        </a:rPr>
                        <a:t>II Maccabees 11:20</a:t>
                      </a:r>
                      <a:endParaRPr lang="en-US" sz="3100" b="0" i="0" u="none" strike="noStrike">
                        <a:solidFill>
                          <a:srgbClr val="000000"/>
                        </a:solidFill>
                        <a:effectLst/>
                        <a:latin typeface="Calibri" panose="020F0502020204030204" pitchFamily="34" charset="0"/>
                      </a:endParaRPr>
                    </a:p>
                  </a:txBody>
                  <a:tcPr marL="2950" marR="2950" marT="2950" marB="0" anchor="b"/>
                </a:tc>
                <a:tc>
                  <a:txBody>
                    <a:bodyPr/>
                    <a:lstStyle/>
                    <a:p>
                      <a:pPr algn="ctr" fontAlgn="ctr"/>
                      <a:r>
                        <a:rPr lang="en-US" sz="3100" u="none" strike="noStrike" dirty="0">
                          <a:effectLst/>
                        </a:rPr>
                        <a:t> </a:t>
                      </a:r>
                      <a:r>
                        <a:rPr lang="en-US" sz="3100" u="none" strike="noStrike" dirty="0" smtClean="0">
                          <a:effectLst/>
                        </a:rPr>
                        <a:t>?</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ctr"/>
                      <a:r>
                        <a:rPr lang="en-US" sz="3100" u="none" strike="noStrike" dirty="0" smtClean="0">
                          <a:effectLst/>
                        </a:rPr>
                        <a:t>?</a:t>
                      </a:r>
                      <a:endParaRPr lang="en-US" sz="3100" b="0" i="0" u="none" strike="noStrike" dirty="0">
                        <a:solidFill>
                          <a:srgbClr val="000000"/>
                        </a:solidFill>
                        <a:effectLst/>
                        <a:latin typeface="Calibri" panose="020F0502020204030204" pitchFamily="34" charset="0"/>
                      </a:endParaRPr>
                    </a:p>
                  </a:txBody>
                  <a:tcPr marL="2950" marR="2950" marT="2950" marB="0" anchor="ctr"/>
                </a:tc>
                <a:tc>
                  <a:txBody>
                    <a:bodyPr/>
                    <a:lstStyle/>
                    <a:p>
                      <a:pPr algn="ctr" fontAlgn="b"/>
                      <a:r>
                        <a:rPr lang="en-US" sz="3100" u="none" strike="noStrike" dirty="0">
                          <a:effectLst/>
                        </a:rPr>
                        <a:t> </a:t>
                      </a:r>
                      <a:endParaRPr lang="en-US" sz="3100" b="0" i="0" u="none" strike="noStrike" dirty="0">
                        <a:solidFill>
                          <a:srgbClr val="000000"/>
                        </a:solidFill>
                        <a:effectLst/>
                        <a:latin typeface="Calibri" panose="020F0502020204030204" pitchFamily="34" charset="0"/>
                      </a:endParaRPr>
                    </a:p>
                  </a:txBody>
                  <a:tcPr marL="2950" marR="2950" marT="2950" marB="0" anchor="b"/>
                </a:tc>
              </a:tr>
            </a:tbl>
          </a:graphicData>
        </a:graphic>
      </p:graphicFrame>
    </p:spTree>
    <p:extLst>
      <p:ext uri="{BB962C8B-B14F-4D97-AF65-F5344CB8AC3E}">
        <p14:creationId xmlns:p14="http://schemas.microsoft.com/office/powerpoint/2010/main" val="3842345067"/>
      </p:ext>
    </p:extLst>
  </p:cSld>
  <p:clrMapOvr>
    <a:masterClrMapping/>
  </p:clrMapOvr>
  <p:transition spd="slow">
    <p:strips dir="rd"/>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13243" y="605118"/>
            <a:ext cx="7952533" cy="1323439"/>
          </a:xfrm>
          <a:prstGeom prst="rect">
            <a:avLst/>
          </a:prstGeom>
          <a:noFill/>
        </p:spPr>
        <p:txBody>
          <a:bodyPr wrap="square" rtlCol="0">
            <a:spAutoFit/>
          </a:bodyPr>
          <a:lstStyle/>
          <a:p>
            <a:pPr algn="ctr"/>
            <a:r>
              <a:rPr lang="en-US" sz="4000" b="1" dirty="0" smtClean="0"/>
              <a:t>How is </a:t>
            </a:r>
            <a:r>
              <a:rPr lang="el-GR" sz="4000" b="1" dirty="0" smtClean="0"/>
              <a:t>διαλέγομαι</a:t>
            </a:r>
            <a:r>
              <a:rPr lang="en-US" sz="4000" b="1" dirty="0" smtClean="0"/>
              <a:t> used in Ancient Greek Literature?</a:t>
            </a:r>
            <a:endParaRPr lang="en-US" sz="4000" b="1" dirty="0"/>
          </a:p>
        </p:txBody>
      </p:sp>
      <p:sp>
        <p:nvSpPr>
          <p:cNvPr id="3" name="TextBox 2"/>
          <p:cNvSpPr txBox="1"/>
          <p:nvPr/>
        </p:nvSpPr>
        <p:spPr>
          <a:xfrm>
            <a:off x="389216" y="2066365"/>
            <a:ext cx="8387745" cy="3724096"/>
          </a:xfrm>
          <a:prstGeom prst="rect">
            <a:avLst/>
          </a:prstGeom>
          <a:noFill/>
        </p:spPr>
        <p:txBody>
          <a:bodyPr wrap="none" rtlCol="0">
            <a:spAutoFit/>
          </a:bodyPr>
          <a:lstStyle/>
          <a:p>
            <a:pPr>
              <a:spcAft>
                <a:spcPts val="1200"/>
              </a:spcAft>
            </a:pPr>
            <a:r>
              <a:rPr lang="en-US" sz="3600" b="1" dirty="0" smtClean="0"/>
              <a:t>Sometimes clearly dialogue</a:t>
            </a:r>
            <a:br>
              <a:rPr lang="en-US" sz="3600" b="1" dirty="0" smtClean="0"/>
            </a:br>
            <a:r>
              <a:rPr lang="en-US" sz="3600" b="1" dirty="0" smtClean="0"/>
              <a:t>	e.g. Plato’s </a:t>
            </a:r>
            <a:r>
              <a:rPr lang="en-US" sz="3600" b="1" i="1" dirty="0" smtClean="0"/>
              <a:t>Republic</a:t>
            </a:r>
            <a:endParaRPr lang="en-US" sz="3600" b="1" dirty="0" smtClean="0"/>
          </a:p>
          <a:p>
            <a:pPr>
              <a:spcAft>
                <a:spcPts val="1200"/>
              </a:spcAft>
            </a:pPr>
            <a:r>
              <a:rPr lang="en-US" sz="3600" b="1" dirty="0" smtClean="0"/>
              <a:t>Sometimes </a:t>
            </a:r>
            <a:r>
              <a:rPr lang="en-US" sz="3600" b="1" dirty="0"/>
              <a:t>i</a:t>
            </a:r>
            <a:r>
              <a:rPr lang="en-US" sz="3600" b="1" dirty="0" smtClean="0"/>
              <a:t>nternal meditation</a:t>
            </a:r>
            <a:br>
              <a:rPr lang="en-US" sz="3600" b="1" dirty="0" smtClean="0"/>
            </a:br>
            <a:r>
              <a:rPr lang="en-US" sz="3600" b="1" dirty="0" smtClean="0"/>
              <a:t>	e.g. Isocrates’ </a:t>
            </a:r>
            <a:r>
              <a:rPr lang="en-US" sz="3600" b="1" i="1" dirty="0" err="1" smtClean="0"/>
              <a:t>Nicocles</a:t>
            </a:r>
            <a:r>
              <a:rPr lang="en-US" sz="3600" b="1" i="1" dirty="0" smtClean="0"/>
              <a:t> or the Cyprians</a:t>
            </a:r>
          </a:p>
          <a:p>
            <a:pPr>
              <a:spcAft>
                <a:spcPts val="1200"/>
              </a:spcAft>
            </a:pPr>
            <a:r>
              <a:rPr lang="en-US" sz="3600" b="1" dirty="0" smtClean="0"/>
              <a:t>Sometimes clearly monologue</a:t>
            </a:r>
            <a:br>
              <a:rPr lang="en-US" sz="3600" b="1" dirty="0" smtClean="0"/>
            </a:br>
            <a:r>
              <a:rPr lang="en-US" sz="3600" b="1" dirty="0" smtClean="0"/>
              <a:t>	e.g. Demosthenes </a:t>
            </a:r>
            <a:r>
              <a:rPr lang="en-US" sz="3600" b="1" i="1" dirty="0" smtClean="0"/>
              <a:t>On the Crown</a:t>
            </a:r>
            <a:endParaRPr lang="en-US" sz="3600" b="1" dirty="0"/>
          </a:p>
        </p:txBody>
      </p:sp>
      <p:sp>
        <p:nvSpPr>
          <p:cNvPr id="5" name="TextBox 4"/>
          <p:cNvSpPr txBox="1"/>
          <p:nvPr/>
        </p:nvSpPr>
        <p:spPr>
          <a:xfrm>
            <a:off x="111083" y="6067703"/>
            <a:ext cx="2206053"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163-164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0552165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0477" y="983973"/>
            <a:ext cx="8243047" cy="3416320"/>
          </a:xfrm>
          <a:prstGeom prst="rect">
            <a:avLst/>
          </a:prstGeom>
        </p:spPr>
        <p:txBody>
          <a:bodyPr wrap="square">
            <a:spAutoFit/>
          </a:bodyPr>
          <a:lstStyle/>
          <a:p>
            <a:pPr lvl="0" algn="ctr"/>
            <a:r>
              <a:rPr lang="en-US" sz="7200" b="1" dirty="0" smtClean="0">
                <a:solidFill>
                  <a:prstClr val="black"/>
                </a:solidFill>
              </a:rPr>
              <a:t>Where Does This Leave Us?</a:t>
            </a:r>
          </a:p>
          <a:p>
            <a:pPr lvl="0" algn="r"/>
            <a:endParaRPr lang="en-US" sz="7200" b="1" dirty="0">
              <a:solidFill>
                <a:prstClr val="black"/>
              </a:solidFill>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225546244"/>
      </p:ext>
    </p:extLst>
  </p:cSld>
  <p:clrMapOvr>
    <a:masterClrMapping/>
  </p:clrMapOvr>
  <p:transition spd="slow">
    <p:strips dir="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3570208"/>
          </a:xfrm>
          <a:prstGeom prst="rect">
            <a:avLst/>
          </a:prstGeom>
          <a:noFill/>
        </p:spPr>
        <p:txBody>
          <a:bodyPr wrap="square" rtlCol="0">
            <a:spAutoFit/>
          </a:bodyPr>
          <a:lstStyle/>
          <a:p>
            <a:pPr algn="ctr">
              <a:spcAft>
                <a:spcPts val="1200"/>
              </a:spcAft>
            </a:pPr>
            <a:r>
              <a:rPr lang="en-US" sz="3600" b="1" dirty="0" smtClean="0">
                <a:effectLst/>
              </a:rPr>
              <a:t>Romans 10:14</a:t>
            </a:r>
          </a:p>
          <a:p>
            <a:pPr algn="ctr"/>
            <a:r>
              <a:rPr lang="en-US" sz="3600" b="1" dirty="0" smtClean="0">
                <a:effectLst/>
              </a:rPr>
              <a:t>“How then will they call on him in whom they have not believed? And how are they to believe in him of whom they have never heard? And how are they to hear without someone preaching?”</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122</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963642687"/>
      </p:ext>
    </p:extLst>
  </p:cSld>
  <p:clrMapOvr>
    <a:masterClrMapping/>
  </p:clrMapOvr>
  <p:transition spd="slow">
    <p:strips dir="rd"/>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987" y="983973"/>
            <a:ext cx="8243047" cy="4524315"/>
          </a:xfrm>
          <a:prstGeom prst="rect">
            <a:avLst/>
          </a:prstGeom>
        </p:spPr>
        <p:txBody>
          <a:bodyPr wrap="square">
            <a:spAutoFit/>
          </a:bodyPr>
          <a:lstStyle/>
          <a:p>
            <a:pPr lvl="0"/>
            <a:r>
              <a:rPr lang="en-US" sz="3600" b="1" dirty="0" smtClean="0">
                <a:solidFill>
                  <a:prstClr val="black"/>
                </a:solidFill>
              </a:rPr>
              <a:t>We cannot with a wave of the hand and a pronouncement of the word’s definition or etymology simply claim that all the teaching of Christians in the New Testament was a full participation dialogue between teacher and audience. We have to look at the context.</a:t>
            </a:r>
          </a:p>
          <a:p>
            <a:pPr lvl="0" algn="r"/>
            <a:endParaRPr lang="en-US" sz="3600" b="1" dirty="0">
              <a:solidFill>
                <a:prstClr val="black"/>
              </a:solidFill>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464077689"/>
      </p:ext>
    </p:extLst>
  </p:cSld>
  <p:clrMapOvr>
    <a:masterClrMapping/>
  </p:clrMapOvr>
  <p:transition spd="slow">
    <p:strips dir="rd"/>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3416320"/>
          </a:xfrm>
          <a:prstGeom prst="rect">
            <a:avLst/>
          </a:prstGeom>
          <a:noFill/>
        </p:spPr>
        <p:txBody>
          <a:bodyPr wrap="square" rtlCol="0">
            <a:spAutoFit/>
          </a:bodyPr>
          <a:lstStyle/>
          <a:p>
            <a:pPr algn="ctr"/>
            <a:r>
              <a:rPr lang="en-US" sz="3600" b="1" dirty="0" smtClean="0">
                <a:effectLst/>
              </a:rPr>
              <a:t>Acts 20:7</a:t>
            </a:r>
          </a:p>
          <a:p>
            <a:pPr algn="ctr"/>
            <a:r>
              <a:rPr lang="en-US" sz="3600" b="1" dirty="0" smtClean="0">
                <a:effectLst/>
              </a:rPr>
              <a:t>“On the first day of the week, when we were gathered together to break bread, Paul talked (</a:t>
            </a:r>
            <a:r>
              <a:rPr lang="el-GR" sz="3600" b="1" dirty="0" smtClean="0">
                <a:effectLst/>
              </a:rPr>
              <a:t>διαλέγετο</a:t>
            </a:r>
            <a:r>
              <a:rPr lang="en-US" sz="3600" b="1" dirty="0" smtClean="0">
                <a:effectLst/>
              </a:rPr>
              <a:t>) with them, intending to depart on the next day, and he prolonged his speech (</a:t>
            </a:r>
            <a:r>
              <a:rPr lang="el-GR" sz="3600" b="1" dirty="0" smtClean="0">
                <a:effectLst/>
              </a:rPr>
              <a:t>τὸν λόγον</a:t>
            </a:r>
            <a:r>
              <a:rPr lang="en-US" sz="3600" b="1" dirty="0" smtClean="0">
                <a:effectLst/>
              </a:rPr>
              <a:t>) until midnight.”</a:t>
            </a:r>
            <a:endParaRPr lang="en-US" sz="3600" b="1" dirty="0">
              <a:effectLst/>
            </a:endParaRPr>
          </a:p>
        </p:txBody>
      </p:sp>
      <p:sp>
        <p:nvSpPr>
          <p:cNvPr id="2" name="Right Arrow 1"/>
          <p:cNvSpPr/>
          <p:nvPr/>
        </p:nvSpPr>
        <p:spPr>
          <a:xfrm rot="15345261">
            <a:off x="2084293" y="4760259"/>
            <a:ext cx="1613647" cy="833718"/>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96908759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2000"/>
                                        <p:tgtEl>
                                          <p:spTgt spid="2"/>
                                        </p:tgtEl>
                                      </p:cBhvr>
                                    </p:animEffect>
                                    <p:anim calcmode="lin" valueType="num">
                                      <p:cBhvr>
                                        <p:cTn id="8" dur="2000" fill="hold"/>
                                        <p:tgtEl>
                                          <p:spTgt spid="2"/>
                                        </p:tgtEl>
                                        <p:attrNameLst>
                                          <p:attrName>style.rotation</p:attrName>
                                        </p:attrNameLst>
                                      </p:cBhvr>
                                      <p:tavLst>
                                        <p:tav tm="0">
                                          <p:val>
                                            <p:fltVal val="720"/>
                                          </p:val>
                                        </p:tav>
                                        <p:tav tm="100000">
                                          <p:val>
                                            <p:fltVal val="0"/>
                                          </p:val>
                                        </p:tav>
                                      </p:tavLst>
                                    </p:anim>
                                    <p:anim calcmode="lin" valueType="num">
                                      <p:cBhvr>
                                        <p:cTn id="9" dur="2000" fill="hold"/>
                                        <p:tgtEl>
                                          <p:spTgt spid="2"/>
                                        </p:tgtEl>
                                        <p:attrNameLst>
                                          <p:attrName>ppt_h</p:attrName>
                                        </p:attrNameLst>
                                      </p:cBhvr>
                                      <p:tavLst>
                                        <p:tav tm="0">
                                          <p:val>
                                            <p:fltVal val="0"/>
                                          </p:val>
                                        </p:tav>
                                        <p:tav tm="100000">
                                          <p:val>
                                            <p:strVal val="#ppt_h"/>
                                          </p:val>
                                        </p:tav>
                                      </p:tavLst>
                                    </p:anim>
                                    <p:anim calcmode="lin" valueType="num">
                                      <p:cBhvr>
                                        <p:cTn id="10" dur="2000" fill="hold"/>
                                        <p:tgtEl>
                                          <p:spTgt spid="2"/>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33081"/>
            <a:ext cx="8700247" cy="5909310"/>
          </a:xfrm>
          <a:prstGeom prst="rect">
            <a:avLst/>
          </a:prstGeom>
          <a:noFill/>
        </p:spPr>
        <p:txBody>
          <a:bodyPr wrap="square" rtlCol="0">
            <a:spAutoFit/>
          </a:bodyPr>
          <a:lstStyle/>
          <a:p>
            <a:pPr algn="ctr"/>
            <a:r>
              <a:rPr lang="en-US" sz="5400" b="1" dirty="0" smtClean="0">
                <a:effectLst/>
              </a:rPr>
              <a:t>Conclusion</a:t>
            </a:r>
          </a:p>
          <a:p>
            <a:pPr algn="ctr"/>
            <a:endParaRPr lang="en-US" sz="3600" b="1" dirty="0" smtClean="0">
              <a:effectLst/>
            </a:endParaRPr>
          </a:p>
          <a:p>
            <a:pPr algn="ctr"/>
            <a:r>
              <a:rPr lang="en-US" sz="3600" b="1" dirty="0" smtClean="0">
                <a:effectLst/>
              </a:rPr>
              <a:t>Since </a:t>
            </a:r>
            <a:r>
              <a:rPr lang="en-US" sz="3600" b="1" dirty="0" err="1"/>
              <a:t>δι</a:t>
            </a:r>
            <a:r>
              <a:rPr lang="en-US" sz="3600" b="1" dirty="0"/>
              <a:t>αλέγομαι</a:t>
            </a:r>
            <a:r>
              <a:rPr lang="en-US" sz="3600" b="1" dirty="0" smtClean="0">
                <a:effectLst/>
              </a:rPr>
              <a:t> is a word we must define based on context regarding the issue of dialogue or monologue, we must allow the context to define it for us. And the context does define it. Paul was reasoning in Acts 20:7,9, but he wasn’t doing so through conversation or dialogue. He was doing so through speech, message.</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165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241143975"/>
      </p:ext>
    </p:extLst>
  </p:cSld>
  <p:clrMapOvr>
    <a:masterClrMapping/>
  </p:clrMapOvr>
  <p:transition spd="slow">
    <p:strips dir="rd"/>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98394" y="482598"/>
            <a:ext cx="7947211" cy="5509200"/>
          </a:xfrm>
          <a:prstGeom prst="rect">
            <a:avLst/>
          </a:prstGeom>
          <a:noFill/>
        </p:spPr>
        <p:txBody>
          <a:bodyPr wrap="square" rtlCol="0">
            <a:spAutoFit/>
          </a:bodyPr>
          <a:lstStyle/>
          <a:p>
            <a:pPr algn="ctr"/>
            <a:r>
              <a:rPr lang="en-US" sz="8800" b="1" dirty="0" smtClean="0">
                <a:effectLst>
                  <a:glow rad="228600">
                    <a:schemeClr val="bg1"/>
                  </a:glow>
                </a:effectLst>
              </a:rPr>
              <a:t>The Resurrected-Christ-Centered Preaching</a:t>
            </a:r>
            <a:endParaRPr lang="en-US" sz="8800" b="1" dirty="0">
              <a:effectLst>
                <a:glow rad="228600">
                  <a:schemeClr val="bg1"/>
                </a:glow>
              </a:effectLst>
            </a:endParaRPr>
          </a:p>
        </p:txBody>
      </p:sp>
    </p:spTree>
    <p:extLst>
      <p:ext uri="{BB962C8B-B14F-4D97-AF65-F5344CB8AC3E}">
        <p14:creationId xmlns:p14="http://schemas.microsoft.com/office/powerpoint/2010/main" val="886581282"/>
      </p:ext>
    </p:extLst>
  </p:cSld>
  <p:clrMapOvr>
    <a:masterClrMapping/>
  </p:clrMapOvr>
  <p:transition spd="slow">
    <p:strips dir="rd"/>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376081"/>
            <a:ext cx="8700247" cy="3416320"/>
          </a:xfrm>
          <a:prstGeom prst="rect">
            <a:avLst/>
          </a:prstGeom>
          <a:noFill/>
        </p:spPr>
        <p:txBody>
          <a:bodyPr wrap="square" rtlCol="0">
            <a:spAutoFit/>
          </a:bodyPr>
          <a:lstStyle/>
          <a:p>
            <a:pPr algn="ctr"/>
            <a:r>
              <a:rPr lang="en-US" sz="3600" b="1" dirty="0" smtClean="0">
                <a:effectLst/>
              </a:rPr>
              <a:t>“The apostles used the Old Testament the ways they did because the resurrection of Jesus Christ was the singularly central event of God breaking into human history that ultimately defines everything before and after it.”</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196695097"/>
      </p:ext>
    </p:extLst>
  </p:cSld>
  <p:clrMapOvr>
    <a:masterClrMapping/>
  </p:clrMapOvr>
  <p:transition spd="slow">
    <p:strips dir="rd"/>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503081"/>
            <a:ext cx="8700247" cy="3416320"/>
          </a:xfrm>
          <a:prstGeom prst="rect">
            <a:avLst/>
          </a:prstGeom>
          <a:noFill/>
        </p:spPr>
        <p:txBody>
          <a:bodyPr wrap="square" rtlCol="0">
            <a:spAutoFit/>
          </a:bodyPr>
          <a:lstStyle/>
          <a:p>
            <a:r>
              <a:rPr lang="en-US" sz="3600" b="1" dirty="0" smtClean="0">
                <a:effectLst/>
              </a:rPr>
              <a:t>“For the early Christians, Christ was seen as the goal of all Jewish history, and thus the O.T. as the primary record of tha</a:t>
            </a:r>
            <a:r>
              <a:rPr lang="en-US" sz="3600" b="1" dirty="0" smtClean="0"/>
              <a:t>t history is viewed in the light of Christian belief.”</a:t>
            </a:r>
          </a:p>
          <a:p>
            <a:endParaRPr lang="en-US" sz="3600" b="1" dirty="0" smtClean="0">
              <a:effectLst/>
            </a:endParaRPr>
          </a:p>
          <a:p>
            <a:pPr algn="r"/>
            <a:r>
              <a:rPr lang="en-US" sz="3600" b="1" dirty="0"/>
              <a:t>(</a:t>
            </a:r>
            <a:r>
              <a:rPr lang="en-US" sz="3600" b="1" dirty="0" smtClean="0"/>
              <a:t>Shires, </a:t>
            </a:r>
            <a:r>
              <a:rPr lang="en-US" sz="3600" b="1" i="1" dirty="0" smtClean="0"/>
              <a:t>Find the Old Testament in the New)</a:t>
            </a:r>
            <a:r>
              <a:rPr lang="en-US" sz="3600" b="1" dirty="0" smtClean="0"/>
              <a:t>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506200658"/>
      </p:ext>
    </p:extLst>
  </p:cSld>
  <p:clrMapOvr>
    <a:masterClrMapping/>
  </p:clrMapOvr>
  <p:transition spd="slow">
    <p:strips dir="rd"/>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4524315"/>
          </a:xfrm>
          <a:prstGeom prst="rect">
            <a:avLst/>
          </a:prstGeom>
          <a:noFill/>
        </p:spPr>
        <p:txBody>
          <a:bodyPr wrap="square" rtlCol="0">
            <a:spAutoFit/>
          </a:bodyPr>
          <a:lstStyle/>
          <a:p>
            <a:r>
              <a:rPr lang="en-US" sz="3600" b="1" dirty="0" smtClean="0">
                <a:effectLst/>
              </a:rPr>
              <a:t>“Secondly, we are forced to admit that the manner in which the O.T. is used grows out of the conviction that it is in itself incomplete just because it is preparatory to something higher and is predictive of its own fulfillment in  Christ.”</a:t>
            </a:r>
            <a:endParaRPr lang="en-US" sz="3600" b="1" dirty="0" smtClean="0"/>
          </a:p>
          <a:p>
            <a:endParaRPr lang="en-US" sz="3600" b="1" dirty="0" smtClean="0">
              <a:effectLst/>
            </a:endParaRPr>
          </a:p>
          <a:p>
            <a:pPr algn="r"/>
            <a:r>
              <a:rPr lang="en-US" sz="3600" b="1" dirty="0"/>
              <a:t>(</a:t>
            </a:r>
            <a:r>
              <a:rPr lang="en-US" sz="3600" b="1" dirty="0" smtClean="0"/>
              <a:t>Shires, </a:t>
            </a:r>
            <a:r>
              <a:rPr lang="en-US" sz="3600" b="1" i="1" dirty="0" smtClean="0"/>
              <a:t>Find the Old Testament in the New)</a:t>
            </a:r>
            <a:r>
              <a:rPr lang="en-US" sz="3600" b="1" dirty="0" smtClean="0"/>
              <a:t>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003778817"/>
      </p:ext>
    </p:extLst>
  </p:cSld>
  <p:clrMapOvr>
    <a:masterClrMapping/>
  </p:clrMapOvr>
  <p:transition spd="slow">
    <p:strips dir="rd"/>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4124206"/>
          </a:xfrm>
          <a:prstGeom prst="rect">
            <a:avLst/>
          </a:prstGeom>
          <a:noFill/>
        </p:spPr>
        <p:txBody>
          <a:bodyPr wrap="square" rtlCol="0">
            <a:spAutoFit/>
          </a:bodyPr>
          <a:lstStyle/>
          <a:p>
            <a:pPr algn="ctr">
              <a:spcAft>
                <a:spcPts val="1200"/>
              </a:spcAft>
            </a:pPr>
            <a:r>
              <a:rPr lang="en-US" sz="3600" b="1" dirty="0" smtClean="0">
                <a:effectLst/>
              </a:rPr>
              <a:t>Luke 24:25-27</a:t>
            </a:r>
          </a:p>
          <a:p>
            <a:pPr algn="ctr"/>
            <a:r>
              <a:rPr lang="en-US" sz="3600" b="1" dirty="0" smtClean="0">
                <a:effectLst/>
              </a:rPr>
              <a:t>“And he said to them, ‘O foolish ones, and slow of heart to believe all that the prophets have spoken!...And beginning with Moses and all the Prophets, he interpreted to them in all the Scriptures the things concerning himself.”</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753523776"/>
      </p:ext>
    </p:extLst>
  </p:cSld>
  <p:clrMapOvr>
    <a:masterClrMapping/>
  </p:clrMapOvr>
  <p:transition spd="slow">
    <p:strips dir="rd"/>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950256"/>
            <a:ext cx="8165374" cy="4678204"/>
          </a:xfrm>
          <a:prstGeom prst="rect">
            <a:avLst/>
          </a:prstGeom>
          <a:noFill/>
        </p:spPr>
        <p:txBody>
          <a:bodyPr wrap="square" rtlCol="0">
            <a:spAutoFit/>
          </a:bodyPr>
          <a:lstStyle/>
          <a:p>
            <a:pPr algn="ctr">
              <a:spcAft>
                <a:spcPts val="1200"/>
              </a:spcAft>
            </a:pPr>
            <a:r>
              <a:rPr lang="en-US" sz="3600" b="1" dirty="0" smtClean="0">
                <a:effectLst/>
              </a:rPr>
              <a:t>Luke 24:44-46</a:t>
            </a:r>
            <a:endParaRPr lang="en-US" sz="3600" b="1" dirty="0"/>
          </a:p>
          <a:p>
            <a:pPr algn="ctr">
              <a:spcAft>
                <a:spcPts val="1200"/>
              </a:spcAft>
            </a:pPr>
            <a:r>
              <a:rPr lang="en-US" sz="3600" b="1" dirty="0" smtClean="0">
                <a:effectLst/>
              </a:rPr>
              <a:t> “Then he said to them, ‘These are my words that I spoke to you while I was still with you, that everything written about me in the Law of Moses and the Prophets and the Psalms must be fulfilled.’ Then he opened their minds to understand the Scriptures…”</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4039217453"/>
      </p:ext>
    </p:extLst>
  </p:cSld>
  <p:clrMapOvr>
    <a:masterClrMapping/>
  </p:clrMapOvr>
  <p:transition spd="slow">
    <p:strips dir="rd"/>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r>
              <a:rPr lang="en-US" sz="3600" b="1" dirty="0" smtClean="0">
                <a:effectLst/>
              </a:rPr>
              <a:t>“…Luke was of the firm conviction that Jesus’ Messiahship and his death and resurrection were foretold in ‘the Scriptures,’ probably in ‘all the Scriptures’ as a unit, whether any particular text is cited or not. That is to say that it would appear that Luke would have that conviction even if he were unable to quote a single verse of Scripture.”</a:t>
            </a:r>
          </a:p>
          <a:p>
            <a:pPr algn="r"/>
            <a:r>
              <a:rPr lang="en-US" sz="3600" b="1" dirty="0" smtClean="0"/>
              <a:t>(Sanders, “The Prophetic Use of Scriptures”</a:t>
            </a:r>
            <a:r>
              <a:rPr lang="en-US" sz="3600" b="1" i="1" dirty="0" smtClean="0"/>
              <a:t>)</a:t>
            </a:r>
            <a:r>
              <a:rPr lang="en-US" sz="3600" b="1" dirty="0" smtClean="0"/>
              <a:t>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185</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642337630"/>
      </p:ext>
    </p:extLst>
  </p:cSld>
  <p:clrMapOvr>
    <a:masterClrMapping/>
  </p:clrMapOvr>
  <p:transition spd="slow">
    <p:strips dir="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1331256"/>
            <a:ext cx="8165374" cy="4124206"/>
          </a:xfrm>
          <a:prstGeom prst="rect">
            <a:avLst/>
          </a:prstGeom>
          <a:noFill/>
        </p:spPr>
        <p:txBody>
          <a:bodyPr wrap="square" rtlCol="0">
            <a:spAutoFit/>
          </a:bodyPr>
          <a:lstStyle/>
          <a:p>
            <a:pPr algn="ctr">
              <a:spcAft>
                <a:spcPts val="1200"/>
              </a:spcAft>
            </a:pPr>
            <a:r>
              <a:rPr lang="en-US" sz="3600" b="1" dirty="0" smtClean="0">
                <a:effectLst/>
              </a:rPr>
              <a:t>Acts 11:13-14</a:t>
            </a:r>
          </a:p>
          <a:p>
            <a:pPr algn="ctr"/>
            <a:r>
              <a:rPr lang="en-US" sz="3600" b="1" dirty="0" smtClean="0">
                <a:effectLst/>
              </a:rPr>
              <a:t>“And he told us how he had seen the angel stand in his house and say, ‘Send to Joppa and bring Simon who is called Peter; he will declare to you a message by which you will be saved, you and all your household.’”</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122</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100409518"/>
      </p:ext>
    </p:extLst>
  </p:cSld>
  <p:clrMapOvr>
    <a:masterClrMapping/>
  </p:clrMapOvr>
  <p:transition spd="slow">
    <p:strips dir="rd"/>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233081"/>
            <a:ext cx="8700247" cy="6186309"/>
          </a:xfrm>
          <a:prstGeom prst="rect">
            <a:avLst/>
          </a:prstGeom>
          <a:noFill/>
        </p:spPr>
        <p:txBody>
          <a:bodyPr wrap="square" rtlCol="0">
            <a:spAutoFit/>
          </a:bodyPr>
          <a:lstStyle/>
          <a:p>
            <a:r>
              <a:rPr lang="en-US" sz="3600" b="1" dirty="0" smtClean="0">
                <a:effectLst/>
              </a:rPr>
              <a:t>	“…the actions of God in bringing his plan to fruition tend to be paradigmatic in nature. That is, God works throughout history according to certain patterns; divine actions are reiterated throughout time and find their ultimate realization in the last days…The presence of such interconnections would have to be viewed as the deliberate intention of the omniscient author of the OT.”</a:t>
            </a:r>
          </a:p>
          <a:p>
            <a:r>
              <a:rPr lang="en-US" sz="3600" b="1" dirty="0" smtClean="0">
                <a:effectLst/>
              </a:rPr>
              <a:t>             </a:t>
            </a:r>
            <a:r>
              <a:rPr lang="en-US" sz="3600" b="1" dirty="0" smtClean="0"/>
              <a:t>(Pickup, </a:t>
            </a:r>
            <a:r>
              <a:rPr lang="en-US" sz="3600" b="1" i="1" dirty="0" smtClean="0"/>
              <a:t>NT Interpretation of the OT</a:t>
            </a:r>
            <a:r>
              <a:rPr lang="en-US" sz="3600" b="1" dirty="0" smtClean="0"/>
              <a:t>)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186</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647987158"/>
      </p:ext>
    </p:extLst>
  </p:cSld>
  <p:clrMapOvr>
    <a:masterClrMapping/>
  </p:clrMapOvr>
  <p:transition spd="slow">
    <p:strips dir="rd"/>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3539430"/>
          </a:xfrm>
          <a:prstGeom prst="rect">
            <a:avLst/>
          </a:prstGeom>
          <a:noFill/>
        </p:spPr>
        <p:txBody>
          <a:bodyPr wrap="square" rtlCol="0">
            <a:spAutoFit/>
          </a:bodyPr>
          <a:lstStyle/>
          <a:p>
            <a:pPr algn="ctr"/>
            <a:r>
              <a:rPr lang="en-US" sz="4400" b="1" dirty="0" smtClean="0">
                <a:effectLst/>
              </a:rPr>
              <a:t>Conclusion:</a:t>
            </a:r>
            <a:endParaRPr lang="en-US" sz="3600" b="1" dirty="0" smtClean="0">
              <a:effectLst/>
            </a:endParaRPr>
          </a:p>
          <a:p>
            <a:pPr algn="ctr"/>
            <a:endParaRPr lang="en-US" sz="3600" b="1" dirty="0" smtClean="0">
              <a:effectLst/>
            </a:endParaRPr>
          </a:p>
          <a:p>
            <a:pPr algn="ctr"/>
            <a:r>
              <a:rPr lang="en-US" sz="3600" b="1" dirty="0" smtClean="0">
                <a:effectLst/>
              </a:rPr>
              <a:t>The resurrection demonstrated all Scripture was ultimately about Jesus and that is exactly how the apostles preached, especially in Acts. </a:t>
            </a:r>
            <a:r>
              <a:rPr lang="en-US" sz="3600" b="1" dirty="0" smtClean="0"/>
              <a:t>     </a:t>
            </a:r>
            <a:endParaRPr lang="en-US" sz="3600" b="1" dirty="0">
              <a:effectLst/>
            </a:endParaRPr>
          </a:p>
        </p:txBody>
      </p:sp>
    </p:spTree>
    <p:extLst>
      <p:ext uri="{BB962C8B-B14F-4D97-AF65-F5344CB8AC3E}">
        <p14:creationId xmlns:p14="http://schemas.microsoft.com/office/powerpoint/2010/main" val="3968080856"/>
      </p:ext>
    </p:extLst>
  </p:cSld>
  <p:clrMapOvr>
    <a:masterClrMapping/>
  </p:clrMapOvr>
  <p:transition spd="slow">
    <p:strips dir="rd"/>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2308324"/>
          </a:xfrm>
          <a:prstGeom prst="rect">
            <a:avLst/>
          </a:prstGeom>
          <a:noFill/>
        </p:spPr>
        <p:txBody>
          <a:bodyPr wrap="square" rtlCol="0">
            <a:spAutoFit/>
          </a:bodyPr>
          <a:lstStyle/>
          <a:p>
            <a:pPr algn="ctr"/>
            <a:r>
              <a:rPr lang="en-US" sz="3600" b="1" dirty="0" smtClean="0">
                <a:effectLst/>
              </a:rPr>
              <a:t>I Corinthians 2:2</a:t>
            </a:r>
            <a:endParaRPr lang="en-US" sz="2800" b="1" dirty="0" smtClean="0">
              <a:effectLst/>
            </a:endParaRPr>
          </a:p>
          <a:p>
            <a:pPr algn="ctr"/>
            <a:endParaRPr lang="en-US" sz="3600" b="1" dirty="0" smtClean="0">
              <a:effectLst/>
            </a:endParaRPr>
          </a:p>
          <a:p>
            <a:pPr algn="ctr"/>
            <a:r>
              <a:rPr lang="en-US" sz="3600" b="1" dirty="0" smtClean="0">
                <a:effectLst/>
              </a:rPr>
              <a:t>“For I decided to know nothing among you except Jesus Christ and him crucified.”</a:t>
            </a:r>
            <a:endParaRPr lang="en-US" sz="3600" b="1" dirty="0">
              <a:effectLst/>
            </a:endParaRPr>
          </a:p>
        </p:txBody>
      </p:sp>
    </p:spTree>
    <p:extLst>
      <p:ext uri="{BB962C8B-B14F-4D97-AF65-F5344CB8AC3E}">
        <p14:creationId xmlns:p14="http://schemas.microsoft.com/office/powerpoint/2010/main" val="1968114438"/>
      </p:ext>
    </p:extLst>
  </p:cSld>
  <p:clrMapOvr>
    <a:masterClrMapping/>
  </p:clrMapOvr>
  <p:transition spd="slow">
    <p:strips dir="rd"/>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995081"/>
            <a:ext cx="8700247" cy="2862322"/>
          </a:xfrm>
          <a:prstGeom prst="rect">
            <a:avLst/>
          </a:prstGeom>
          <a:noFill/>
        </p:spPr>
        <p:txBody>
          <a:bodyPr wrap="square" rtlCol="0">
            <a:spAutoFit/>
          </a:bodyPr>
          <a:lstStyle/>
          <a:p>
            <a:pPr algn="ctr"/>
            <a:r>
              <a:rPr lang="en-US" sz="3600" b="1" dirty="0" smtClean="0">
                <a:effectLst/>
              </a:rPr>
              <a:t>Acts 8:35</a:t>
            </a:r>
            <a:endParaRPr lang="en-US" sz="2800" b="1" dirty="0" smtClean="0">
              <a:effectLst/>
            </a:endParaRPr>
          </a:p>
          <a:p>
            <a:pPr algn="ctr"/>
            <a:endParaRPr lang="en-US" sz="3600" b="1" dirty="0" smtClean="0">
              <a:effectLst/>
            </a:endParaRPr>
          </a:p>
          <a:p>
            <a:pPr algn="ctr"/>
            <a:r>
              <a:rPr lang="en-US" sz="3600" b="1" dirty="0" smtClean="0">
                <a:effectLst/>
              </a:rPr>
              <a:t>“Then Philip opened his mouth, and beginning with this Scripture he told him the good news about Jesus.”</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140</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158409410"/>
      </p:ext>
    </p:extLst>
  </p:cSld>
  <p:clrMapOvr>
    <a:masterClrMapping/>
  </p:clrMapOvr>
  <p:transition spd="slow">
    <p:strips dir="rd"/>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41081"/>
            <a:ext cx="8700247" cy="5632311"/>
          </a:xfrm>
          <a:prstGeom prst="rect">
            <a:avLst/>
          </a:prstGeom>
          <a:noFill/>
        </p:spPr>
        <p:txBody>
          <a:bodyPr wrap="square" rtlCol="0">
            <a:spAutoFit/>
          </a:bodyPr>
          <a:lstStyle/>
          <a:p>
            <a:r>
              <a:rPr lang="en-US" sz="3600" b="1" dirty="0" smtClean="0">
                <a:effectLst/>
              </a:rPr>
              <a:t>“The </a:t>
            </a:r>
            <a:r>
              <a:rPr lang="en-US" sz="3600" b="1" dirty="0" err="1" smtClean="0">
                <a:effectLst/>
              </a:rPr>
              <a:t>christian</a:t>
            </a:r>
            <a:r>
              <a:rPr lang="en-US" sz="3600" b="1" dirty="0" smtClean="0">
                <a:effectLst/>
              </a:rPr>
              <a:t> [sic] preacher, whatever be his topic, has uniformly but one great object in view. To induce sinners to give themselves up to Jesus as the divine author of an eternal salvation, is the Alpha and  Omega of all his efforts. Whether his text be selected from Jewish or Pagan antiquity—whether from the animal, vegetable, or mineral kingdoms of nature—…</a:t>
            </a:r>
          </a:p>
          <a:p>
            <a:r>
              <a:rPr lang="en-US" sz="3600" b="1" dirty="0" smtClean="0">
                <a:effectLst/>
              </a:rPr>
              <a:t>             </a:t>
            </a:r>
            <a:r>
              <a:rPr lang="en-US" sz="3600" b="1" dirty="0" smtClean="0"/>
              <a:t>(Campbell, “The Christian Preacher)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140</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803110103"/>
      </p:ext>
    </p:extLst>
  </p:cSld>
  <p:clrMapOvr>
    <a:masterClrMapping/>
  </p:clrMapOvr>
  <p:transition spd="slow">
    <p:strips dir="rd"/>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741081"/>
            <a:ext cx="8700247" cy="5078313"/>
          </a:xfrm>
          <a:prstGeom prst="rect">
            <a:avLst/>
          </a:prstGeom>
          <a:noFill/>
        </p:spPr>
        <p:txBody>
          <a:bodyPr wrap="square" rtlCol="0">
            <a:spAutoFit/>
          </a:bodyPr>
          <a:lstStyle/>
          <a:p>
            <a:r>
              <a:rPr lang="en-US" sz="3600" b="1" dirty="0" smtClean="0">
                <a:effectLst/>
              </a:rPr>
              <a:t>“…whether from the law, the prophets, or the psalms—his only lawful and his only successful theme is, that ‘</a:t>
            </a:r>
            <a:r>
              <a:rPr lang="en-US" sz="3600" b="1" i="1" dirty="0" smtClean="0">
                <a:effectLst/>
              </a:rPr>
              <a:t>Jesus the Nazarene is Messiah, the Son of God</a:t>
            </a:r>
            <a:r>
              <a:rPr lang="en-US" sz="3600" b="1" dirty="0" smtClean="0">
                <a:effectLst/>
              </a:rPr>
              <a:t>.’ To illustrate, prove, and apply this proposition, is his grand aim; and to persuade men to receive Jesus in this character, is the only appropriate burthen of all his exhortations.”</a:t>
            </a:r>
          </a:p>
          <a:p>
            <a:r>
              <a:rPr lang="en-US" sz="3600" b="1" dirty="0" smtClean="0">
                <a:effectLst/>
              </a:rPr>
              <a:t>             </a:t>
            </a:r>
            <a:r>
              <a:rPr lang="en-US" sz="3600" b="1" dirty="0" smtClean="0"/>
              <a:t>(Campbell, “The Christian Preacher)     </a:t>
            </a:r>
            <a:endParaRPr lang="en-US" sz="3600" b="1" dirty="0">
              <a:effectLst/>
            </a:endParaRPr>
          </a:p>
        </p:txBody>
      </p:sp>
      <p:sp>
        <p:nvSpPr>
          <p:cNvPr id="4" name="TextBox 3"/>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140</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77646228"/>
      </p:ext>
    </p:extLst>
  </p:cSld>
  <p:clrMapOvr>
    <a:masterClrMapping/>
  </p:clrMapOvr>
  <p:transition spd="slow">
    <p:strips dir="rd"/>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r>
              <a:rPr lang="en-US" sz="3600" b="1" dirty="0" smtClean="0">
                <a:effectLst/>
              </a:rPr>
              <a:t>“So we have a balance to strike—not to preach Christ without preaching the text, and not to preach the text without preaching Christ. Charles Spurgeon tells of a Welsh minister who spoke to a younger minister about his sermon after hearing it. ‘It was a very poor sermon,’ he told the young man. ‘Will you tell me why you think it a poor sermon?’ came the response…</a:t>
            </a:r>
          </a:p>
          <a:p>
            <a:pPr algn="r"/>
            <a:r>
              <a:rPr lang="en-US" sz="3600" b="1" dirty="0" smtClean="0"/>
              <a:t>(Keller, </a:t>
            </a:r>
            <a:r>
              <a:rPr lang="en-US" sz="3600" b="1" i="1" dirty="0" smtClean="0"/>
              <a:t>Preaching</a:t>
            </a:r>
            <a:r>
              <a:rPr lang="en-US" sz="3600" b="1" dirty="0" smtClean="0"/>
              <a:t>)     </a:t>
            </a:r>
            <a:endParaRPr lang="en-US" sz="3600" b="1" dirty="0">
              <a:effectLst/>
            </a:endParaRPr>
          </a:p>
        </p:txBody>
      </p:sp>
    </p:spTree>
    <p:extLst>
      <p:ext uri="{BB962C8B-B14F-4D97-AF65-F5344CB8AC3E}">
        <p14:creationId xmlns:p14="http://schemas.microsoft.com/office/powerpoint/2010/main" val="3844551929"/>
      </p:ext>
    </p:extLst>
  </p:cSld>
  <p:clrMapOvr>
    <a:masterClrMapping/>
  </p:clrMapOvr>
  <p:transition spd="slow">
    <p:strips dir="rd"/>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r>
              <a:rPr lang="en-US" sz="3600" b="1" dirty="0" smtClean="0">
                <a:effectLst/>
              </a:rPr>
              <a:t>“… ‘Because,’ said the Welsh minister, ‘there was no Christ in it.’ ‘Well,’ said the young man, ‘Christ was not in the text; we are not  to be preaching Christ always, we must preach what is in the text.’ The exchange continued: </a:t>
            </a:r>
            <a:r>
              <a:rPr lang="en-US" sz="3600" b="1" dirty="0" smtClean="0"/>
              <a:t>‘Don’t you know young man that from every town, and every village, and every little hamlet in England, wherever it may be, there is a road to London?’…</a:t>
            </a:r>
            <a:endParaRPr lang="en-US" sz="3600" b="1" dirty="0" smtClean="0">
              <a:effectLst/>
            </a:endParaRPr>
          </a:p>
          <a:p>
            <a:pPr algn="r"/>
            <a:r>
              <a:rPr lang="en-US" sz="3600" b="1" dirty="0" smtClean="0"/>
              <a:t>(Keller, </a:t>
            </a:r>
            <a:r>
              <a:rPr lang="en-US" sz="3600" b="1" i="1" dirty="0" smtClean="0"/>
              <a:t>Preaching</a:t>
            </a:r>
            <a:r>
              <a:rPr lang="en-US" sz="3600" b="1" dirty="0" smtClean="0"/>
              <a:t>)     </a:t>
            </a:r>
            <a:endParaRPr lang="en-US" sz="3600" b="1" dirty="0">
              <a:effectLst/>
            </a:endParaRPr>
          </a:p>
        </p:txBody>
      </p:sp>
    </p:spTree>
    <p:extLst>
      <p:ext uri="{BB962C8B-B14F-4D97-AF65-F5344CB8AC3E}">
        <p14:creationId xmlns:p14="http://schemas.microsoft.com/office/powerpoint/2010/main" val="456214807"/>
      </p:ext>
    </p:extLst>
  </p:cSld>
  <p:clrMapOvr>
    <a:masterClrMapping/>
  </p:clrMapOvr>
  <p:transition spd="slow">
    <p:strips dir="rd"/>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r>
              <a:rPr lang="en-US" sz="3600" b="1" dirty="0" smtClean="0">
                <a:effectLst/>
              </a:rPr>
              <a:t>“… ‘Yes,’ said the young man. ‘Ah!’ said the old divine, ‘and so from every text in Scripture, there is a road to the metropolis of the Scriptures, that is Christ. And my dear brother, your business is when  you get to a text, to say, ‘Now what is the road to Christ?’ and then preach a sermon, running along the road towards the great metropolis—Christ. And,’ said he, ‘I have never yet…</a:t>
            </a:r>
          </a:p>
          <a:p>
            <a:pPr algn="r"/>
            <a:r>
              <a:rPr lang="en-US" sz="3600" b="1" dirty="0" smtClean="0"/>
              <a:t>(Keller, </a:t>
            </a:r>
            <a:r>
              <a:rPr lang="en-US" sz="3600" b="1" i="1" dirty="0" smtClean="0"/>
              <a:t>Preaching</a:t>
            </a:r>
            <a:r>
              <a:rPr lang="en-US" sz="3600" b="1" dirty="0" smtClean="0"/>
              <a:t>)     </a:t>
            </a:r>
            <a:endParaRPr lang="en-US" sz="3600" b="1" dirty="0">
              <a:effectLst/>
            </a:endParaRPr>
          </a:p>
        </p:txBody>
      </p:sp>
    </p:spTree>
    <p:extLst>
      <p:ext uri="{BB962C8B-B14F-4D97-AF65-F5344CB8AC3E}">
        <p14:creationId xmlns:p14="http://schemas.microsoft.com/office/powerpoint/2010/main" val="1258745958"/>
      </p:ext>
    </p:extLst>
  </p:cSld>
  <p:clrMapOvr>
    <a:masterClrMapping/>
  </p:clrMapOvr>
  <p:transition spd="slow">
    <p:strips dir="rd"/>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22081"/>
            <a:ext cx="8700247" cy="3970318"/>
          </a:xfrm>
          <a:prstGeom prst="rect">
            <a:avLst/>
          </a:prstGeom>
          <a:noFill/>
        </p:spPr>
        <p:txBody>
          <a:bodyPr wrap="square" rtlCol="0">
            <a:spAutoFit/>
          </a:bodyPr>
          <a:lstStyle/>
          <a:p>
            <a:r>
              <a:rPr lang="en-US" sz="3600" b="1" dirty="0" smtClean="0">
                <a:effectLst/>
              </a:rPr>
              <a:t>“… found a text that had not got a road to Christ in it, and if I ever do find one that has not a road to Christ in it, I will make one; I will go over hedge and ditch but I would get at my Master for the sermon cannot do any good unless there is a savor of Christ in it.’”</a:t>
            </a:r>
          </a:p>
          <a:p>
            <a:pPr algn="r"/>
            <a:r>
              <a:rPr lang="en-US" sz="3600" b="1" dirty="0" smtClean="0"/>
              <a:t>(Keller, </a:t>
            </a:r>
            <a:r>
              <a:rPr lang="en-US" sz="3600" b="1" i="1" dirty="0" smtClean="0"/>
              <a:t>Preaching</a:t>
            </a:r>
            <a:r>
              <a:rPr lang="en-US" sz="3600" b="1" dirty="0" smtClean="0"/>
              <a:t>)     </a:t>
            </a:r>
            <a:endParaRPr lang="en-US" sz="3600" b="1" dirty="0">
              <a:effectLst/>
            </a:endParaRPr>
          </a:p>
        </p:txBody>
      </p:sp>
    </p:spTree>
    <p:extLst>
      <p:ext uri="{BB962C8B-B14F-4D97-AF65-F5344CB8AC3E}">
        <p14:creationId xmlns:p14="http://schemas.microsoft.com/office/powerpoint/2010/main" val="2431793012"/>
      </p:ext>
    </p:extLst>
  </p:cSld>
  <p:clrMapOvr>
    <a:masterClrMapping/>
  </p:clrMapOvr>
  <p:transition spd="slow">
    <p:strips dir="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96256"/>
            <a:ext cx="8165374" cy="4678204"/>
          </a:xfrm>
          <a:prstGeom prst="rect">
            <a:avLst/>
          </a:prstGeom>
          <a:noFill/>
        </p:spPr>
        <p:txBody>
          <a:bodyPr wrap="square" rtlCol="0">
            <a:spAutoFit/>
          </a:bodyPr>
          <a:lstStyle/>
          <a:p>
            <a:pPr algn="ctr">
              <a:spcAft>
                <a:spcPts val="1200"/>
              </a:spcAft>
            </a:pPr>
            <a:r>
              <a:rPr lang="en-US" sz="3600" b="1" dirty="0" smtClean="0">
                <a:effectLst/>
              </a:rPr>
              <a:t>Romans 1:16-17</a:t>
            </a:r>
          </a:p>
          <a:p>
            <a:pPr algn="ctr"/>
            <a:r>
              <a:rPr lang="en-US" sz="3600" b="1" dirty="0" smtClean="0">
                <a:effectLst/>
              </a:rPr>
              <a:t>“For I am not ashamed of the gospel, for it is the power of God for salvation to everyone who believes, to the Jew first and also to the Greek. For in it the righteousness of God is revealed from faith for faith, as it is written, ‘The righteous shall live by faith.’”</a:t>
            </a:r>
            <a:endParaRPr lang="en-US" sz="3600" b="1" dirty="0">
              <a:effectLst/>
            </a:endParaRP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379791939"/>
      </p:ext>
    </p:extLst>
  </p:cSld>
  <p:clrMapOvr>
    <a:masterClrMapping/>
  </p:clrMapOvr>
  <p:transition spd="slow">
    <p:strips dir="rd"/>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630081"/>
            <a:ext cx="8700247" cy="2862322"/>
          </a:xfrm>
          <a:prstGeom prst="rect">
            <a:avLst/>
          </a:prstGeom>
          <a:noFill/>
        </p:spPr>
        <p:txBody>
          <a:bodyPr wrap="square" rtlCol="0">
            <a:spAutoFit/>
          </a:bodyPr>
          <a:lstStyle/>
          <a:p>
            <a:r>
              <a:rPr lang="en-US" sz="3600" b="1" dirty="0" smtClean="0">
                <a:effectLst/>
              </a:rPr>
              <a:t>“As heretical as it  sounds today, it is probably worth telling Americans that you don’t need Jesus to have better families, finances, health or even morality.” </a:t>
            </a:r>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1825469285"/>
      </p:ext>
    </p:extLst>
  </p:cSld>
  <p:clrMapOvr>
    <a:masterClrMapping/>
  </p:clrMapOvr>
  <p:transition spd="slow">
    <p:strips dir="rd"/>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122081"/>
            <a:ext cx="8700247" cy="4524315"/>
          </a:xfrm>
          <a:prstGeom prst="rect">
            <a:avLst/>
          </a:prstGeom>
          <a:noFill/>
        </p:spPr>
        <p:txBody>
          <a:bodyPr wrap="square" rtlCol="0">
            <a:spAutoFit/>
          </a:bodyPr>
          <a:lstStyle/>
          <a:p>
            <a:r>
              <a:rPr lang="en-US" sz="3600" b="1" dirty="0" smtClean="0">
                <a:effectLst/>
              </a:rPr>
              <a:t>“</a:t>
            </a:r>
            <a:r>
              <a:rPr lang="en-US" sz="3600" b="1" dirty="0" smtClean="0"/>
              <a:t>If </a:t>
            </a:r>
            <a:r>
              <a:rPr lang="en-US" sz="3600" b="1" dirty="0"/>
              <a:t>religion is basically ethics—getting people to do the right thing—then why get uptight over the different historical forms, doctrines, rituals, and practices that distinguish one version of morality from another? Let a thousand flowers bloom as long as people are helped, right</a:t>
            </a:r>
            <a:r>
              <a:rPr lang="en-US" sz="3600" b="1" dirty="0" smtClean="0"/>
              <a:t>?”</a:t>
            </a:r>
            <a:endParaRPr lang="en-US" sz="3600" b="1" dirty="0"/>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1747546448"/>
      </p:ext>
    </p:extLst>
  </p:cSld>
  <p:clrMapOvr>
    <a:masterClrMapping/>
  </p:clrMapOvr>
  <p:transition spd="slow">
    <p:strips dir="rd"/>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r>
              <a:rPr lang="en-US" sz="3600" b="1" dirty="0" smtClean="0"/>
              <a:t>“</a:t>
            </a:r>
            <a:r>
              <a:rPr lang="en-US" sz="3600" b="1" dirty="0"/>
              <a:t>Reduce Christianity to good advice and it blends in perfectly with the culture of </a:t>
            </a:r>
            <a:r>
              <a:rPr lang="en-US" sz="3600" b="1" i="1" dirty="0"/>
              <a:t>life coaching</a:t>
            </a:r>
            <a:r>
              <a:rPr lang="en-US" sz="3600" b="1" dirty="0"/>
              <a:t>. It might seem relevant, but it is actually lost in the marketplace of moralistic therapies. When we pitch Christianity as the best method of personal improvement, complete with testimonies about how much better we are ever since we </a:t>
            </a:r>
            <a:r>
              <a:rPr lang="en-US" sz="3600" b="1" dirty="0" smtClean="0"/>
              <a:t>‘surrendered </a:t>
            </a:r>
            <a:r>
              <a:rPr lang="en-US" sz="3600" b="1" dirty="0"/>
              <a:t>all</a:t>
            </a:r>
            <a:r>
              <a:rPr lang="en-US" sz="3600" b="1" dirty="0" smtClean="0"/>
              <a:t>,’ </a:t>
            </a:r>
            <a:r>
              <a:rPr lang="en-US" sz="3600" b="1" dirty="0"/>
              <a:t>non-Christians can </a:t>
            </a:r>
            <a:r>
              <a:rPr lang="en-US" sz="3600" b="1" dirty="0" smtClean="0"/>
              <a:t>legitimately… </a:t>
            </a:r>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2196803773"/>
      </p:ext>
    </p:extLst>
  </p:cSld>
  <p:clrMapOvr>
    <a:masterClrMapping/>
  </p:clrMapOvr>
  <p:transition spd="slow">
    <p:strips dir="rd"/>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078313"/>
          </a:xfrm>
          <a:prstGeom prst="rect">
            <a:avLst/>
          </a:prstGeom>
          <a:noFill/>
        </p:spPr>
        <p:txBody>
          <a:bodyPr wrap="square" rtlCol="0">
            <a:spAutoFit/>
          </a:bodyPr>
          <a:lstStyle/>
          <a:p>
            <a:r>
              <a:rPr lang="en-US" sz="3600" b="1" dirty="0" smtClean="0"/>
              <a:t>“… </a:t>
            </a:r>
            <a:r>
              <a:rPr lang="en-US" sz="3600" b="1" dirty="0"/>
              <a:t>demand of us, </a:t>
            </a:r>
            <a:r>
              <a:rPr lang="en-US" sz="3600" b="1" dirty="0" smtClean="0"/>
              <a:t>‘What </a:t>
            </a:r>
            <a:r>
              <a:rPr lang="en-US" sz="3600" b="1" dirty="0"/>
              <a:t>right do you have to say that yours is the only source of happiness, meaning, exciting experiences, and moral betterment</a:t>
            </a:r>
            <a:r>
              <a:rPr lang="en-US" sz="3600" b="1" dirty="0" smtClean="0"/>
              <a:t>?’ </a:t>
            </a:r>
            <a:r>
              <a:rPr lang="en-US" sz="3600" b="1" dirty="0"/>
              <a:t>Jesus is clearly not the only effective way to a better life or to being a better me. One can lose weight, stop smoking, improve one’s marriage, and become a nicer person without Jesus</a:t>
            </a:r>
            <a:r>
              <a:rPr lang="en-US" sz="3600" b="1" dirty="0" smtClean="0"/>
              <a:t>.”</a:t>
            </a:r>
            <a:endParaRPr lang="en-US" sz="3600" b="1" dirty="0"/>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1849565669"/>
      </p:ext>
    </p:extLst>
  </p:cSld>
  <p:clrMapOvr>
    <a:masterClrMapping/>
  </p:clrMapOvr>
  <p:transition spd="slow">
    <p:strips dir="rd"/>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868081"/>
            <a:ext cx="8700247" cy="5078313"/>
          </a:xfrm>
          <a:prstGeom prst="rect">
            <a:avLst/>
          </a:prstGeom>
          <a:noFill/>
        </p:spPr>
        <p:txBody>
          <a:bodyPr wrap="square" rtlCol="0">
            <a:spAutoFit/>
          </a:bodyPr>
          <a:lstStyle/>
          <a:p>
            <a:r>
              <a:rPr lang="en-US" sz="3600" b="1" dirty="0" smtClean="0"/>
              <a:t>“</a:t>
            </a:r>
            <a:r>
              <a:rPr lang="en-US" sz="3600" b="1" dirty="0"/>
              <a:t>What distinguishes Christianity at its heart is not its moral code but its story—a story of a Creator who, although rejected by those he created in his image, stooped to reconcile them to himself through his Son. This is not the story about the individual’s heavenward progress but the recital of historical events of God’s incarnation, atonement, </a:t>
            </a:r>
            <a:r>
              <a:rPr lang="en-US" sz="3600" b="1" dirty="0" smtClean="0"/>
              <a:t>…</a:t>
            </a:r>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1156503721"/>
      </p:ext>
    </p:extLst>
  </p:cSld>
  <p:clrMapOvr>
    <a:masterClrMapping/>
  </p:clrMapOvr>
  <p:transition spd="slow">
    <p:strips dir="rd"/>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1630081"/>
            <a:ext cx="8700247" cy="3416320"/>
          </a:xfrm>
          <a:prstGeom prst="rect">
            <a:avLst/>
          </a:prstGeom>
          <a:noFill/>
        </p:spPr>
        <p:txBody>
          <a:bodyPr wrap="square" rtlCol="0">
            <a:spAutoFit/>
          </a:bodyPr>
          <a:lstStyle/>
          <a:p>
            <a:r>
              <a:rPr lang="en-US" sz="3600" b="1" dirty="0" smtClean="0"/>
              <a:t>“… resurrection</a:t>
            </a:r>
            <a:r>
              <a:rPr lang="en-US" sz="3600" b="1" dirty="0"/>
              <a:t>, ascension, and return and the exploration of their rich significance. At its heart, this story is a gospel: the Good News that God has reconciled us to himself in Christ.” </a:t>
            </a:r>
            <a:endParaRPr lang="en-US" sz="3600" b="1" dirty="0" smtClean="0">
              <a:effectLst/>
            </a:endParaRPr>
          </a:p>
          <a:p>
            <a:pPr algn="r"/>
            <a:r>
              <a:rPr lang="en-US" sz="3600" b="1" dirty="0" smtClean="0"/>
              <a:t>(Horton, </a:t>
            </a:r>
            <a:r>
              <a:rPr lang="en-US" sz="3600" b="1" i="1" dirty="0" err="1" smtClean="0"/>
              <a:t>Christless</a:t>
            </a:r>
            <a:r>
              <a:rPr lang="en-US" sz="3600" b="1" i="1" dirty="0" smtClean="0"/>
              <a:t> Christianity</a:t>
            </a:r>
            <a:r>
              <a:rPr lang="en-US" sz="3600" b="1" dirty="0" smtClean="0"/>
              <a:t>)     </a:t>
            </a:r>
            <a:endParaRPr lang="en-US" sz="3600" b="1" dirty="0">
              <a:effectLst/>
            </a:endParaRPr>
          </a:p>
        </p:txBody>
      </p:sp>
    </p:spTree>
    <p:extLst>
      <p:ext uri="{BB962C8B-B14F-4D97-AF65-F5344CB8AC3E}">
        <p14:creationId xmlns:p14="http://schemas.microsoft.com/office/powerpoint/2010/main" val="3327140709"/>
      </p:ext>
    </p:extLst>
  </p:cSld>
  <p:clrMapOvr>
    <a:masterClrMapping/>
  </p:clrMapOvr>
  <p:transition spd="slow">
    <p:strips dir="rd"/>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28600" y="614081"/>
            <a:ext cx="8700247" cy="5632311"/>
          </a:xfrm>
          <a:prstGeom prst="rect">
            <a:avLst/>
          </a:prstGeom>
          <a:noFill/>
        </p:spPr>
        <p:txBody>
          <a:bodyPr wrap="square" rtlCol="0">
            <a:spAutoFit/>
          </a:bodyPr>
          <a:lstStyle/>
          <a:p>
            <a:pPr algn="ctr"/>
            <a:r>
              <a:rPr lang="en-US" sz="3600" b="1" dirty="0" smtClean="0"/>
              <a:t>Romans 5:6-11</a:t>
            </a:r>
          </a:p>
          <a:p>
            <a:pPr algn="ctr"/>
            <a:r>
              <a:rPr lang="en-US" sz="3600" b="1" dirty="0" smtClean="0">
                <a:effectLst/>
              </a:rPr>
              <a:t>“For while we were still weak, at the right  time Christ died for the ungodly. For one will scarcely die for a righteous person—though perhaps for a good person one would dare even to die—but God shows his love for us in that while we were still sinners, Christ died for us. Since, therefore, we have not been justified by his blood, much more shall we be saved by him from the wrath of God.”</a:t>
            </a:r>
            <a:endParaRPr lang="en-US" sz="3600" b="1" dirty="0">
              <a:effectLst/>
            </a:endParaRPr>
          </a:p>
        </p:txBody>
      </p:sp>
    </p:spTree>
    <p:extLst>
      <p:ext uri="{BB962C8B-B14F-4D97-AF65-F5344CB8AC3E}">
        <p14:creationId xmlns:p14="http://schemas.microsoft.com/office/powerpoint/2010/main" val="2524310168"/>
      </p:ext>
    </p:extLst>
  </p:cSld>
  <p:clrMapOvr>
    <a:masterClrMapping/>
  </p:clrMapOvr>
  <p:transition spd="slow">
    <p:strips dir="rd"/>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53" y="507940"/>
            <a:ext cx="8216152" cy="5632311"/>
          </a:xfrm>
          <a:prstGeom prst="rect">
            <a:avLst/>
          </a:prstGeom>
        </p:spPr>
        <p:txBody>
          <a:bodyPr wrap="square">
            <a:spAutoFit/>
          </a:bodyPr>
          <a:lstStyle/>
          <a:p>
            <a:r>
              <a:rPr lang="en-US" sz="3600" b="1" dirty="0" smtClean="0">
                <a:effectLst/>
                <a:ea typeface="Times New Roman" panose="02020603050405020304" pitchFamily="18" charset="0"/>
              </a:rPr>
              <a:t>“But the proclamation of Jesus is more than historical instruction concerning the words and acts of Jesus. Stories about Jesus, however edifying, are of themselves empty, 1 C. 15:14. If they are not understood in the light of faith in the risen Lord, they are simply stories of things that happened in the past and are more or less valueless for the present…</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a:t>
            </a:r>
            <a:r>
              <a:rPr lang="en-US" sz="3600" b="1" dirty="0" smtClean="0">
                <a:solidFill>
                  <a:schemeClr val="bg1"/>
                </a:solidFill>
                <a:effectLst>
                  <a:glow rad="228600">
                    <a:schemeClr val="tx1">
                      <a:alpha val="85000"/>
                    </a:schemeClr>
                  </a:glow>
                </a:effectLst>
              </a:rPr>
              <a:t>156</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293299864"/>
      </p:ext>
    </p:extLst>
  </p:cSld>
  <p:clrMapOvr>
    <a:masterClrMapping/>
  </p:clrMapOvr>
  <p:transition spd="slow">
    <p:strips dir="rd"/>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43753" y="360023"/>
            <a:ext cx="8216152" cy="6186309"/>
          </a:xfrm>
          <a:prstGeom prst="rect">
            <a:avLst/>
          </a:prstGeom>
        </p:spPr>
        <p:txBody>
          <a:bodyPr wrap="square">
            <a:spAutoFit/>
          </a:bodyPr>
          <a:lstStyle/>
          <a:p>
            <a:r>
              <a:rPr lang="en-US" sz="3600" b="1" dirty="0" smtClean="0">
                <a:effectLst/>
                <a:ea typeface="Times New Roman" panose="02020603050405020304" pitchFamily="18" charset="0"/>
              </a:rPr>
              <a:t>“…The reality of the resurrection constitutes the fullness of the early Christian kerygma. This is a fact which cannot be apprehended like other historical events. It has to be continually proclaimed afresh. It is not a human dogma which we are to teach others. It is salvation history which must be preached, and the preaching of salvation history is itself an event of salvation.” </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a:t>
            </a:r>
            <a:r>
              <a:rPr lang="en-US" sz="3600" b="1" dirty="0" smtClean="0">
                <a:solidFill>
                  <a:schemeClr val="bg1"/>
                </a:solidFill>
                <a:effectLst>
                  <a:glow rad="228600">
                    <a:schemeClr val="tx1">
                      <a:alpha val="85000"/>
                    </a:schemeClr>
                  </a:glow>
                </a:effectLst>
              </a:rPr>
              <a:t>156</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773105920"/>
      </p:ext>
    </p:extLst>
  </p:cSld>
  <p:clrMapOvr>
    <a:masterClrMapping/>
  </p:clrMapOvr>
  <p:transition spd="slow">
    <p:strips dir="rd"/>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10988" y="338463"/>
            <a:ext cx="8175812" cy="6186309"/>
          </a:xfrm>
          <a:prstGeom prst="rect">
            <a:avLst/>
          </a:prstGeom>
        </p:spPr>
        <p:txBody>
          <a:bodyPr wrap="square">
            <a:spAutoFit/>
          </a:bodyPr>
          <a:lstStyle/>
          <a:p>
            <a:r>
              <a:rPr lang="en-US" sz="3600" b="1" dirty="0" smtClean="0">
                <a:effectLst/>
                <a:ea typeface="Times New Roman" panose="02020603050405020304" pitchFamily="18" charset="0"/>
              </a:rPr>
              <a:t>“Even if we disregard the other terms, and restrict ourselves to ‘preach’ in translation of </a:t>
            </a:r>
            <a:r>
              <a:rPr lang="en-US" sz="3600" b="1" dirty="0" err="1" smtClean="0">
                <a:effectLst/>
                <a:ea typeface="Times New Roman" panose="02020603050405020304" pitchFamily="18" charset="0"/>
              </a:rPr>
              <a:t>κηρύσσειν</a:t>
            </a:r>
            <a:r>
              <a:rPr lang="en-US" sz="3600" b="1" dirty="0" smtClean="0">
                <a:effectLst/>
                <a:ea typeface="Times New Roman" panose="02020603050405020304" pitchFamily="18" charset="0"/>
              </a:rPr>
              <a:t>, the word is not a strict equivalent of what the NT means by </a:t>
            </a:r>
            <a:r>
              <a:rPr lang="en-US" sz="3600" b="1" dirty="0" err="1" smtClean="0">
                <a:effectLst/>
                <a:ea typeface="Times New Roman" panose="02020603050405020304" pitchFamily="18" charset="0"/>
              </a:rPr>
              <a:t>κηρύσσειν</a:t>
            </a:r>
            <a:r>
              <a:rPr lang="en-US" sz="3600" b="1" dirty="0" smtClean="0">
                <a:effectLst/>
                <a:ea typeface="Times New Roman" panose="02020603050405020304" pitchFamily="18" charset="0"/>
              </a:rPr>
              <a:t>. </a:t>
            </a:r>
            <a:r>
              <a:rPr lang="en-US" sz="3600" b="1" dirty="0" err="1" smtClean="0">
                <a:effectLst/>
                <a:ea typeface="Times New Roman" panose="02020603050405020304" pitchFamily="18" charset="0"/>
              </a:rPr>
              <a:t>Κηρύσσειν</a:t>
            </a:r>
            <a:r>
              <a:rPr lang="en-US" sz="3600" b="1" dirty="0" smtClean="0">
                <a:effectLst/>
                <a:ea typeface="Times New Roman" panose="02020603050405020304" pitchFamily="18" charset="0"/>
              </a:rPr>
              <a:t> does not mean the delivery of a learned and edifying or hortatory discourse in well-chosen words and a pleasant voice. It is the declaration of an event. Its true sense is ‘to proclaim’.” </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a:t>
            </a:r>
            <a:r>
              <a:rPr lang="en-US" sz="3600" b="1" dirty="0" smtClean="0">
                <a:solidFill>
                  <a:schemeClr val="bg1"/>
                </a:solidFill>
                <a:effectLst>
                  <a:glow rad="228600">
                    <a:schemeClr val="tx1">
                      <a:alpha val="85000"/>
                    </a:schemeClr>
                  </a:glow>
                </a:effectLst>
              </a:rPr>
              <a:t>157</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2567131167"/>
      </p:ext>
    </p:extLst>
  </p:cSld>
  <p:clrMapOvr>
    <a:masterClrMapping/>
  </p:clrMapOvr>
  <p:transition spd="slow">
    <p:strips dir="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96256"/>
            <a:ext cx="8165374" cy="4278094"/>
          </a:xfrm>
          <a:prstGeom prst="rect">
            <a:avLst/>
          </a:prstGeom>
          <a:noFill/>
        </p:spPr>
        <p:txBody>
          <a:bodyPr wrap="square" rtlCol="0">
            <a:spAutoFit/>
          </a:bodyPr>
          <a:lstStyle/>
          <a:p>
            <a:pPr algn="ctr">
              <a:spcAft>
                <a:spcPts val="1200"/>
              </a:spcAft>
            </a:pPr>
            <a:r>
              <a:rPr lang="en-US" sz="5400" b="1" dirty="0" smtClean="0">
                <a:effectLst/>
              </a:rPr>
              <a:t>The Goal of My Oral Presentation:</a:t>
            </a:r>
          </a:p>
          <a:p>
            <a:pPr algn="ctr">
              <a:spcAft>
                <a:spcPts val="1200"/>
              </a:spcAft>
            </a:pPr>
            <a:endParaRPr lang="en-US" sz="3600" b="1" dirty="0"/>
          </a:p>
          <a:p>
            <a:pPr algn="ctr">
              <a:spcAft>
                <a:spcPts val="1200"/>
              </a:spcAft>
            </a:pPr>
            <a:r>
              <a:rPr lang="en-US" sz="3600" b="1" dirty="0" smtClean="0">
                <a:effectLst/>
              </a:rPr>
              <a:t>We are doing a blessed work when we preach the crucified and resurrected Savior, Jesus Christ</a:t>
            </a:r>
            <a:endParaRPr lang="en-US" sz="3600" b="1" dirty="0">
              <a:effectLst/>
            </a:endParaRPr>
          </a:p>
        </p:txBody>
      </p:sp>
    </p:spTree>
    <p:extLst>
      <p:ext uri="{BB962C8B-B14F-4D97-AF65-F5344CB8AC3E}">
        <p14:creationId xmlns:p14="http://schemas.microsoft.com/office/powerpoint/2010/main" val="351608468"/>
      </p:ext>
    </p:extLst>
  </p:cSld>
  <p:clrMapOvr>
    <a:masterClrMapping/>
  </p:clrMapOvr>
  <p:transition spd="slow">
    <p:strips dir="rd"/>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926913" y="1788455"/>
            <a:ext cx="5290231" cy="1446550"/>
          </a:xfrm>
          <a:prstGeom prst="rect">
            <a:avLst/>
          </a:prstGeom>
          <a:noFill/>
        </p:spPr>
        <p:txBody>
          <a:bodyPr wrap="none" rtlCol="0">
            <a:spAutoFit/>
          </a:bodyPr>
          <a:lstStyle/>
          <a:p>
            <a:pPr algn="ctr"/>
            <a:r>
              <a:rPr lang="en-US" sz="8800" b="1" dirty="0" smtClean="0">
                <a:effectLst>
                  <a:glow rad="228600">
                    <a:schemeClr val="bg1"/>
                  </a:glow>
                </a:effectLst>
              </a:rPr>
              <a:t>Conclusion</a:t>
            </a:r>
            <a:endParaRPr lang="en-US" sz="8800" b="1" dirty="0">
              <a:effectLst>
                <a:glow rad="228600">
                  <a:schemeClr val="bg1"/>
                </a:glow>
              </a:effectLst>
            </a:endParaRPr>
          </a:p>
        </p:txBody>
      </p:sp>
      <p:sp>
        <p:nvSpPr>
          <p:cNvPr id="6" name="TextBox 5"/>
          <p:cNvSpPr txBox="1"/>
          <p:nvPr/>
        </p:nvSpPr>
        <p:spPr>
          <a:xfrm>
            <a:off x="862303" y="3675526"/>
            <a:ext cx="7419467" cy="769441"/>
          </a:xfrm>
          <a:prstGeom prst="rect">
            <a:avLst/>
          </a:prstGeom>
          <a:noFill/>
        </p:spPr>
        <p:txBody>
          <a:bodyPr wrap="none" rtlCol="0">
            <a:spAutoFit/>
          </a:bodyPr>
          <a:lstStyle/>
          <a:p>
            <a:pPr algn="ctr"/>
            <a:r>
              <a:rPr lang="en-US" sz="4400" b="1" dirty="0" smtClean="0">
                <a:effectLst>
                  <a:glow rad="228600">
                    <a:schemeClr val="bg1"/>
                  </a:glow>
                </a:effectLst>
              </a:rPr>
              <a:t>(and there was much rejoicing)</a:t>
            </a:r>
            <a:endParaRPr lang="en-US" sz="4400" b="1" dirty="0">
              <a:effectLst>
                <a:glow rad="228600">
                  <a:schemeClr val="bg1"/>
                </a:glow>
              </a:effectLst>
            </a:endParaRPr>
          </a:p>
        </p:txBody>
      </p:sp>
    </p:spTree>
    <p:extLst>
      <p:ext uri="{BB962C8B-B14F-4D97-AF65-F5344CB8AC3E}">
        <p14:creationId xmlns:p14="http://schemas.microsoft.com/office/powerpoint/2010/main" val="2257119149"/>
      </p:ext>
    </p:extLst>
  </p:cSld>
  <p:clrMapOvr>
    <a:masterClrMapping/>
  </p:clrMapOvr>
  <p:transition spd="slow">
    <p:strips dir="rd"/>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7" y="386917"/>
            <a:ext cx="8041341" cy="6186309"/>
          </a:xfrm>
          <a:prstGeom prst="rect">
            <a:avLst/>
          </a:prstGeom>
        </p:spPr>
        <p:txBody>
          <a:bodyPr wrap="square">
            <a:spAutoFit/>
          </a:bodyPr>
          <a:lstStyle/>
          <a:p>
            <a:r>
              <a:rPr lang="en-US" sz="3600" b="1" dirty="0" smtClean="0">
                <a:effectLst/>
                <a:ea typeface="Times New Roman" panose="02020603050405020304" pitchFamily="18" charset="0"/>
              </a:rPr>
              <a:t>“If we compare these figures [the number of times </a:t>
            </a:r>
            <a:r>
              <a:rPr lang="en-US" sz="3600" b="1" dirty="0" err="1" smtClean="0">
                <a:effectLst/>
                <a:ea typeface="Times New Roman" panose="02020603050405020304" pitchFamily="18" charset="0"/>
              </a:rPr>
              <a:t>κηρύσσειν</a:t>
            </a:r>
            <a:r>
              <a:rPr lang="en-US" sz="3600" b="1" dirty="0" smtClean="0">
                <a:effectLst/>
                <a:ea typeface="Times New Roman" panose="02020603050405020304" pitchFamily="18" charset="0"/>
              </a:rPr>
              <a:t>, ‘to preach’ is used in the NT] with those for </a:t>
            </a:r>
            <a:r>
              <a:rPr lang="en-US" sz="3600" b="1" dirty="0" err="1" smtClean="0">
                <a:effectLst/>
                <a:ea typeface="Times New Roman" panose="02020603050405020304" pitchFamily="18" charset="0"/>
              </a:rPr>
              <a:t>κῆρυξ</a:t>
            </a:r>
            <a:r>
              <a:rPr lang="en-US" sz="3600" b="1" dirty="0" smtClean="0">
                <a:effectLst/>
                <a:ea typeface="Times New Roman" panose="02020603050405020304" pitchFamily="18" charset="0"/>
              </a:rPr>
              <a:t> [herald] and </a:t>
            </a:r>
            <a:r>
              <a:rPr lang="en-US" sz="3600" b="1" dirty="0" err="1" smtClean="0">
                <a:effectLst/>
                <a:ea typeface="Times New Roman" panose="02020603050405020304" pitchFamily="18" charset="0"/>
              </a:rPr>
              <a:t>κήρυγμ</a:t>
            </a:r>
            <a:r>
              <a:rPr lang="en-US" sz="3600" b="1" dirty="0" smtClean="0">
                <a:effectLst/>
                <a:ea typeface="Times New Roman" panose="02020603050405020304" pitchFamily="18" charset="0"/>
              </a:rPr>
              <a:t>α [the message preached], we are led already to some conclusion as to the theological significance of the terms. Emphasis does not attach to the </a:t>
            </a:r>
            <a:r>
              <a:rPr lang="en-US" sz="3600" b="1" dirty="0" err="1" smtClean="0">
                <a:effectLst/>
                <a:ea typeface="Times New Roman" panose="02020603050405020304" pitchFamily="18" charset="0"/>
              </a:rPr>
              <a:t>κήρυγμ</a:t>
            </a:r>
            <a:r>
              <a:rPr lang="en-US" sz="3600" b="1" dirty="0" smtClean="0">
                <a:effectLst/>
                <a:ea typeface="Times New Roman" panose="02020603050405020304" pitchFamily="18" charset="0"/>
              </a:rPr>
              <a:t>α, as though Christianity contained something decisively new in content—  </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05907757"/>
      </p:ext>
    </p:extLst>
  </p:cSld>
  <p:clrMapOvr>
    <a:masterClrMapping/>
  </p:clrMapOvr>
  <p:transition spd="slow">
    <p:strips dir="rd"/>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64777" y="373470"/>
            <a:ext cx="8041341" cy="6186309"/>
          </a:xfrm>
          <a:prstGeom prst="rect">
            <a:avLst/>
          </a:prstGeom>
        </p:spPr>
        <p:txBody>
          <a:bodyPr wrap="square">
            <a:spAutoFit/>
          </a:bodyPr>
          <a:lstStyle/>
          <a:p>
            <a:r>
              <a:rPr lang="en-US" sz="3600" b="1" dirty="0" smtClean="0">
                <a:effectLst/>
                <a:ea typeface="Times New Roman" panose="02020603050405020304" pitchFamily="18" charset="0"/>
              </a:rPr>
              <a:t>“—a new doctrine, or a new view of God, or a new cultus. The decisive thing is the action, the proclamation itself. For it accomplishes that which was expected by the OT prophets. The divine intervention takes place through the proclamation. Hence the proclamation itself is the new thing. Through it the βα</a:t>
            </a:r>
            <a:r>
              <a:rPr lang="en-US" sz="3600" b="1" dirty="0" err="1" smtClean="0">
                <a:effectLst/>
                <a:ea typeface="Times New Roman" panose="02020603050405020304" pitchFamily="18" charset="0"/>
              </a:rPr>
              <a:t>σιλεί</a:t>
            </a:r>
            <a:r>
              <a:rPr lang="en-US" sz="3600" b="1" dirty="0" smtClean="0">
                <a:effectLst/>
                <a:ea typeface="Times New Roman" panose="02020603050405020304" pitchFamily="18" charset="0"/>
              </a:rPr>
              <a:t>α τοῦ θεοῦ [the kingdom of God] comes.” </a:t>
            </a:r>
          </a:p>
          <a:p>
            <a:pPr algn="r"/>
            <a:r>
              <a:rPr lang="en-US" sz="3600" b="1" dirty="0" smtClean="0"/>
              <a:t>(Friedrich, </a:t>
            </a:r>
            <a:r>
              <a:rPr lang="en-US" sz="3600" b="1" i="1" dirty="0" smtClean="0"/>
              <a:t>TDNT</a:t>
            </a:r>
            <a:r>
              <a:rPr lang="en-US" sz="3600" b="1" dirty="0" smtClean="0"/>
              <a:t>)</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311019252"/>
      </p:ext>
    </p:extLst>
  </p:cSld>
  <p:clrMapOvr>
    <a:masterClrMapping/>
  </p:clrMapOvr>
  <p:transition spd="slow">
    <p:strips dir="rd"/>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674645"/>
            <a:ext cx="8256494" cy="5632311"/>
          </a:xfrm>
          <a:prstGeom prst="rect">
            <a:avLst/>
          </a:prstGeom>
        </p:spPr>
        <p:txBody>
          <a:bodyPr wrap="square">
            <a:spAutoFit/>
          </a:bodyPr>
          <a:lstStyle/>
          <a:p>
            <a:r>
              <a:rPr lang="en-US" sz="3600" b="1" dirty="0" smtClean="0">
                <a:effectLst/>
                <a:ea typeface="Times New Roman" panose="02020603050405020304" pitchFamily="18" charset="0"/>
              </a:rPr>
              <a:t>“Something needs to be said at this juncture about why Luke has proportionally so much </a:t>
            </a:r>
            <a:r>
              <a:rPr lang="en-US" sz="3600" b="1" i="1" dirty="0" smtClean="0">
                <a:effectLst/>
                <a:ea typeface="Times New Roman" panose="02020603050405020304" pitchFamily="18" charset="0"/>
              </a:rPr>
              <a:t>more</a:t>
            </a:r>
            <a:r>
              <a:rPr lang="en-US" sz="3600" b="1" dirty="0" smtClean="0">
                <a:effectLst/>
                <a:ea typeface="Times New Roman" panose="02020603050405020304" pitchFamily="18" charset="0"/>
              </a:rPr>
              <a:t> speech material in his history than Herodotus, Tacitus, Josephus, Polybius, or Thucydides, for example. This is because Luke is chronicling a historical movement that was carried forward in the main by evangelistic preaching.”</a:t>
            </a:r>
          </a:p>
          <a:p>
            <a:pPr algn="r"/>
            <a:r>
              <a:rPr lang="en-US" sz="3600" b="1" dirty="0" smtClean="0"/>
              <a:t>(</a:t>
            </a:r>
            <a:r>
              <a:rPr lang="en-US" sz="3600" b="1" dirty="0" err="1" smtClean="0"/>
              <a:t>Witherington</a:t>
            </a:r>
            <a:r>
              <a:rPr lang="en-US" sz="3600" b="1" dirty="0" smtClean="0"/>
              <a:t>, </a:t>
            </a:r>
            <a:r>
              <a:rPr lang="en-US" sz="3600" b="1" i="1" dirty="0" smtClean="0"/>
              <a:t>Acts</a:t>
            </a:r>
            <a:r>
              <a:rPr lang="en-US" sz="3600" b="1" dirty="0" smtClean="0"/>
              <a:t>)</a:t>
            </a:r>
            <a:endParaRPr lang="en-US" sz="3600" b="1" dirty="0"/>
          </a:p>
        </p:txBody>
      </p:sp>
      <p:sp>
        <p:nvSpPr>
          <p:cNvPr id="3" name="TextBox 2"/>
          <p:cNvSpPr txBox="1"/>
          <p:nvPr/>
        </p:nvSpPr>
        <p:spPr>
          <a:xfrm>
            <a:off x="111083" y="6067703"/>
            <a:ext cx="3130985"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144-145, 244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597193404"/>
      </p:ext>
    </p:extLst>
  </p:cSld>
  <p:clrMapOvr>
    <a:masterClrMapping/>
  </p:clrMapOvr>
  <p:transition spd="slow">
    <p:strips dir="rd"/>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1182645"/>
            <a:ext cx="8256494" cy="3970318"/>
          </a:xfrm>
          <a:prstGeom prst="rect">
            <a:avLst/>
          </a:prstGeom>
        </p:spPr>
        <p:txBody>
          <a:bodyPr wrap="square">
            <a:spAutoFit/>
          </a:bodyPr>
          <a:lstStyle/>
          <a:p>
            <a:r>
              <a:rPr lang="en-US" sz="3600" b="1" dirty="0" smtClean="0">
                <a:effectLst/>
                <a:ea typeface="Times New Roman" panose="02020603050405020304" pitchFamily="18" charset="0"/>
              </a:rPr>
              <a:t>“We are part of a historical movement that is carried forward by preaching and carried in the direction of its preaching. If we want the movement to continue to be carried forward, we must continue preaching, and we must continue preaching in the right direction.”</a:t>
            </a:r>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244</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1958614192"/>
      </p:ext>
    </p:extLst>
  </p:cSld>
  <p:clrMapOvr>
    <a:masterClrMapping/>
  </p:clrMapOvr>
  <p:transition spd="slow">
    <p:strips dir="rd"/>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sp>
        <p:nvSpPr>
          <p:cNvPr id="4" name="Rectangle 3"/>
          <p:cNvSpPr/>
          <p:nvPr/>
        </p:nvSpPr>
        <p:spPr>
          <a:xfrm>
            <a:off x="0" y="0"/>
            <a:ext cx="9144000" cy="685800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5797002" y="5954245"/>
            <a:ext cx="3149965" cy="646331"/>
          </a:xfrm>
          <a:prstGeom prst="rect">
            <a:avLst/>
          </a:prstGeom>
          <a:noFill/>
        </p:spPr>
        <p:txBody>
          <a:bodyPr wrap="none" rtlCol="0">
            <a:spAutoFit/>
          </a:bodyPr>
          <a:lstStyle/>
          <a:p>
            <a:pPr algn="r"/>
            <a:r>
              <a:rPr lang="en-US" b="1" dirty="0" smtClean="0">
                <a:solidFill>
                  <a:schemeClr val="tx1">
                    <a:lumMod val="85000"/>
                    <a:lumOff val="15000"/>
                  </a:schemeClr>
                </a:solidFill>
              </a:rPr>
              <a:t>SITS 2015</a:t>
            </a:r>
          </a:p>
          <a:p>
            <a:r>
              <a:rPr lang="en-US" b="1" dirty="0" smtClean="0">
                <a:solidFill>
                  <a:schemeClr val="tx1">
                    <a:lumMod val="85000"/>
                    <a:lumOff val="15000"/>
                  </a:schemeClr>
                </a:solidFill>
              </a:rPr>
              <a:t>“The Foolishness of Preaching”</a:t>
            </a:r>
            <a:endParaRPr lang="en-US" b="1" dirty="0">
              <a:solidFill>
                <a:schemeClr val="tx1">
                  <a:lumMod val="85000"/>
                  <a:lumOff val="15000"/>
                </a:schemeClr>
              </a:solidFill>
            </a:endParaRPr>
          </a:p>
        </p:txBody>
      </p:sp>
    </p:spTree>
    <p:extLst>
      <p:ext uri="{BB962C8B-B14F-4D97-AF65-F5344CB8AC3E}">
        <p14:creationId xmlns:p14="http://schemas.microsoft.com/office/powerpoint/2010/main" val="219708608"/>
      </p:ext>
    </p:extLst>
  </p:cSld>
  <p:clrMapOvr>
    <a:masterClrMapping/>
  </p:clrMapOvr>
  <p:transition spd="slow">
    <p:strips dir="rd"/>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425024" y="1909478"/>
            <a:ext cx="6293967" cy="2800767"/>
          </a:xfrm>
          <a:prstGeom prst="rect">
            <a:avLst/>
          </a:prstGeom>
          <a:noFill/>
        </p:spPr>
        <p:txBody>
          <a:bodyPr wrap="none" rtlCol="0">
            <a:spAutoFit/>
          </a:bodyPr>
          <a:lstStyle/>
          <a:p>
            <a:pPr algn="ctr"/>
            <a:r>
              <a:rPr lang="en-US" sz="8800" b="1" dirty="0" smtClean="0">
                <a:effectLst>
                  <a:glow rad="228600">
                    <a:schemeClr val="bg1"/>
                  </a:glow>
                </a:effectLst>
              </a:rPr>
              <a:t>Preaching</a:t>
            </a:r>
          </a:p>
          <a:p>
            <a:pPr algn="ctr"/>
            <a:r>
              <a:rPr lang="en-US" sz="8800" b="1" dirty="0">
                <a:effectLst>
                  <a:glow rad="228600">
                    <a:schemeClr val="bg1"/>
                  </a:glow>
                </a:effectLst>
              </a:rPr>
              <a:t>a</a:t>
            </a:r>
            <a:r>
              <a:rPr lang="en-US" sz="8800" b="1" dirty="0" smtClean="0">
                <a:effectLst>
                  <a:glow rad="228600">
                    <a:schemeClr val="bg1"/>
                  </a:glow>
                </a:effectLst>
              </a:rPr>
              <a:t>nd Teaching</a:t>
            </a:r>
            <a:endParaRPr lang="en-US" sz="8800" b="1" dirty="0">
              <a:effectLst>
                <a:glow rad="228600">
                  <a:schemeClr val="bg1"/>
                </a:glow>
              </a:effectLst>
            </a:endParaRPr>
          </a:p>
        </p:txBody>
      </p:sp>
    </p:spTree>
    <p:extLst>
      <p:ext uri="{BB962C8B-B14F-4D97-AF65-F5344CB8AC3E}">
        <p14:creationId xmlns:p14="http://schemas.microsoft.com/office/powerpoint/2010/main" val="3070048916"/>
      </p:ext>
    </p:extLst>
  </p:cSld>
  <p:clrMapOvr>
    <a:masterClrMapping/>
  </p:clrMapOvr>
  <p:transition spd="slow">
    <p:strips dir="rd"/>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565" y="688185"/>
            <a:ext cx="7933764" cy="5078313"/>
          </a:xfrm>
          <a:prstGeom prst="rect">
            <a:avLst/>
          </a:prstGeom>
        </p:spPr>
        <p:txBody>
          <a:bodyPr wrap="square">
            <a:spAutoFit/>
          </a:bodyPr>
          <a:lstStyle/>
          <a:p>
            <a:r>
              <a:rPr lang="en-US" sz="3600" b="1" dirty="0" smtClean="0">
                <a:effectLst/>
                <a:ea typeface="Times New Roman" panose="02020603050405020304" pitchFamily="18" charset="0"/>
              </a:rPr>
              <a:t>“The New Testament writers draw a clear distinction between preaching and teaching. The distinction is preserved alike in Gospels, Acts, Epistles, and Apocalypse, and must be considered characteristics of early Christian usage in general. Teaching (</a:t>
            </a:r>
            <a:r>
              <a:rPr lang="en-US" sz="3600" b="1" i="1" dirty="0" err="1" smtClean="0">
                <a:effectLst/>
                <a:ea typeface="Times New Roman" panose="02020603050405020304" pitchFamily="18" charset="0"/>
              </a:rPr>
              <a:t>didaskein</a:t>
            </a:r>
            <a:r>
              <a:rPr lang="en-US" sz="3600" b="1" dirty="0" smtClean="0">
                <a:effectLst/>
                <a:ea typeface="Times New Roman" panose="02020603050405020304" pitchFamily="18" charset="0"/>
              </a:rPr>
              <a:t>) is in a large majority of cases ethical instruction… </a:t>
            </a:r>
          </a:p>
          <a:p>
            <a:pPr algn="r"/>
            <a:r>
              <a:rPr lang="en-US" sz="3600" b="1" dirty="0" smtClean="0"/>
              <a:t>(C.H. Dodd, </a:t>
            </a:r>
            <a:r>
              <a:rPr lang="en-US" sz="3600" b="1" i="1" dirty="0" smtClean="0"/>
              <a:t>The Apostolic Preaching</a:t>
            </a:r>
            <a:r>
              <a:rPr lang="en-US" sz="3600" b="1" dirty="0" smtClean="0"/>
              <a:t>)</a:t>
            </a:r>
            <a:endParaRPr lang="en-US" sz="3600" b="1" dirty="0"/>
          </a:p>
        </p:txBody>
      </p:sp>
    </p:spTree>
    <p:extLst>
      <p:ext uri="{BB962C8B-B14F-4D97-AF65-F5344CB8AC3E}">
        <p14:creationId xmlns:p14="http://schemas.microsoft.com/office/powerpoint/2010/main" val="4182320107"/>
      </p:ext>
    </p:extLst>
  </p:cSld>
  <p:clrMapOvr>
    <a:masterClrMapping/>
  </p:clrMapOvr>
  <p:transition spd="slow">
    <p:strips dir="rd"/>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565" y="378904"/>
            <a:ext cx="7933764" cy="6186309"/>
          </a:xfrm>
          <a:prstGeom prst="rect">
            <a:avLst/>
          </a:prstGeom>
        </p:spPr>
        <p:txBody>
          <a:bodyPr wrap="square">
            <a:spAutoFit/>
          </a:bodyPr>
          <a:lstStyle/>
          <a:p>
            <a:r>
              <a:rPr lang="en-US" sz="3600" b="1" dirty="0" smtClean="0">
                <a:effectLst/>
                <a:ea typeface="Times New Roman" panose="02020603050405020304" pitchFamily="18" charset="0"/>
              </a:rPr>
              <a:t>“…Occasionally it seems to include what we should call apologetic, that is, the reasoned commendation of Christianity to persons interested but not yet convinced. Sometimes, especially in the </a:t>
            </a:r>
            <a:r>
              <a:rPr lang="en-US" sz="3600" b="1" dirty="0" err="1" smtClean="0">
                <a:effectLst/>
                <a:ea typeface="Times New Roman" panose="02020603050405020304" pitchFamily="18" charset="0"/>
              </a:rPr>
              <a:t>Johannine</a:t>
            </a:r>
            <a:r>
              <a:rPr lang="en-US" sz="3600" b="1" dirty="0" smtClean="0">
                <a:effectLst/>
                <a:ea typeface="Times New Roman" panose="02020603050405020304" pitchFamily="18" charset="0"/>
              </a:rPr>
              <a:t> writings, it includes the exposition of theological doctrine. Preaching on the other hand, is the public proclamation of Christianity to the non-Christian world…</a:t>
            </a:r>
          </a:p>
          <a:p>
            <a:pPr algn="r"/>
            <a:r>
              <a:rPr lang="en-US" sz="3600" b="1" dirty="0" smtClean="0"/>
              <a:t>(C.H. Dodd, </a:t>
            </a:r>
            <a:r>
              <a:rPr lang="en-US" sz="3600" b="1" i="1" dirty="0" smtClean="0"/>
              <a:t>The Apostolic Preaching</a:t>
            </a:r>
            <a:r>
              <a:rPr lang="en-US" sz="3600" b="1" dirty="0" smtClean="0"/>
              <a:t>)</a:t>
            </a:r>
            <a:endParaRPr lang="en-US" sz="3600" b="1" dirty="0"/>
          </a:p>
        </p:txBody>
      </p:sp>
    </p:spTree>
    <p:extLst>
      <p:ext uri="{BB962C8B-B14F-4D97-AF65-F5344CB8AC3E}">
        <p14:creationId xmlns:p14="http://schemas.microsoft.com/office/powerpoint/2010/main" val="1554731681"/>
      </p:ext>
    </p:extLst>
  </p:cSld>
  <p:clrMapOvr>
    <a:masterClrMapping/>
  </p:clrMapOvr>
  <p:transition spd="slow">
    <p:strips dir="rd"/>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565" y="526821"/>
            <a:ext cx="7933764" cy="5632311"/>
          </a:xfrm>
          <a:prstGeom prst="rect">
            <a:avLst/>
          </a:prstGeom>
        </p:spPr>
        <p:txBody>
          <a:bodyPr wrap="square">
            <a:spAutoFit/>
          </a:bodyPr>
          <a:lstStyle/>
          <a:p>
            <a:r>
              <a:rPr lang="en-US" sz="3600" b="1" dirty="0" smtClean="0">
                <a:effectLst/>
                <a:ea typeface="Times New Roman" panose="02020603050405020304" pitchFamily="18" charset="0"/>
              </a:rPr>
              <a:t>“…The verb </a:t>
            </a:r>
            <a:r>
              <a:rPr lang="en-US" sz="3600" b="1" i="1" dirty="0" err="1" smtClean="0">
                <a:effectLst/>
                <a:ea typeface="Times New Roman" panose="02020603050405020304" pitchFamily="18" charset="0"/>
              </a:rPr>
              <a:t>keryssein</a:t>
            </a:r>
            <a:r>
              <a:rPr lang="en-US" sz="3600" b="1" dirty="0" smtClean="0">
                <a:effectLst/>
                <a:ea typeface="Times New Roman" panose="02020603050405020304" pitchFamily="18" charset="0"/>
              </a:rPr>
              <a:t> properly means ‘to proclaim.’ A </a:t>
            </a:r>
            <a:r>
              <a:rPr lang="en-US" sz="3600" b="1" i="1" dirty="0" err="1" smtClean="0">
                <a:effectLst/>
                <a:ea typeface="Times New Roman" panose="02020603050405020304" pitchFamily="18" charset="0"/>
              </a:rPr>
              <a:t>keryx</a:t>
            </a:r>
            <a:r>
              <a:rPr lang="en-US" sz="3600" b="1" dirty="0" smtClean="0">
                <a:effectLst/>
                <a:ea typeface="Times New Roman" panose="02020603050405020304" pitchFamily="18" charset="0"/>
              </a:rPr>
              <a:t> may be a town crier, an auctioneer, a herald, or anyone who lifts up his voice and claims public attention to some definite thing he has to announce. Much of our preaching at the present day would not have been recognized by the early Christians as </a:t>
            </a:r>
            <a:r>
              <a:rPr lang="en-US" sz="3600" b="1" i="1" dirty="0" smtClean="0">
                <a:effectLst/>
                <a:ea typeface="Times New Roman" panose="02020603050405020304" pitchFamily="18" charset="0"/>
              </a:rPr>
              <a:t>kerygma</a:t>
            </a:r>
            <a:r>
              <a:rPr lang="en-US" sz="3600" b="1" dirty="0" smtClean="0">
                <a:effectLst/>
                <a:ea typeface="Times New Roman" panose="02020603050405020304" pitchFamily="18" charset="0"/>
              </a:rPr>
              <a:t>…</a:t>
            </a:r>
          </a:p>
          <a:p>
            <a:pPr algn="r"/>
            <a:r>
              <a:rPr lang="en-US" sz="3600" b="1" dirty="0" smtClean="0"/>
              <a:t>(C.H. Dodd, </a:t>
            </a:r>
            <a:r>
              <a:rPr lang="en-US" sz="3600" b="1" i="1" dirty="0" smtClean="0"/>
              <a:t>The Apostolic Preaching</a:t>
            </a:r>
            <a:r>
              <a:rPr lang="en-US" sz="3600" b="1" dirty="0" smtClean="0"/>
              <a:t>)</a:t>
            </a:r>
            <a:endParaRPr lang="en-US" sz="3600" b="1" dirty="0"/>
          </a:p>
        </p:txBody>
      </p:sp>
    </p:spTree>
    <p:extLst>
      <p:ext uri="{BB962C8B-B14F-4D97-AF65-F5344CB8AC3E}">
        <p14:creationId xmlns:p14="http://schemas.microsoft.com/office/powerpoint/2010/main" val="321515356"/>
      </p:ext>
    </p:extLst>
  </p:cSld>
  <p:clrMapOvr>
    <a:masterClrMapping/>
  </p:clrMapOvr>
  <p:transition spd="slow">
    <p:strips dir="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168285" y="1909478"/>
            <a:ext cx="6807441" cy="2800767"/>
          </a:xfrm>
          <a:prstGeom prst="rect">
            <a:avLst/>
          </a:prstGeom>
          <a:noFill/>
        </p:spPr>
        <p:txBody>
          <a:bodyPr wrap="none" rtlCol="0">
            <a:spAutoFit/>
          </a:bodyPr>
          <a:lstStyle/>
          <a:p>
            <a:pPr algn="ctr"/>
            <a:r>
              <a:rPr lang="en-US" sz="8800" b="1" dirty="0" smtClean="0">
                <a:effectLst>
                  <a:glow rad="228600">
                    <a:schemeClr val="bg1"/>
                  </a:glow>
                </a:effectLst>
              </a:rPr>
              <a:t>On Heralds</a:t>
            </a:r>
          </a:p>
          <a:p>
            <a:pPr algn="ctr"/>
            <a:r>
              <a:rPr lang="en-US" sz="8800" b="1" dirty="0" smtClean="0">
                <a:effectLst>
                  <a:glow rad="228600">
                    <a:schemeClr val="bg1"/>
                  </a:glow>
                </a:effectLst>
              </a:rPr>
              <a:t>and Preachers</a:t>
            </a:r>
            <a:endParaRPr lang="en-US" sz="8800" b="1" dirty="0">
              <a:effectLst>
                <a:glow rad="228600">
                  <a:schemeClr val="bg1"/>
                </a:glow>
              </a:effectLst>
            </a:endParaRPr>
          </a:p>
        </p:txBody>
      </p:sp>
    </p:spTree>
    <p:extLst>
      <p:ext uri="{BB962C8B-B14F-4D97-AF65-F5344CB8AC3E}">
        <p14:creationId xmlns:p14="http://schemas.microsoft.com/office/powerpoint/2010/main" val="2528022303"/>
      </p:ext>
    </p:extLst>
  </p:cSld>
  <p:clrMapOvr>
    <a:masterClrMapping/>
  </p:clrMapOvr>
  <p:transition spd="slow">
    <p:strips dir="rd"/>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18565" y="889890"/>
            <a:ext cx="7933764" cy="4524315"/>
          </a:xfrm>
          <a:prstGeom prst="rect">
            <a:avLst/>
          </a:prstGeom>
        </p:spPr>
        <p:txBody>
          <a:bodyPr wrap="square">
            <a:spAutoFit/>
          </a:bodyPr>
          <a:lstStyle/>
          <a:p>
            <a:r>
              <a:rPr lang="en-US" sz="3600" b="1" dirty="0" smtClean="0">
                <a:effectLst/>
                <a:ea typeface="Times New Roman" panose="02020603050405020304" pitchFamily="18" charset="0"/>
              </a:rPr>
              <a:t>“…It is teaching, or exhortation (</a:t>
            </a:r>
            <a:r>
              <a:rPr lang="en-US" sz="3600" b="1" i="1" dirty="0" err="1" smtClean="0">
                <a:effectLst/>
                <a:ea typeface="Times New Roman" panose="02020603050405020304" pitchFamily="18" charset="0"/>
              </a:rPr>
              <a:t>paraklesis</a:t>
            </a:r>
            <a:r>
              <a:rPr lang="en-US" sz="3600" b="1" dirty="0" smtClean="0">
                <a:effectLst/>
                <a:ea typeface="Times New Roman" panose="02020603050405020304" pitchFamily="18" charset="0"/>
              </a:rPr>
              <a:t>), or it is what they called </a:t>
            </a:r>
            <a:r>
              <a:rPr lang="en-US" sz="3600" b="1" i="1" dirty="0" err="1" smtClean="0">
                <a:effectLst/>
                <a:ea typeface="Times New Roman" panose="02020603050405020304" pitchFamily="18" charset="0"/>
              </a:rPr>
              <a:t>homilia</a:t>
            </a:r>
            <a:r>
              <a:rPr lang="en-US" sz="3600" b="1" dirty="0" smtClean="0">
                <a:effectLst/>
                <a:ea typeface="Times New Roman" panose="02020603050405020304" pitchFamily="18" charset="0"/>
              </a:rPr>
              <a:t>, that is the more or less informal discussion of various aspects of Christian life and thought, addressed to a congregation already established in the faith.”</a:t>
            </a:r>
          </a:p>
          <a:p>
            <a:pPr algn="r"/>
            <a:r>
              <a:rPr lang="en-US" sz="3600" b="1" dirty="0" smtClean="0"/>
              <a:t>(C.H. Dodd, </a:t>
            </a:r>
            <a:r>
              <a:rPr lang="en-US" sz="3600" b="1" i="1" dirty="0" smtClean="0"/>
              <a:t>The Apostolic Preaching</a:t>
            </a:r>
            <a:r>
              <a:rPr lang="en-US" sz="3600" b="1" dirty="0" smtClean="0"/>
              <a:t>)</a:t>
            </a:r>
            <a:endParaRPr lang="en-US" sz="3600" b="1" dirty="0"/>
          </a:p>
        </p:txBody>
      </p:sp>
    </p:spTree>
    <p:extLst>
      <p:ext uri="{BB962C8B-B14F-4D97-AF65-F5344CB8AC3E}">
        <p14:creationId xmlns:p14="http://schemas.microsoft.com/office/powerpoint/2010/main" val="3824104373"/>
      </p:ext>
    </p:extLst>
  </p:cSld>
  <p:clrMapOvr>
    <a:masterClrMapping/>
  </p:clrMapOvr>
  <p:transition spd="slow">
    <p:strips dir="rd"/>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9" y="444734"/>
            <a:ext cx="7745506" cy="6186309"/>
          </a:xfrm>
          <a:prstGeom prst="rect">
            <a:avLst/>
          </a:prstGeom>
        </p:spPr>
        <p:txBody>
          <a:bodyPr wrap="square">
            <a:spAutoFit/>
          </a:bodyPr>
          <a:lstStyle/>
          <a:p>
            <a:r>
              <a:rPr lang="en-US" sz="3600" b="1" dirty="0" smtClean="0">
                <a:effectLst/>
                <a:ea typeface="Times New Roman" panose="02020603050405020304" pitchFamily="18" charset="0"/>
              </a:rPr>
              <a:t>“Preaching the gospel and teaching the converts, [sic] are as distinct and distinguishable employments as enlisting an army and training it, or as creating a school and teaching it. Unhappily for the church and for the world, this distinction, if at all conceded as legitimate, is obliterated or annulled in almost all Protestant Christendom...</a:t>
            </a:r>
          </a:p>
          <a:p>
            <a:pPr algn="r"/>
            <a:r>
              <a:rPr lang="en-US" sz="3600" b="1" dirty="0" smtClean="0"/>
              <a:t>(Alexander Campbell)</a:t>
            </a:r>
            <a:endParaRPr lang="en-US" sz="3600" b="1" dirty="0"/>
          </a:p>
        </p:txBody>
      </p:sp>
    </p:spTree>
    <p:extLst>
      <p:ext uri="{BB962C8B-B14F-4D97-AF65-F5344CB8AC3E}">
        <p14:creationId xmlns:p14="http://schemas.microsoft.com/office/powerpoint/2010/main" val="3900955295"/>
      </p:ext>
    </p:extLst>
  </p:cSld>
  <p:clrMapOvr>
    <a:masterClrMapping/>
  </p:clrMapOvr>
  <p:transition spd="slow">
    <p:strips dir="rd"/>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645459" y="606098"/>
            <a:ext cx="7745506" cy="5632311"/>
          </a:xfrm>
          <a:prstGeom prst="rect">
            <a:avLst/>
          </a:prstGeom>
        </p:spPr>
        <p:txBody>
          <a:bodyPr wrap="square">
            <a:spAutoFit/>
          </a:bodyPr>
          <a:lstStyle/>
          <a:p>
            <a:r>
              <a:rPr lang="en-US" sz="3600" b="1" dirty="0" smtClean="0">
                <a:effectLst/>
                <a:ea typeface="Times New Roman" panose="02020603050405020304" pitchFamily="18" charset="0"/>
              </a:rPr>
              <a:t>“…The public heralds of Christianity, acting as missionaries or evangelists, and the elders or pastors of Christian churches, are indiscriminately denominated </a:t>
            </a:r>
            <a:r>
              <a:rPr lang="en-US" sz="3600" b="1" i="1" dirty="0" smtClean="0">
                <a:effectLst/>
                <a:ea typeface="Times New Roman" panose="02020603050405020304" pitchFamily="18" charset="0"/>
              </a:rPr>
              <a:t>preachers</a:t>
            </a:r>
            <a:r>
              <a:rPr lang="en-US" sz="3600" b="1" dirty="0" smtClean="0">
                <a:effectLst/>
                <a:ea typeface="Times New Roman" panose="02020603050405020304" pitchFamily="18" charset="0"/>
              </a:rPr>
              <a:t>, or ministers; and whether addressing the church of the world, they are alike </a:t>
            </a:r>
            <a:r>
              <a:rPr lang="en-US" sz="3600" b="1" i="1" dirty="0" smtClean="0">
                <a:effectLst/>
                <a:ea typeface="Times New Roman" panose="02020603050405020304" pitchFamily="18" charset="0"/>
              </a:rPr>
              <a:t>preaching</a:t>
            </a:r>
            <a:r>
              <a:rPr lang="en-US" sz="3600" b="1" dirty="0" smtClean="0">
                <a:effectLst/>
                <a:ea typeface="Times New Roman" panose="02020603050405020304" pitchFamily="18" charset="0"/>
              </a:rPr>
              <a:t>, or ministering something which they call the </a:t>
            </a:r>
            <a:r>
              <a:rPr lang="en-US" sz="3600" b="1" i="1" dirty="0" smtClean="0">
                <a:effectLst/>
                <a:ea typeface="Times New Roman" panose="02020603050405020304" pitchFamily="18" charset="0"/>
              </a:rPr>
              <a:t>gospel</a:t>
            </a:r>
            <a:r>
              <a:rPr lang="en-US" sz="3600" b="1" dirty="0" smtClean="0">
                <a:effectLst/>
                <a:ea typeface="Times New Roman" panose="02020603050405020304" pitchFamily="18" charset="0"/>
              </a:rPr>
              <a:t>.” </a:t>
            </a:r>
          </a:p>
          <a:p>
            <a:pPr algn="r"/>
            <a:r>
              <a:rPr lang="en-US" sz="3600" b="1" dirty="0" smtClean="0"/>
              <a:t>(Alexander Campbell)</a:t>
            </a:r>
            <a:endParaRPr lang="en-US" sz="3600" b="1" dirty="0"/>
          </a:p>
        </p:txBody>
      </p:sp>
    </p:spTree>
    <p:extLst>
      <p:ext uri="{BB962C8B-B14F-4D97-AF65-F5344CB8AC3E}">
        <p14:creationId xmlns:p14="http://schemas.microsoft.com/office/powerpoint/2010/main" val="3959061837"/>
      </p:ext>
    </p:extLst>
  </p:cSld>
  <p:clrMapOvr>
    <a:masterClrMapping/>
  </p:clrMapOvr>
  <p:transition spd="slow">
    <p:strips dir="rd"/>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57200" y="658906"/>
            <a:ext cx="8165374" cy="1908215"/>
          </a:xfrm>
          <a:prstGeom prst="rect">
            <a:avLst/>
          </a:prstGeom>
          <a:noFill/>
        </p:spPr>
        <p:txBody>
          <a:bodyPr wrap="square" rtlCol="0">
            <a:spAutoFit/>
          </a:bodyPr>
          <a:lstStyle/>
          <a:p>
            <a:pPr algn="ctr">
              <a:spcAft>
                <a:spcPts val="1200"/>
              </a:spcAft>
            </a:pPr>
            <a:r>
              <a:rPr lang="en-US" sz="3600" b="1" dirty="0" smtClean="0">
                <a:effectLst/>
              </a:rPr>
              <a:t>Mark 3:14</a:t>
            </a:r>
          </a:p>
          <a:p>
            <a:pPr algn="ctr"/>
            <a:r>
              <a:rPr lang="en-US" sz="3600" b="1" dirty="0" smtClean="0">
                <a:effectLst/>
              </a:rPr>
              <a:t>“And he appointed twelve…he might send them out to preach (</a:t>
            </a:r>
            <a:r>
              <a:rPr lang="el-GR" sz="3600" b="1" dirty="0" smtClean="0">
                <a:effectLst/>
              </a:rPr>
              <a:t>κηρύσσειν</a:t>
            </a:r>
            <a:r>
              <a:rPr lang="en-US" sz="3600" b="1" dirty="0" smtClean="0">
                <a:effectLst/>
              </a:rPr>
              <a:t>).”</a:t>
            </a:r>
            <a:endParaRPr lang="en-US" sz="3600" b="1" dirty="0">
              <a:effectLst/>
            </a:endParaRPr>
          </a:p>
        </p:txBody>
      </p:sp>
      <p:sp>
        <p:nvSpPr>
          <p:cNvPr id="3" name="TextBox 2"/>
          <p:cNvSpPr txBox="1"/>
          <p:nvPr/>
        </p:nvSpPr>
        <p:spPr>
          <a:xfrm>
            <a:off x="457200" y="3325494"/>
            <a:ext cx="8165374" cy="2462213"/>
          </a:xfrm>
          <a:prstGeom prst="rect">
            <a:avLst/>
          </a:prstGeom>
          <a:noFill/>
        </p:spPr>
        <p:txBody>
          <a:bodyPr wrap="square" rtlCol="0">
            <a:spAutoFit/>
          </a:bodyPr>
          <a:lstStyle/>
          <a:p>
            <a:pPr algn="ctr">
              <a:spcAft>
                <a:spcPts val="1200"/>
              </a:spcAft>
            </a:pPr>
            <a:r>
              <a:rPr lang="en-US" sz="3600" b="1" dirty="0" smtClean="0">
                <a:effectLst/>
              </a:rPr>
              <a:t>Mark 6:30</a:t>
            </a:r>
          </a:p>
          <a:p>
            <a:pPr algn="ctr"/>
            <a:r>
              <a:rPr lang="en-US" sz="3600" b="1" dirty="0" smtClean="0">
                <a:effectLst/>
              </a:rPr>
              <a:t>“The apostles returned to Jesus and told him all that they had done and taught (</a:t>
            </a:r>
            <a:r>
              <a:rPr lang="el-GR" sz="3600" b="1" dirty="0" smtClean="0">
                <a:effectLst/>
              </a:rPr>
              <a:t>ἐδίδαξαν</a:t>
            </a:r>
            <a:r>
              <a:rPr lang="en-US" sz="3600" b="1" dirty="0" smtClean="0">
                <a:effectLst/>
              </a:rPr>
              <a:t>).”</a:t>
            </a:r>
            <a:endParaRPr lang="en-US" sz="3600" b="1" dirty="0">
              <a:effectLst/>
            </a:endParaRPr>
          </a:p>
        </p:txBody>
      </p:sp>
    </p:spTree>
    <p:extLst>
      <p:ext uri="{BB962C8B-B14F-4D97-AF65-F5344CB8AC3E}">
        <p14:creationId xmlns:p14="http://schemas.microsoft.com/office/powerpoint/2010/main" val="2978123538"/>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268943"/>
            <a:ext cx="8541892" cy="1831271"/>
          </a:xfrm>
          <a:prstGeom prst="rect">
            <a:avLst/>
          </a:prstGeom>
          <a:noFill/>
        </p:spPr>
        <p:txBody>
          <a:bodyPr wrap="square" rtlCol="0">
            <a:spAutoFit/>
          </a:bodyPr>
          <a:lstStyle/>
          <a:p>
            <a:pPr algn="ctr">
              <a:spcAft>
                <a:spcPts val="600"/>
              </a:spcAft>
            </a:pPr>
            <a:r>
              <a:rPr lang="en-US" sz="3600" b="1" dirty="0" smtClean="0">
                <a:effectLst/>
              </a:rPr>
              <a:t>Matthew 4:23</a:t>
            </a:r>
          </a:p>
          <a:p>
            <a:pPr algn="ctr"/>
            <a:r>
              <a:rPr lang="en-US" sz="3600" b="1" dirty="0" smtClean="0">
                <a:effectLst/>
              </a:rPr>
              <a:t>“And he went throughout all Galilee, teaching (</a:t>
            </a:r>
            <a:r>
              <a:rPr lang="el-GR" sz="3600" b="1" dirty="0" smtClean="0">
                <a:effectLst/>
              </a:rPr>
              <a:t>διδάσκων</a:t>
            </a:r>
            <a:r>
              <a:rPr lang="en-US" sz="3600" b="1" dirty="0" smtClean="0">
                <a:effectLst/>
              </a:rPr>
              <a:t>) in their synagogues…”</a:t>
            </a:r>
            <a:endParaRPr lang="en-US" sz="3600" b="1" dirty="0">
              <a:effectLst/>
            </a:endParaRPr>
          </a:p>
        </p:txBody>
      </p:sp>
      <p:sp>
        <p:nvSpPr>
          <p:cNvPr id="3" name="TextBox 2"/>
          <p:cNvSpPr txBox="1"/>
          <p:nvPr/>
        </p:nvSpPr>
        <p:spPr>
          <a:xfrm>
            <a:off x="295835" y="2101817"/>
            <a:ext cx="8541892" cy="2462213"/>
          </a:xfrm>
          <a:prstGeom prst="rect">
            <a:avLst/>
          </a:prstGeom>
          <a:noFill/>
        </p:spPr>
        <p:txBody>
          <a:bodyPr wrap="square" rtlCol="0">
            <a:spAutoFit/>
          </a:bodyPr>
          <a:lstStyle/>
          <a:p>
            <a:pPr algn="ctr">
              <a:spcAft>
                <a:spcPts val="600"/>
              </a:spcAft>
            </a:pPr>
            <a:r>
              <a:rPr lang="en-US" sz="3600" b="1" dirty="0" smtClean="0">
                <a:effectLst/>
              </a:rPr>
              <a:t>Mark 1:39</a:t>
            </a:r>
          </a:p>
          <a:p>
            <a:pPr algn="ctr"/>
            <a:r>
              <a:rPr lang="en-US" sz="3600" b="1" dirty="0" smtClean="0">
                <a:effectLst/>
              </a:rPr>
              <a:t>“And he went throughout all Galilee, preaching (</a:t>
            </a:r>
            <a:r>
              <a:rPr lang="el-GR" sz="3600" b="1" dirty="0" smtClean="0">
                <a:effectLst/>
              </a:rPr>
              <a:t>κηρύσσων</a:t>
            </a:r>
            <a:r>
              <a:rPr lang="en-US" sz="3600" b="1" dirty="0" smtClean="0">
                <a:effectLst/>
              </a:rPr>
              <a:t>) in their synagogues…”</a:t>
            </a:r>
            <a:endParaRPr lang="en-US" sz="3600" b="1" dirty="0">
              <a:effectLst/>
            </a:endParaRPr>
          </a:p>
        </p:txBody>
      </p:sp>
      <p:sp>
        <p:nvSpPr>
          <p:cNvPr id="4" name="TextBox 3"/>
          <p:cNvSpPr txBox="1"/>
          <p:nvPr/>
        </p:nvSpPr>
        <p:spPr>
          <a:xfrm>
            <a:off x="286871" y="4567101"/>
            <a:ext cx="8541892" cy="1831271"/>
          </a:xfrm>
          <a:prstGeom prst="rect">
            <a:avLst/>
          </a:prstGeom>
          <a:noFill/>
        </p:spPr>
        <p:txBody>
          <a:bodyPr wrap="square" rtlCol="0">
            <a:spAutoFit/>
          </a:bodyPr>
          <a:lstStyle/>
          <a:p>
            <a:pPr algn="ctr">
              <a:spcAft>
                <a:spcPts val="600"/>
              </a:spcAft>
            </a:pPr>
            <a:r>
              <a:rPr lang="en-US" sz="3600" b="1" dirty="0" smtClean="0">
                <a:effectLst/>
              </a:rPr>
              <a:t>Luke 4:44 </a:t>
            </a:r>
          </a:p>
          <a:p>
            <a:pPr algn="ctr"/>
            <a:r>
              <a:rPr lang="en-US" sz="3600" b="1" dirty="0" smtClean="0">
                <a:effectLst/>
              </a:rPr>
              <a:t>“And he was preaching (</a:t>
            </a:r>
            <a:r>
              <a:rPr lang="el-GR" sz="3600" b="1" dirty="0" smtClean="0">
                <a:effectLst/>
              </a:rPr>
              <a:t>κηρύσσων</a:t>
            </a:r>
            <a:r>
              <a:rPr lang="en-US" sz="3600" b="1" dirty="0" smtClean="0">
                <a:effectLst/>
              </a:rPr>
              <a:t>) in the synagogues of Judea.”</a:t>
            </a:r>
            <a:endParaRPr lang="en-US" sz="3600" b="1" dirty="0">
              <a:effectLst/>
            </a:endParaRPr>
          </a:p>
        </p:txBody>
      </p:sp>
    </p:spTree>
    <p:extLst>
      <p:ext uri="{BB962C8B-B14F-4D97-AF65-F5344CB8AC3E}">
        <p14:creationId xmlns:p14="http://schemas.microsoft.com/office/powerpoint/2010/main" val="1351980141"/>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344703"/>
            <a:ext cx="8541892" cy="2939266"/>
          </a:xfrm>
          <a:prstGeom prst="rect">
            <a:avLst/>
          </a:prstGeom>
          <a:noFill/>
        </p:spPr>
        <p:txBody>
          <a:bodyPr wrap="square" rtlCol="0">
            <a:spAutoFit/>
          </a:bodyPr>
          <a:lstStyle/>
          <a:p>
            <a:pPr algn="ctr">
              <a:spcAft>
                <a:spcPts val="600"/>
              </a:spcAft>
            </a:pPr>
            <a:r>
              <a:rPr lang="en-US" sz="3600" b="1" dirty="0" smtClean="0">
                <a:effectLst/>
              </a:rPr>
              <a:t>Acts 15:21</a:t>
            </a:r>
          </a:p>
          <a:p>
            <a:pPr algn="ctr"/>
            <a:r>
              <a:rPr lang="en-US" sz="3600" b="1" dirty="0" smtClean="0">
                <a:effectLst/>
              </a:rPr>
              <a:t>“For from ancient generations Moses has had in every city those who proclaim (</a:t>
            </a:r>
            <a:r>
              <a:rPr lang="el-GR" sz="3600" b="1" dirty="0" smtClean="0">
                <a:effectLst/>
              </a:rPr>
              <a:t>κηρύσσω</a:t>
            </a:r>
            <a:r>
              <a:rPr lang="en-US" sz="3600" b="1" dirty="0" smtClean="0">
                <a:effectLst/>
              </a:rPr>
              <a:t>) him, for he is read every Sabbath in the synagogues.”</a:t>
            </a:r>
            <a:endParaRPr lang="en-US" sz="3600" b="1" dirty="0">
              <a:effectLst/>
            </a:endParaRPr>
          </a:p>
        </p:txBody>
      </p:sp>
    </p:spTree>
    <p:extLst>
      <p:ext uri="{BB962C8B-B14F-4D97-AF65-F5344CB8AC3E}">
        <p14:creationId xmlns:p14="http://schemas.microsoft.com/office/powerpoint/2010/main" val="788401195"/>
      </p:ext>
    </p:extLst>
  </p:cSld>
  <p:clrMapOvr>
    <a:masterClrMapping/>
  </p:clrMapOvr>
  <p:transition spd="slow">
    <p:strips dir="rd"/>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344703"/>
            <a:ext cx="8541892" cy="2939266"/>
          </a:xfrm>
          <a:prstGeom prst="rect">
            <a:avLst/>
          </a:prstGeom>
          <a:noFill/>
        </p:spPr>
        <p:txBody>
          <a:bodyPr wrap="square" rtlCol="0">
            <a:spAutoFit/>
          </a:bodyPr>
          <a:lstStyle/>
          <a:p>
            <a:pPr algn="ctr">
              <a:spcAft>
                <a:spcPts val="600"/>
              </a:spcAft>
            </a:pPr>
            <a:r>
              <a:rPr lang="en-US" sz="3600" b="1" dirty="0" smtClean="0">
                <a:effectLst/>
              </a:rPr>
              <a:t>Acts 20:25</a:t>
            </a:r>
          </a:p>
          <a:p>
            <a:pPr algn="ctr"/>
            <a:r>
              <a:rPr lang="en-US" sz="3600" b="1" dirty="0" smtClean="0">
                <a:effectLst/>
              </a:rPr>
              <a:t>“And now, behold, I know that none of you among whom I have gone about proclaiming (</a:t>
            </a:r>
            <a:r>
              <a:rPr lang="el-GR" sz="3600" b="1" dirty="0" smtClean="0">
                <a:effectLst/>
              </a:rPr>
              <a:t>κηρύσσω</a:t>
            </a:r>
            <a:r>
              <a:rPr lang="en-US" sz="3600" b="1" dirty="0" smtClean="0">
                <a:effectLst/>
              </a:rPr>
              <a:t>) the kingdom will see my face again.”</a:t>
            </a:r>
            <a:endParaRPr lang="en-US" sz="3600" b="1" dirty="0">
              <a:effectLst/>
            </a:endParaRPr>
          </a:p>
        </p:txBody>
      </p:sp>
    </p:spTree>
    <p:extLst>
      <p:ext uri="{BB962C8B-B14F-4D97-AF65-F5344CB8AC3E}">
        <p14:creationId xmlns:p14="http://schemas.microsoft.com/office/powerpoint/2010/main" val="1313012621"/>
      </p:ext>
    </p:extLst>
  </p:cSld>
  <p:clrMapOvr>
    <a:masterClrMapping/>
  </p:clrMapOvr>
  <p:transition spd="slow">
    <p:strips dir="rd"/>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021975"/>
            <a:ext cx="8541892" cy="4601260"/>
          </a:xfrm>
          <a:prstGeom prst="rect">
            <a:avLst/>
          </a:prstGeom>
          <a:noFill/>
        </p:spPr>
        <p:txBody>
          <a:bodyPr wrap="square" rtlCol="0">
            <a:spAutoFit/>
          </a:bodyPr>
          <a:lstStyle/>
          <a:p>
            <a:pPr algn="ctr">
              <a:spcAft>
                <a:spcPts val="600"/>
              </a:spcAft>
            </a:pPr>
            <a:r>
              <a:rPr lang="en-US" sz="3600" b="1" dirty="0" smtClean="0">
                <a:effectLst/>
              </a:rPr>
              <a:t>Acts 4:1-2</a:t>
            </a:r>
          </a:p>
          <a:p>
            <a:pPr algn="ctr"/>
            <a:r>
              <a:rPr lang="en-US" sz="3600" b="1" dirty="0" smtClean="0">
                <a:effectLst/>
              </a:rPr>
              <a:t>“And as they were speaking to the people, the priests and the captain of the temple and the Sadducees came upon them, greatly annoyed because they were teaching (</a:t>
            </a:r>
            <a:r>
              <a:rPr lang="el-GR" sz="3600" b="1" dirty="0" smtClean="0">
                <a:effectLst/>
              </a:rPr>
              <a:t>διδάσκω</a:t>
            </a:r>
            <a:r>
              <a:rPr lang="en-US" sz="3600" b="1" dirty="0" smtClean="0">
                <a:effectLst/>
              </a:rPr>
              <a:t>) the people and proclaiming in Jesus the resurrection from the dead.”</a:t>
            </a:r>
            <a:endParaRPr lang="en-US" sz="3600" b="1" dirty="0">
              <a:effectLst/>
            </a:endParaRPr>
          </a:p>
        </p:txBody>
      </p:sp>
    </p:spTree>
    <p:extLst>
      <p:ext uri="{BB962C8B-B14F-4D97-AF65-F5344CB8AC3E}">
        <p14:creationId xmlns:p14="http://schemas.microsoft.com/office/powerpoint/2010/main" val="2873398376"/>
      </p:ext>
    </p:extLst>
  </p:cSld>
  <p:clrMapOvr>
    <a:masterClrMapping/>
  </p:clrMapOvr>
  <p:transition spd="slow">
    <p:strips dir="rd"/>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1492620"/>
            <a:ext cx="8541892" cy="2939266"/>
          </a:xfrm>
          <a:prstGeom prst="rect">
            <a:avLst/>
          </a:prstGeom>
          <a:noFill/>
        </p:spPr>
        <p:txBody>
          <a:bodyPr wrap="square" rtlCol="0">
            <a:spAutoFit/>
          </a:bodyPr>
          <a:lstStyle/>
          <a:p>
            <a:pPr algn="ctr">
              <a:spcAft>
                <a:spcPts val="600"/>
              </a:spcAft>
            </a:pPr>
            <a:r>
              <a:rPr lang="en-US" sz="3600" b="1" dirty="0" smtClean="0">
                <a:effectLst/>
              </a:rPr>
              <a:t>Acts </a:t>
            </a:r>
            <a:r>
              <a:rPr lang="en-US" sz="3600" b="1" dirty="0" smtClean="0"/>
              <a:t>5:42</a:t>
            </a:r>
            <a:endParaRPr lang="en-US" sz="3600" b="1" dirty="0" smtClean="0">
              <a:effectLst/>
            </a:endParaRPr>
          </a:p>
          <a:p>
            <a:pPr algn="ctr"/>
            <a:r>
              <a:rPr lang="en-US" sz="3600" b="1" dirty="0" smtClean="0">
                <a:effectLst/>
              </a:rPr>
              <a:t>“And every day, in the temple and from house to house, they did not cease teaching (</a:t>
            </a:r>
            <a:r>
              <a:rPr lang="el-GR" sz="3600" b="1" dirty="0" smtClean="0">
                <a:effectLst/>
              </a:rPr>
              <a:t>διδάσκω</a:t>
            </a:r>
            <a:r>
              <a:rPr lang="en-US" sz="3600" b="1" dirty="0" smtClean="0">
                <a:effectLst/>
              </a:rPr>
              <a:t>) and preaching (</a:t>
            </a:r>
            <a:r>
              <a:rPr lang="el-GR" sz="3600" b="1" dirty="0" smtClean="0">
                <a:effectLst/>
              </a:rPr>
              <a:t>εὐαγγελίζω</a:t>
            </a:r>
            <a:r>
              <a:rPr lang="en-US" sz="3600" b="1" dirty="0" smtClean="0">
                <a:effectLst/>
              </a:rPr>
              <a:t>) that the Christ is Jesus.”</a:t>
            </a:r>
            <a:endParaRPr lang="en-US" sz="3600" b="1" dirty="0">
              <a:effectLst/>
            </a:endParaRPr>
          </a:p>
        </p:txBody>
      </p:sp>
    </p:spTree>
    <p:extLst>
      <p:ext uri="{BB962C8B-B14F-4D97-AF65-F5344CB8AC3E}">
        <p14:creationId xmlns:p14="http://schemas.microsoft.com/office/powerpoint/2010/main" val="969513862"/>
      </p:ext>
    </p:extLst>
  </p:cSld>
  <p:clrMapOvr>
    <a:masterClrMapping/>
  </p:clrMapOvr>
  <p:transition spd="slow">
    <p:strips dir="rd"/>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95835" y="470648"/>
            <a:ext cx="8541892" cy="5647700"/>
          </a:xfrm>
          <a:prstGeom prst="rect">
            <a:avLst/>
          </a:prstGeom>
          <a:noFill/>
        </p:spPr>
        <p:txBody>
          <a:bodyPr wrap="square" rtlCol="0">
            <a:spAutoFit/>
          </a:bodyPr>
          <a:lstStyle/>
          <a:p>
            <a:pPr algn="ctr">
              <a:spcAft>
                <a:spcPts val="600"/>
              </a:spcAft>
            </a:pPr>
            <a:r>
              <a:rPr lang="en-US" sz="3600" b="1" dirty="0" smtClean="0">
                <a:effectLst/>
              </a:rPr>
              <a:t>32 Words to Describe Teaching</a:t>
            </a:r>
          </a:p>
          <a:p>
            <a:pPr algn="ctr"/>
            <a:r>
              <a:rPr lang="en-US" sz="3200" b="1" dirty="0" err="1"/>
              <a:t>λέγειν</a:t>
            </a:r>
            <a:r>
              <a:rPr lang="en-US" sz="3200" b="1" dirty="0"/>
              <a:t>, λα</a:t>
            </a:r>
            <a:r>
              <a:rPr lang="en-US" sz="3200" b="1" dirty="0" err="1"/>
              <a:t>λεῖν</a:t>
            </a:r>
            <a:r>
              <a:rPr lang="en-US" sz="3200" b="1" dirty="0"/>
              <a:t>, ἀπ</a:t>
            </a:r>
            <a:r>
              <a:rPr lang="en-US" sz="3200" b="1" dirty="0" err="1"/>
              <a:t>οφθέγγεσθ</a:t>
            </a:r>
            <a:r>
              <a:rPr lang="en-US" sz="3200" b="1" dirty="0"/>
              <a:t>αι, ὁμιλεῖν, διηγεῖσθαι, ἐκδιηγεῖσθαι, ἐξηγεῖσθαι, διαλέγεσθαι, διερμενεύειν, γνωρίζειν, ἀγγέλλειν, ἀναγγέλλειν, ἀπαγγέλλειν, διαγγέλλειν, ἐξαγγέλλειν, καταγγέλλειν, εὐαγγελίζεσθαι, παρρεσιάζεσθαι, μαρτυρεῖν, ἐπιμαρτυεῖν, δαμαρτύρεσθαι, πείθειν, ὁμολογεῖν, κράζειν, προφητεύειν, διδάσκειν, παραδιδόναι, νουθετεῖν, τὸν λόγον ὀρθοτομεῖν, παρακαλεῖν,  ἐλέγχειν, ἐπιτιμᾶν</a:t>
            </a:r>
            <a:endParaRPr lang="en-US" sz="3200" b="1" dirty="0">
              <a:effectLst/>
            </a:endParaRPr>
          </a:p>
        </p:txBody>
      </p:sp>
    </p:spTree>
    <p:extLst>
      <p:ext uri="{BB962C8B-B14F-4D97-AF65-F5344CB8AC3E}">
        <p14:creationId xmlns:p14="http://schemas.microsoft.com/office/powerpoint/2010/main" val="1876474965"/>
      </p:ext>
    </p:extLst>
  </p:cSld>
  <p:clrMapOvr>
    <a:masterClrMapping/>
  </p:clrMapOvr>
  <p:transition spd="slow">
    <p:strips dir="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51329" y="1157378"/>
            <a:ext cx="8041342" cy="4524315"/>
          </a:xfrm>
          <a:prstGeom prst="rect">
            <a:avLst/>
          </a:prstGeom>
        </p:spPr>
        <p:txBody>
          <a:bodyPr wrap="square">
            <a:spAutoFit/>
          </a:bodyPr>
          <a:lstStyle/>
          <a:p>
            <a:pPr algn="ctr"/>
            <a:r>
              <a:rPr lang="en-US" sz="3600" b="1" dirty="0" smtClean="0">
                <a:ea typeface="Times New Roman" panose="02020603050405020304" pitchFamily="18" charset="0"/>
              </a:rPr>
              <a:t>Preacher (</a:t>
            </a:r>
            <a:r>
              <a:rPr lang="el-GR" sz="3600" b="1" dirty="0" smtClean="0">
                <a:ea typeface="Times New Roman" panose="02020603050405020304" pitchFamily="18" charset="0"/>
              </a:rPr>
              <a:t>κῆρυξ</a:t>
            </a:r>
            <a:r>
              <a:rPr lang="en-US" sz="3600" b="1" dirty="0" smtClean="0">
                <a:ea typeface="Times New Roman" panose="02020603050405020304" pitchFamily="18" charset="0"/>
              </a:rPr>
              <a:t>)</a:t>
            </a:r>
            <a:endParaRPr lang="en-US" sz="3600" b="1" dirty="0" smtClean="0">
              <a:effectLst/>
              <a:ea typeface="Times New Roman" panose="02020603050405020304" pitchFamily="18" charset="0"/>
            </a:endParaRPr>
          </a:p>
          <a:p>
            <a:pPr algn="ctr"/>
            <a:r>
              <a:rPr lang="en-US" sz="3600" b="1" dirty="0" smtClean="0">
                <a:effectLst/>
                <a:ea typeface="Times New Roman" panose="02020603050405020304" pitchFamily="18" charset="0"/>
              </a:rPr>
              <a:t>“</a:t>
            </a:r>
            <a:r>
              <a:rPr lang="en-US" sz="3600" b="1" i="1" dirty="0" smtClean="0">
                <a:effectLst/>
                <a:ea typeface="Times New Roman" panose="02020603050405020304" pitchFamily="18" charset="0"/>
              </a:rPr>
              <a:t>a herald</a:t>
            </a:r>
            <a:r>
              <a:rPr lang="en-US" sz="3600" b="1" dirty="0" smtClean="0">
                <a:effectLst/>
                <a:ea typeface="Times New Roman" panose="02020603050405020304" pitchFamily="18" charset="0"/>
              </a:rPr>
              <a:t>, </a:t>
            </a:r>
            <a:r>
              <a:rPr lang="en-US" sz="3600" b="1" i="1" dirty="0" smtClean="0">
                <a:effectLst/>
                <a:ea typeface="Times New Roman" panose="02020603050405020304" pitchFamily="18" charset="0"/>
              </a:rPr>
              <a:t>a messenger</a:t>
            </a:r>
            <a:r>
              <a:rPr lang="en-US" sz="3600" b="1" dirty="0" smtClean="0">
                <a:effectLst/>
                <a:ea typeface="Times New Roman" panose="02020603050405020304" pitchFamily="18" charset="0"/>
              </a:rPr>
              <a:t> vested with public authority, who conveyed the official messages of kings, magistrates, princes, military commanders, or who gave a public summons or demand, and performed other various duties.”</a:t>
            </a:r>
          </a:p>
          <a:p>
            <a:pPr algn="r"/>
            <a:r>
              <a:rPr lang="en-US" sz="3600" b="1" dirty="0" smtClean="0"/>
              <a:t>(Thayer)</a:t>
            </a:r>
            <a:endParaRPr lang="en-US" sz="3600" b="1" dirty="0"/>
          </a:p>
        </p:txBody>
      </p:sp>
      <p:sp>
        <p:nvSpPr>
          <p:cNvPr id="3" name="TextBox 2"/>
          <p:cNvSpPr txBox="1"/>
          <p:nvPr/>
        </p:nvSpPr>
        <p:spPr>
          <a:xfrm>
            <a:off x="111083" y="6067703"/>
            <a:ext cx="1362874" cy="646331"/>
          </a:xfrm>
          <a:prstGeom prst="rect">
            <a:avLst/>
          </a:prstGeom>
          <a:noFill/>
        </p:spPr>
        <p:txBody>
          <a:bodyPr wrap="none" rtlCol="0">
            <a:spAutoFit/>
          </a:bodyPr>
          <a:lstStyle/>
          <a:p>
            <a:r>
              <a:rPr lang="en-US" sz="3600" b="1" dirty="0" smtClean="0">
                <a:solidFill>
                  <a:schemeClr val="bg1"/>
                </a:solidFill>
                <a:effectLst>
                  <a:glow rad="228600">
                    <a:schemeClr val="tx1">
                      <a:alpha val="85000"/>
                    </a:schemeClr>
                  </a:glow>
                </a:effectLst>
              </a:rPr>
              <a:t>p. 123</a:t>
            </a:r>
            <a:endParaRPr lang="en-US" sz="3600" b="1" dirty="0">
              <a:solidFill>
                <a:schemeClr val="bg1"/>
              </a:solidFill>
              <a:effectLst>
                <a:glow rad="228600">
                  <a:schemeClr val="tx1">
                    <a:alpha val="85000"/>
                  </a:schemeClr>
                </a:glow>
              </a:effectLst>
            </a:endParaRPr>
          </a:p>
        </p:txBody>
      </p:sp>
    </p:spTree>
    <p:extLst>
      <p:ext uri="{BB962C8B-B14F-4D97-AF65-F5344CB8AC3E}">
        <p14:creationId xmlns:p14="http://schemas.microsoft.com/office/powerpoint/2010/main" val="3147624496"/>
      </p:ext>
    </p:extLst>
  </p:cSld>
  <p:clrMapOvr>
    <a:masterClrMapping/>
  </p:clrMapOvr>
  <p:transition spd="slow">
    <p:strips dir="rd"/>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rot="20916702">
            <a:off x="626012" y="2451296"/>
            <a:ext cx="7893315" cy="1862048"/>
          </a:xfrm>
          <a:prstGeom prst="rect">
            <a:avLst/>
          </a:prstGeom>
          <a:noFill/>
        </p:spPr>
        <p:txBody>
          <a:bodyPr wrap="none" rtlCol="0">
            <a:spAutoFit/>
          </a:bodyPr>
          <a:lstStyle/>
          <a:p>
            <a:r>
              <a:rPr lang="en-US" sz="11500" b="1" dirty="0" smtClean="0">
                <a:solidFill>
                  <a:srgbClr val="FF0000"/>
                </a:solidFill>
              </a:rPr>
              <a:t>WARNING!!!</a:t>
            </a:r>
            <a:endParaRPr lang="en-US" sz="11500" b="1" dirty="0">
              <a:solidFill>
                <a:srgbClr val="FF0000"/>
              </a:solidFill>
            </a:endParaRPr>
          </a:p>
        </p:txBody>
      </p:sp>
    </p:spTree>
    <p:extLst>
      <p:ext uri="{BB962C8B-B14F-4D97-AF65-F5344CB8AC3E}">
        <p14:creationId xmlns:p14="http://schemas.microsoft.com/office/powerpoint/2010/main" val="3953916830"/>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26" presetClass="emph" presetSubtype="0" repeatCount="5000" fill="hold" grpId="1" nodeType="afterEffect">
                                  <p:stCondLst>
                                    <p:cond delay="0"/>
                                  </p:stCondLst>
                                  <p:childTnLst>
                                    <p:animEffect transition="out" filter="fade">
                                      <p:cBhvr>
                                        <p:cTn id="12" dur="500" tmFilter="0, 0; .2, .5; .8, .5; 1, 0"/>
                                        <p:tgtEl>
                                          <p:spTgt spid="2"/>
                                        </p:tgtEl>
                                      </p:cBhvr>
                                    </p:animEffect>
                                    <p:animScale>
                                      <p:cBhvr>
                                        <p:cTn id="13"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https://www.idisciple.org/cloud/idm/Apostolic-Preaching-vs.-Pastoral-Preaching.png"/>
          <p:cNvPicPr>
            <a:picLocks noChangeAspect="1" noChangeArrowheads="1"/>
          </p:cNvPicPr>
          <p:nvPr/>
        </p:nvPicPr>
        <p:blipFill rotWithShape="1">
          <a:blip r:embed="rId2">
            <a:extLst>
              <a:ext uri="{28A0092B-C50C-407E-A947-70E740481C1C}">
                <a14:useLocalDpi xmlns:a14="http://schemas.microsoft.com/office/drawing/2010/main" val="0"/>
              </a:ext>
            </a:extLst>
          </a:blip>
          <a:srcRect l="11138"/>
          <a:stretch/>
        </p:blipFill>
        <p:spPr bwMode="auto">
          <a:xfrm>
            <a:off x="-1" y="1"/>
            <a:ext cx="9144001"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Oval 3"/>
          <p:cNvSpPr/>
          <p:nvPr/>
        </p:nvSpPr>
        <p:spPr>
          <a:xfrm>
            <a:off x="598395" y="242047"/>
            <a:ext cx="7947211" cy="6373907"/>
          </a:xfrm>
          <a:prstGeom prst="ellipse">
            <a:avLst/>
          </a:prstGeom>
          <a:solidFill>
            <a:srgbClr val="FFFFF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1554131" y="1183340"/>
            <a:ext cx="6035755" cy="4154984"/>
          </a:xfrm>
          <a:prstGeom prst="rect">
            <a:avLst/>
          </a:prstGeom>
          <a:noFill/>
        </p:spPr>
        <p:txBody>
          <a:bodyPr wrap="none" rtlCol="0">
            <a:spAutoFit/>
          </a:bodyPr>
          <a:lstStyle/>
          <a:p>
            <a:pPr algn="ctr"/>
            <a:r>
              <a:rPr lang="en-US" sz="8800" b="1" dirty="0" smtClean="0">
                <a:effectLst>
                  <a:glow rad="228600">
                    <a:schemeClr val="bg1"/>
                  </a:glow>
                </a:effectLst>
              </a:rPr>
              <a:t>Whose</a:t>
            </a:r>
          </a:p>
          <a:p>
            <a:pPr algn="ctr"/>
            <a:r>
              <a:rPr lang="en-US" sz="8800" b="1" dirty="0" smtClean="0">
                <a:effectLst>
                  <a:glow rad="228600">
                    <a:schemeClr val="bg1"/>
                  </a:glow>
                </a:effectLst>
              </a:rPr>
              <a:t>Sermons are</a:t>
            </a:r>
          </a:p>
          <a:p>
            <a:pPr algn="ctr"/>
            <a:r>
              <a:rPr lang="en-US" sz="8800" b="1" dirty="0" smtClean="0">
                <a:effectLst>
                  <a:glow rad="228600">
                    <a:schemeClr val="bg1"/>
                  </a:glow>
                </a:effectLst>
              </a:rPr>
              <a:t>These?</a:t>
            </a:r>
            <a:endParaRPr lang="en-US" sz="8800" b="1" dirty="0">
              <a:effectLst>
                <a:glow rad="228600">
                  <a:schemeClr val="bg1"/>
                </a:glow>
              </a:effectLst>
            </a:endParaRPr>
          </a:p>
        </p:txBody>
      </p:sp>
    </p:spTree>
    <p:extLst>
      <p:ext uri="{BB962C8B-B14F-4D97-AF65-F5344CB8AC3E}">
        <p14:creationId xmlns:p14="http://schemas.microsoft.com/office/powerpoint/2010/main" val="1922537810"/>
      </p:ext>
    </p:extLst>
  </p:cSld>
  <p:clrMapOvr>
    <a:masterClrMapping/>
  </p:clrMapOvr>
  <p:transition spd="slow">
    <p:strips dir="rd"/>
  </p:transition>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91756" y="1062316"/>
            <a:ext cx="4360489" cy="707886"/>
          </a:xfrm>
          <a:prstGeom prst="rect">
            <a:avLst/>
          </a:prstGeom>
          <a:noFill/>
        </p:spPr>
        <p:txBody>
          <a:bodyPr wrap="none" rtlCol="0">
            <a:spAutoFit/>
          </a:bodyPr>
          <a:lstStyle/>
          <a:p>
            <a:pPr algn="ctr"/>
            <a:r>
              <a:rPr lang="en-US" sz="4000" b="1" dirty="0" smtClean="0"/>
              <a:t>Two Considerations</a:t>
            </a:r>
            <a:endParaRPr lang="en-US" sz="4000" b="1" dirty="0"/>
          </a:p>
        </p:txBody>
      </p:sp>
      <p:sp>
        <p:nvSpPr>
          <p:cNvPr id="3" name="TextBox 2"/>
          <p:cNvSpPr txBox="1"/>
          <p:nvPr/>
        </p:nvSpPr>
        <p:spPr>
          <a:xfrm>
            <a:off x="497541" y="2092930"/>
            <a:ext cx="8175812" cy="2462213"/>
          </a:xfrm>
          <a:prstGeom prst="rect">
            <a:avLst/>
          </a:prstGeom>
          <a:noFill/>
        </p:spPr>
        <p:txBody>
          <a:bodyPr wrap="square" rtlCol="0">
            <a:spAutoFit/>
          </a:bodyPr>
          <a:lstStyle/>
          <a:p>
            <a:pPr marL="742950" indent="-742950">
              <a:spcAft>
                <a:spcPts val="1200"/>
              </a:spcAft>
              <a:buAutoNum type="arabicPeriod"/>
            </a:pPr>
            <a:r>
              <a:rPr lang="en-US" sz="3600" b="1" dirty="0" smtClean="0"/>
              <a:t>Though Luke wrote by inspiration, he claims he did not write by revelation</a:t>
            </a:r>
          </a:p>
          <a:p>
            <a:pPr marL="742950" indent="-742950">
              <a:spcAft>
                <a:spcPts val="1200"/>
              </a:spcAft>
              <a:buAutoNum type="arabicPeriod"/>
            </a:pPr>
            <a:r>
              <a:rPr lang="en-US" sz="3600" b="1" dirty="0" smtClean="0"/>
              <a:t>We must recognize ancient limitations on recording speeches</a:t>
            </a:r>
            <a:endParaRPr lang="en-US" sz="3600" b="1" dirty="0"/>
          </a:p>
        </p:txBody>
      </p:sp>
    </p:spTree>
    <p:extLst>
      <p:ext uri="{BB962C8B-B14F-4D97-AF65-F5344CB8AC3E}">
        <p14:creationId xmlns:p14="http://schemas.microsoft.com/office/powerpoint/2010/main" val="2398580632"/>
      </p:ext>
    </p:extLst>
  </p:cSld>
  <p:clrMapOvr>
    <a:masterClrMapping/>
  </p:clrMapOvr>
  <p:transition spd="slow">
    <p:strips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412548"/>
            <a:ext cx="8068236" cy="6186309"/>
          </a:xfrm>
          <a:prstGeom prst="rect">
            <a:avLst/>
          </a:prstGeom>
        </p:spPr>
        <p:txBody>
          <a:bodyPr wrap="square">
            <a:spAutoFit/>
          </a:bodyPr>
          <a:lstStyle/>
          <a:p>
            <a:r>
              <a:rPr lang="en-US" sz="3600" b="1" dirty="0" smtClean="0">
                <a:effectLst/>
                <a:ea typeface="Times New Roman" panose="02020603050405020304" pitchFamily="18" charset="0"/>
              </a:rPr>
              <a:t>“With reference to the speeches in this history, some were delivered before the war began, others while it was going on; some I heard myself, others I got from various quarters; it was in all cases difficult to carry them word for word in one’s memory, so my habit has been to make the speakers say what was in my opinion demanded of them by the various occasions…</a:t>
            </a:r>
          </a:p>
          <a:p>
            <a:pPr algn="r"/>
            <a:r>
              <a:rPr lang="en-US" sz="3600" b="1" dirty="0" smtClean="0"/>
              <a:t>(Thucydides)</a:t>
            </a:r>
            <a:endParaRPr lang="en-US" sz="3600" b="1" dirty="0"/>
          </a:p>
        </p:txBody>
      </p:sp>
    </p:spTree>
    <p:extLst>
      <p:ext uri="{BB962C8B-B14F-4D97-AF65-F5344CB8AC3E}">
        <p14:creationId xmlns:p14="http://schemas.microsoft.com/office/powerpoint/2010/main" val="3867794568"/>
      </p:ext>
    </p:extLst>
  </p:cSld>
  <p:clrMapOvr>
    <a:masterClrMapping/>
  </p:clrMapOvr>
  <p:transition spd="slow">
    <p:strips dir="rd"/>
  </p:transition>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627700"/>
            <a:ext cx="8068236" cy="5632311"/>
          </a:xfrm>
          <a:prstGeom prst="rect">
            <a:avLst/>
          </a:prstGeom>
        </p:spPr>
        <p:txBody>
          <a:bodyPr wrap="square">
            <a:spAutoFit/>
          </a:bodyPr>
          <a:lstStyle/>
          <a:p>
            <a:r>
              <a:rPr lang="en-US" sz="3600" b="1" dirty="0" smtClean="0">
                <a:effectLst/>
                <a:ea typeface="Times New Roman" panose="02020603050405020304" pitchFamily="18" charset="0"/>
              </a:rPr>
              <a:t>“…of course adhering as closely as possible to the general sense of what they really said. And with reference to the narrative of events, far from permitting myself to derive it from the first source that came to hand, I did not even trust my own impressions, but it rests partly on what I saw myself, partly on what others saw for me…</a:t>
            </a:r>
          </a:p>
          <a:p>
            <a:pPr algn="r"/>
            <a:r>
              <a:rPr lang="en-US" sz="3600" b="1" dirty="0" smtClean="0"/>
              <a:t>(Thucydides)</a:t>
            </a:r>
            <a:endParaRPr lang="en-US" sz="3600" b="1" dirty="0"/>
          </a:p>
        </p:txBody>
      </p:sp>
    </p:spTree>
    <p:extLst>
      <p:ext uri="{BB962C8B-B14F-4D97-AF65-F5344CB8AC3E}">
        <p14:creationId xmlns:p14="http://schemas.microsoft.com/office/powerpoint/2010/main" val="2160009064"/>
      </p:ext>
    </p:extLst>
  </p:cSld>
  <p:clrMapOvr>
    <a:masterClrMapping/>
  </p:clrMapOvr>
  <p:transition spd="slow">
    <p:strips dir="rd"/>
  </p:transition>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358760"/>
            <a:ext cx="8068236" cy="6186309"/>
          </a:xfrm>
          <a:prstGeom prst="rect">
            <a:avLst/>
          </a:prstGeom>
        </p:spPr>
        <p:txBody>
          <a:bodyPr wrap="square">
            <a:spAutoFit/>
          </a:bodyPr>
          <a:lstStyle/>
          <a:p>
            <a:r>
              <a:rPr lang="en-US" sz="3600" b="1" dirty="0" smtClean="0">
                <a:effectLst/>
                <a:ea typeface="Times New Roman" panose="02020603050405020304" pitchFamily="18" charset="0"/>
              </a:rPr>
              <a:t>“…the accuracy of the report being always tried by the most severe and detailed tests possible. My conclusions have cost me some </a:t>
            </a:r>
            <a:r>
              <a:rPr lang="en-US" sz="3600" b="1" dirty="0" err="1" smtClean="0">
                <a:effectLst/>
                <a:ea typeface="Times New Roman" panose="02020603050405020304" pitchFamily="18" charset="0"/>
              </a:rPr>
              <a:t>labour</a:t>
            </a:r>
            <a:r>
              <a:rPr lang="en-US" sz="3600" b="1" dirty="0" smtClean="0">
                <a:effectLst/>
                <a:ea typeface="Times New Roman" panose="02020603050405020304" pitchFamily="18" charset="0"/>
              </a:rPr>
              <a:t> from the want of coincidence between accounts of the same occurrences by different eye-witnesses, arising sometimes from imperfect memory, sometimes from undue partiality for one side or the other…</a:t>
            </a:r>
          </a:p>
          <a:p>
            <a:pPr algn="r"/>
            <a:r>
              <a:rPr lang="en-US" sz="3600" b="1" dirty="0" smtClean="0"/>
              <a:t>(Thucydides)</a:t>
            </a:r>
            <a:endParaRPr lang="en-US" sz="3600" b="1" dirty="0"/>
          </a:p>
        </p:txBody>
      </p:sp>
    </p:spTree>
    <p:extLst>
      <p:ext uri="{BB962C8B-B14F-4D97-AF65-F5344CB8AC3E}">
        <p14:creationId xmlns:p14="http://schemas.microsoft.com/office/powerpoint/2010/main" val="3713968221"/>
      </p:ext>
    </p:extLst>
  </p:cSld>
  <p:clrMapOvr>
    <a:masterClrMapping/>
  </p:clrMapOvr>
  <p:transition spd="slow">
    <p:strips dir="rd"/>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896640"/>
            <a:ext cx="8068236" cy="5078313"/>
          </a:xfrm>
          <a:prstGeom prst="rect">
            <a:avLst/>
          </a:prstGeom>
        </p:spPr>
        <p:txBody>
          <a:bodyPr wrap="square">
            <a:spAutoFit/>
          </a:bodyPr>
          <a:lstStyle/>
          <a:p>
            <a:r>
              <a:rPr lang="en-US" sz="3600" b="1" dirty="0" smtClean="0">
                <a:effectLst/>
                <a:ea typeface="Times New Roman" panose="02020603050405020304" pitchFamily="18" charset="0"/>
              </a:rPr>
              <a:t>“…The absence of romance in my history will, I fear, detract somewhat from its interest; but if it be judged useful by those inquirers who desire an exact knowledge of the past as an aid to the interpretation of the future, which in the course of human things must resemble if it does not reflect it, I shall be content…</a:t>
            </a:r>
          </a:p>
          <a:p>
            <a:pPr algn="r"/>
            <a:r>
              <a:rPr lang="en-US" sz="3600" b="1" dirty="0" smtClean="0"/>
              <a:t>(Thucydides)</a:t>
            </a:r>
            <a:endParaRPr lang="en-US" sz="3600" b="1" dirty="0"/>
          </a:p>
        </p:txBody>
      </p:sp>
    </p:spTree>
    <p:extLst>
      <p:ext uri="{BB962C8B-B14F-4D97-AF65-F5344CB8AC3E}">
        <p14:creationId xmlns:p14="http://schemas.microsoft.com/office/powerpoint/2010/main" val="626383466"/>
      </p:ext>
    </p:extLst>
  </p:cSld>
  <p:clrMapOvr>
    <a:masterClrMapping/>
  </p:clrMapOvr>
  <p:transition spd="slow">
    <p:strips dir="rd"/>
  </p:transition>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24435" y="1716907"/>
            <a:ext cx="8068236" cy="2862322"/>
          </a:xfrm>
          <a:prstGeom prst="rect">
            <a:avLst/>
          </a:prstGeom>
        </p:spPr>
        <p:txBody>
          <a:bodyPr wrap="square">
            <a:spAutoFit/>
          </a:bodyPr>
          <a:lstStyle/>
          <a:p>
            <a:r>
              <a:rPr lang="en-US" sz="3600" b="1" dirty="0" smtClean="0">
                <a:effectLst/>
                <a:ea typeface="Times New Roman" panose="02020603050405020304" pitchFamily="18" charset="0"/>
              </a:rPr>
              <a:t>“…In fine, I have written my work, not as an essay which is to win the applause of the moment, but as a possession for all time.”</a:t>
            </a:r>
          </a:p>
          <a:p>
            <a:pPr algn="r"/>
            <a:r>
              <a:rPr lang="en-US" sz="3600" b="1" dirty="0" smtClean="0"/>
              <a:t>(Thucydides)</a:t>
            </a:r>
            <a:endParaRPr lang="en-US" sz="3600" b="1" dirty="0"/>
          </a:p>
        </p:txBody>
      </p:sp>
    </p:spTree>
    <p:extLst>
      <p:ext uri="{BB962C8B-B14F-4D97-AF65-F5344CB8AC3E}">
        <p14:creationId xmlns:p14="http://schemas.microsoft.com/office/powerpoint/2010/main" val="1841567495"/>
      </p:ext>
    </p:extLst>
  </p:cSld>
  <p:clrMapOvr>
    <a:masterClrMapping/>
  </p:clrMapOvr>
  <p:transition spd="slow">
    <p:strips dir="rd"/>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914336" y="255496"/>
            <a:ext cx="3315331" cy="707886"/>
          </a:xfrm>
          <a:prstGeom prst="rect">
            <a:avLst/>
          </a:prstGeom>
          <a:noFill/>
        </p:spPr>
        <p:txBody>
          <a:bodyPr wrap="none" rtlCol="0">
            <a:spAutoFit/>
          </a:bodyPr>
          <a:lstStyle/>
          <a:p>
            <a:pPr algn="ctr"/>
            <a:r>
              <a:rPr lang="en-US" sz="4000" b="1" dirty="0" smtClean="0"/>
              <a:t>My Conclusion</a:t>
            </a:r>
            <a:endParaRPr lang="en-US" sz="4000" b="1" dirty="0"/>
          </a:p>
        </p:txBody>
      </p:sp>
      <p:sp>
        <p:nvSpPr>
          <p:cNvPr id="3" name="TextBox 2"/>
          <p:cNvSpPr txBox="1"/>
          <p:nvPr/>
        </p:nvSpPr>
        <p:spPr>
          <a:xfrm>
            <a:off x="537882" y="1107140"/>
            <a:ext cx="8014447" cy="5078313"/>
          </a:xfrm>
          <a:prstGeom prst="rect">
            <a:avLst/>
          </a:prstGeom>
          <a:noFill/>
        </p:spPr>
        <p:txBody>
          <a:bodyPr wrap="square" rtlCol="0">
            <a:spAutoFit/>
          </a:bodyPr>
          <a:lstStyle/>
          <a:p>
            <a:r>
              <a:rPr lang="en-US" sz="3600" b="1" dirty="0" smtClean="0"/>
              <a:t>I conclude that Luke gave accurate summaries of the sermons presented in Acts, but certainly made them his own and molded them to fit within the framework of the whole message of Acts. In this sense, the sermons as written are not only Peter’s, Stephen’s, Paul’s, and James’s, but also Luke’s. </a:t>
            </a:r>
          </a:p>
          <a:p>
            <a:pPr algn="r"/>
            <a:r>
              <a:rPr lang="en-US" sz="3600" b="1" dirty="0" smtClean="0"/>
              <a:t>(p. 137)</a:t>
            </a:r>
            <a:endParaRPr lang="en-US" sz="3600" b="1" dirty="0"/>
          </a:p>
        </p:txBody>
      </p:sp>
    </p:spTree>
    <p:extLst>
      <p:ext uri="{BB962C8B-B14F-4D97-AF65-F5344CB8AC3E}">
        <p14:creationId xmlns:p14="http://schemas.microsoft.com/office/powerpoint/2010/main" val="3090062520"/>
      </p:ext>
    </p:extLst>
  </p:cSld>
  <p:clrMapOvr>
    <a:masterClrMapping/>
  </p:clrMapOvr>
  <p:transition spd="slow">
    <p:strips dir="rd"/>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7882" y="472140"/>
            <a:ext cx="8014447" cy="5632311"/>
          </a:xfrm>
          <a:prstGeom prst="rect">
            <a:avLst/>
          </a:prstGeom>
          <a:noFill/>
        </p:spPr>
        <p:txBody>
          <a:bodyPr wrap="square" rtlCol="0">
            <a:spAutoFit/>
          </a:bodyPr>
          <a:lstStyle/>
          <a:p>
            <a:r>
              <a:rPr lang="en-US" sz="3600" b="1" dirty="0" smtClean="0"/>
              <a:t>“Whatever these speeches may be, it cannot be disputed that they are wonderfully varied as to their character, and as a rule admirably suited to the occasion on which they were delivered. Luke seems to have been able to give us an extraordinarily accurate picture of the undeveloped theology of the earliest Christians, and enables us to determine…</a:t>
            </a:r>
          </a:p>
          <a:p>
            <a:pPr algn="r"/>
            <a:r>
              <a:rPr lang="en-US" sz="3600" b="1" dirty="0" smtClean="0"/>
              <a:t>(Ben Witherington III)</a:t>
            </a:r>
            <a:endParaRPr lang="en-US" sz="3600" b="1" dirty="0"/>
          </a:p>
        </p:txBody>
      </p:sp>
    </p:spTree>
    <p:extLst>
      <p:ext uri="{BB962C8B-B14F-4D97-AF65-F5344CB8AC3E}">
        <p14:creationId xmlns:p14="http://schemas.microsoft.com/office/powerpoint/2010/main" val="585504115"/>
      </p:ext>
    </p:extLst>
  </p:cSld>
  <p:clrMapOvr>
    <a:masterClrMapping/>
  </p:clrMapOvr>
  <p:transition spd="slow">
    <p:strips dir="rd"/>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699</TotalTime>
  <Words>7351</Words>
  <Application>Microsoft Office PowerPoint</Application>
  <PresentationFormat>On-screen Show (4:3)</PresentationFormat>
  <Paragraphs>592</Paragraphs>
  <Slides>156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156</vt:i4>
      </vt:variant>
    </vt:vector>
  </HeadingPairs>
  <TitlesOfParts>
    <vt:vector size="161" baseType="lpstr">
      <vt:lpstr>Arial</vt:lpstr>
      <vt:lpstr>Calibri</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Edwin Crozier</dc:creator>
  <cp:lastModifiedBy>Edwin Crozier</cp:lastModifiedBy>
  <cp:revision>60</cp:revision>
  <dcterms:created xsi:type="dcterms:W3CDTF">2015-03-02T18:20:28Z</dcterms:created>
  <dcterms:modified xsi:type="dcterms:W3CDTF">2016-02-24T15:02:53Z</dcterms:modified>
</cp:coreProperties>
</file>