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sldIdLst>
    <p:sldId id="259" r:id="rId2"/>
    <p:sldId id="261" r:id="rId3"/>
    <p:sldId id="260" r:id="rId4"/>
    <p:sldId id="262" r:id="rId5"/>
    <p:sldId id="263" r:id="rId6"/>
    <p:sldId id="264" r:id="rId7"/>
    <p:sldId id="265" r:id="rId8"/>
    <p:sldId id="256" r:id="rId9"/>
    <p:sldId id="266" r:id="rId10"/>
    <p:sldId id="268" r:id="rId11"/>
    <p:sldId id="269" r:id="rId12"/>
    <p:sldId id="270" r:id="rId13"/>
    <p:sldId id="273" r:id="rId14"/>
    <p:sldId id="274" r:id="rId15"/>
    <p:sldId id="275" r:id="rId16"/>
    <p:sldId id="271" r:id="rId17"/>
    <p:sldId id="272" r:id="rId18"/>
    <p:sldId id="276" r:id="rId19"/>
    <p:sldId id="267" r:id="rId20"/>
  </p:sldIdLst>
  <p:sldSz cx="9144000" cy="6858000" type="screen4x3"/>
  <p:notesSz cx="6858000" cy="9144000"/>
  <p:embeddedFontLst>
    <p:embeddedFont>
      <p:font typeface="Palatino Linotype" panose="02040502050505030304" pitchFamily="18" charset="0"/>
      <p:regular r:id="rId22"/>
      <p:bold r:id="rId23"/>
      <p:italic r:id="rId24"/>
      <p:boldItalic r:id="rId25"/>
    </p:embeddedFont>
    <p:embeddedFont>
      <p:font typeface="Calibri" panose="020F0502020204030204" pitchFamily="34" charset="0"/>
      <p:regular r:id="rId26"/>
      <p:bold r:id="rId27"/>
      <p:italic r:id="rId28"/>
      <p:boldItalic r:id="rId29"/>
    </p:embeddedFont>
    <p:embeddedFont>
      <p:font typeface="Albertus Extra Bold" panose="020E0802040304020204" pitchFamily="34" charset="0"/>
      <p:bold r:id="rId3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notesMaster" Target="notesMasters/notesMaster1.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4D740C-4624-4A32-A318-2A0D8B827F85}" type="datetimeFigureOut">
              <a:rPr lang="en-US" smtClean="0"/>
              <a:t>3/7/2014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B6DB509-2575-41E2-AFEA-9A8DD10D5DFF}" type="slidenum">
              <a:rPr lang="en-US" smtClean="0"/>
              <a:t>‹#›</a:t>
            </a:fld>
            <a:endParaRPr lang="en-US"/>
          </a:p>
        </p:txBody>
      </p:sp>
    </p:spTree>
    <p:extLst>
      <p:ext uri="{BB962C8B-B14F-4D97-AF65-F5344CB8AC3E}">
        <p14:creationId xmlns:p14="http://schemas.microsoft.com/office/powerpoint/2010/main" val="3437025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6DB509-2575-41E2-AFEA-9A8DD10D5DFF}" type="slidenum">
              <a:rPr lang="en-US" smtClean="0"/>
              <a:t>3</a:t>
            </a:fld>
            <a:endParaRPr lang="en-US"/>
          </a:p>
        </p:txBody>
      </p:sp>
    </p:spTree>
    <p:extLst>
      <p:ext uri="{BB962C8B-B14F-4D97-AF65-F5344CB8AC3E}">
        <p14:creationId xmlns:p14="http://schemas.microsoft.com/office/powerpoint/2010/main" val="3345626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6DB509-2575-41E2-AFEA-9A8DD10D5DFF}" type="slidenum">
              <a:rPr lang="en-US" smtClean="0"/>
              <a:t>4</a:t>
            </a:fld>
            <a:endParaRPr lang="en-US"/>
          </a:p>
        </p:txBody>
      </p:sp>
    </p:spTree>
    <p:extLst>
      <p:ext uri="{BB962C8B-B14F-4D97-AF65-F5344CB8AC3E}">
        <p14:creationId xmlns:p14="http://schemas.microsoft.com/office/powerpoint/2010/main" val="33456267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6DB509-2575-41E2-AFEA-9A8DD10D5DFF}" type="slidenum">
              <a:rPr lang="en-US" smtClean="0"/>
              <a:t>5</a:t>
            </a:fld>
            <a:endParaRPr lang="en-US"/>
          </a:p>
        </p:txBody>
      </p:sp>
    </p:spTree>
    <p:extLst>
      <p:ext uri="{BB962C8B-B14F-4D97-AF65-F5344CB8AC3E}">
        <p14:creationId xmlns:p14="http://schemas.microsoft.com/office/powerpoint/2010/main" val="3345626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6DB509-2575-41E2-AFEA-9A8DD10D5DFF}" type="slidenum">
              <a:rPr lang="en-US" smtClean="0"/>
              <a:t>6</a:t>
            </a:fld>
            <a:endParaRPr lang="en-US"/>
          </a:p>
        </p:txBody>
      </p:sp>
    </p:spTree>
    <p:extLst>
      <p:ext uri="{BB962C8B-B14F-4D97-AF65-F5344CB8AC3E}">
        <p14:creationId xmlns:p14="http://schemas.microsoft.com/office/powerpoint/2010/main" val="3345626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6DB509-2575-41E2-AFEA-9A8DD10D5DFF}" type="slidenum">
              <a:rPr lang="en-US" smtClean="0"/>
              <a:t>7</a:t>
            </a:fld>
            <a:endParaRPr lang="en-US"/>
          </a:p>
        </p:txBody>
      </p:sp>
    </p:spTree>
    <p:extLst>
      <p:ext uri="{BB962C8B-B14F-4D97-AF65-F5344CB8AC3E}">
        <p14:creationId xmlns:p14="http://schemas.microsoft.com/office/powerpoint/2010/main" val="33456267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9898166-CD53-4FEC-A61F-722CA074CE55}" type="datetimeFigureOut">
              <a:rPr lang="en-US" smtClean="0"/>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1252808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898166-CD53-4FEC-A61F-722CA074CE55}" type="datetimeFigureOut">
              <a:rPr lang="en-US" smtClean="0"/>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3762926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898166-CD53-4FEC-A61F-722CA074CE55}" type="datetimeFigureOut">
              <a:rPr lang="en-US" smtClean="0"/>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3994355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898166-CD53-4FEC-A61F-722CA074CE55}" type="datetimeFigureOut">
              <a:rPr lang="en-US" smtClean="0"/>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152017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9898166-CD53-4FEC-A61F-722CA074CE55}" type="datetimeFigureOut">
              <a:rPr lang="en-US" smtClean="0"/>
              <a:t>3/7/2014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1341511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9898166-CD53-4FEC-A61F-722CA074CE55}" type="datetimeFigureOut">
              <a:rPr lang="en-US" smtClean="0"/>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3221147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9898166-CD53-4FEC-A61F-722CA074CE55}" type="datetimeFigureOut">
              <a:rPr lang="en-US" smtClean="0"/>
              <a:t>3/7/2014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3175237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9898166-CD53-4FEC-A61F-722CA074CE55}" type="datetimeFigureOut">
              <a:rPr lang="en-US" smtClean="0"/>
              <a:t>3/7/2014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1886148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898166-CD53-4FEC-A61F-722CA074CE55}" type="datetimeFigureOut">
              <a:rPr lang="en-US" smtClean="0"/>
              <a:t>3/7/2014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196074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898166-CD53-4FEC-A61F-722CA074CE55}" type="datetimeFigureOut">
              <a:rPr lang="en-US" smtClean="0"/>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2941427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9898166-CD53-4FEC-A61F-722CA074CE55}" type="datetimeFigureOut">
              <a:rPr lang="en-US" smtClean="0"/>
              <a:t>3/7/2014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F4FF63-BA61-40BD-B3E1-88F54FCF27BB}" type="slidenum">
              <a:rPr lang="en-US" smtClean="0"/>
              <a:t>‹#›</a:t>
            </a:fld>
            <a:endParaRPr lang="en-US"/>
          </a:p>
        </p:txBody>
      </p:sp>
    </p:spTree>
    <p:extLst>
      <p:ext uri="{BB962C8B-B14F-4D97-AF65-F5344CB8AC3E}">
        <p14:creationId xmlns:p14="http://schemas.microsoft.com/office/powerpoint/2010/main" val="1956240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6B19C"/>
            </a:gs>
            <a:gs pos="30000">
              <a:srgbClr val="D49E6C"/>
            </a:gs>
            <a:gs pos="70000">
              <a:srgbClr val="A65528"/>
            </a:gs>
            <a:gs pos="100000">
              <a:srgbClr val="66301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98166-CD53-4FEC-A61F-722CA074CE55}" type="datetimeFigureOut">
              <a:rPr lang="en-US" smtClean="0"/>
              <a:t>3/7/2014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F4FF63-BA61-40BD-B3E1-88F54FCF27BB}" type="slidenum">
              <a:rPr lang="en-US" smtClean="0"/>
              <a:t>‹#›</a:t>
            </a:fld>
            <a:endParaRPr lang="en-US"/>
          </a:p>
        </p:txBody>
      </p:sp>
    </p:spTree>
    <p:extLst>
      <p:ext uri="{BB962C8B-B14F-4D97-AF65-F5344CB8AC3E}">
        <p14:creationId xmlns:p14="http://schemas.microsoft.com/office/powerpoint/2010/main" val="3827287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5789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Up Arrow 28"/>
          <p:cNvSpPr/>
          <p:nvPr/>
        </p:nvSpPr>
        <p:spPr>
          <a:xfrm rot="1850530">
            <a:off x="2386660" y="3871703"/>
            <a:ext cx="1030504" cy="2411279"/>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Up Arrow 26"/>
          <p:cNvSpPr/>
          <p:nvPr/>
        </p:nvSpPr>
        <p:spPr>
          <a:xfrm rot="19773517">
            <a:off x="5533923" y="3890066"/>
            <a:ext cx="1030504" cy="2411279"/>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REBUTTALS</a:t>
            </a:r>
            <a:endParaRPr lang="en-US" sz="2800" b="1" dirty="0">
              <a:solidFill>
                <a:schemeClr val="tx1"/>
              </a:solidFill>
            </a:endParaRPr>
          </a:p>
        </p:txBody>
      </p:sp>
      <p:sp>
        <p:nvSpPr>
          <p:cNvPr id="21" name="Up Arrow 20"/>
          <p:cNvSpPr/>
          <p:nvPr/>
        </p:nvSpPr>
        <p:spPr>
          <a:xfrm rot="18292086">
            <a:off x="5617649" y="3583440"/>
            <a:ext cx="1030504" cy="1786626"/>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Up Arrow 12"/>
          <p:cNvSpPr/>
          <p:nvPr/>
        </p:nvSpPr>
        <p:spPr>
          <a:xfrm rot="15800926">
            <a:off x="6233968" y="2513033"/>
            <a:ext cx="1030504" cy="1786626"/>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a:off x="3810000" y="3928375"/>
            <a:ext cx="1371600" cy="1786625"/>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48896" y="5069088"/>
            <a:ext cx="3206011" cy="1538883"/>
          </a:xfrm>
          <a:prstGeom prst="rect">
            <a:avLst/>
          </a:prstGeom>
          <a:noFill/>
        </p:spPr>
        <p:txBody>
          <a:bodyPr wrap="square" rtlCol="0">
            <a:spAutoFit/>
          </a:bodyPr>
          <a:lstStyle/>
          <a:p>
            <a:r>
              <a:rPr lang="en-US" sz="2000" b="1" dirty="0" smtClean="0">
                <a:latin typeface="Albertus Extra Bold" panose="020E0802040304020204" pitchFamily="34" charset="0"/>
              </a:rPr>
              <a:t>LEVITICUS 18</a:t>
            </a:r>
          </a:p>
          <a:p>
            <a:pPr algn="ctr"/>
            <a:endParaRPr lang="en-US" sz="2000" b="1" dirty="0" smtClean="0">
              <a:latin typeface="Albertus Extra Bold" panose="020E0802040304020204" pitchFamily="34" charset="0"/>
            </a:endParaRPr>
          </a:p>
          <a:p>
            <a:pPr algn="ctr"/>
            <a:r>
              <a:rPr lang="en-US" b="1" dirty="0" smtClean="0">
                <a:latin typeface="Albertus Extra Bold" panose="020E0802040304020204" pitchFamily="34" charset="0"/>
              </a:rPr>
              <a:t>Marriage prohibited</a:t>
            </a:r>
          </a:p>
          <a:p>
            <a:pPr algn="ctr"/>
            <a:r>
              <a:rPr lang="en-US" b="1" dirty="0" smtClean="0">
                <a:latin typeface="Albertus Extra Bold" panose="020E0802040304020204" pitchFamily="34" charset="0"/>
              </a:rPr>
              <a:t>within </a:t>
            </a:r>
            <a:r>
              <a:rPr lang="en-US" b="1" dirty="0">
                <a:latin typeface="Albertus Extra Bold" panose="020E0802040304020204" pitchFamily="34" charset="0"/>
              </a:rPr>
              <a:t>degrees of </a:t>
            </a:r>
            <a:r>
              <a:rPr lang="en-US" b="1" dirty="0" smtClean="0">
                <a:latin typeface="Albertus Extra Bold" panose="020E0802040304020204" pitchFamily="34" charset="0"/>
              </a:rPr>
              <a:t>consanguinity</a:t>
            </a:r>
            <a:endParaRPr lang="en-US" dirty="0"/>
          </a:p>
        </p:txBody>
      </p:sp>
      <p:sp>
        <p:nvSpPr>
          <p:cNvPr id="9" name="TextBox 8"/>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11" name="Rounded Rectangle 10"/>
          <p:cNvSpPr/>
          <p:nvPr/>
        </p:nvSpPr>
        <p:spPr>
          <a:xfrm>
            <a:off x="6726634" y="2556775"/>
            <a:ext cx="2341166" cy="1481825"/>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Eating things sacrificed to idols is okay</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10" name="TextBox 9"/>
          <p:cNvSpPr txBox="1"/>
          <p:nvPr/>
        </p:nvSpPr>
        <p:spPr>
          <a:xfrm>
            <a:off x="3200400" y="3424535"/>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merely advisory</a:t>
            </a:r>
            <a:endParaRPr lang="en-US" sz="2400" b="1" dirty="0">
              <a:solidFill>
                <a:schemeClr val="bg1"/>
              </a:solidFill>
              <a:effectLst>
                <a:outerShdw blurRad="38100" dist="38100" dir="2700000" algn="tl">
                  <a:srgbClr val="000000">
                    <a:alpha val="43137"/>
                  </a:srgbClr>
                </a:outerShdw>
              </a:effectLst>
            </a:endParaRPr>
          </a:p>
        </p:txBody>
      </p:sp>
      <p:sp>
        <p:nvSpPr>
          <p:cNvPr id="20" name="Rounded Rectangle 19"/>
          <p:cNvSpPr/>
          <p:nvPr/>
        </p:nvSpPr>
        <p:spPr>
          <a:xfrm>
            <a:off x="6324600" y="4114800"/>
            <a:ext cx="2341166" cy="1481825"/>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1 Cor. 5</a:t>
            </a:r>
          </a:p>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“fornication” = incest</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24" name="Rectangle 23"/>
          <p:cNvSpPr/>
          <p:nvPr/>
        </p:nvSpPr>
        <p:spPr>
          <a:xfrm>
            <a:off x="76200" y="616803"/>
            <a:ext cx="5726040" cy="1200329"/>
          </a:xfrm>
          <a:prstGeom prst="rect">
            <a:avLst/>
          </a:prstGeom>
          <a:noFill/>
          <a:effectLst/>
        </p:spPr>
        <p:txBody>
          <a:bodyPr wrap="square">
            <a:spAutoFit/>
          </a:bodyPr>
          <a:lstStyle/>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a:t>
            </a:r>
            <a:r>
              <a:rPr lang="en-US" sz="2400" b="1" dirty="0">
                <a:solidFill>
                  <a:schemeClr val="bg1"/>
                </a:solidFill>
                <a:effectLst>
                  <a:outerShdw blurRad="50800" dist="63500" dir="2700000" algn="tl" rotWithShape="0">
                    <a:schemeClr val="tx1">
                      <a:alpha val="40000"/>
                    </a:schemeClr>
                  </a:outerShdw>
                </a:effectLst>
              </a:rPr>
              <a:t>James’ </a:t>
            </a:r>
            <a:r>
              <a:rPr lang="en-US" sz="2400" b="1" dirty="0" smtClean="0">
                <a:solidFill>
                  <a:schemeClr val="bg1"/>
                </a:solidFill>
                <a:effectLst>
                  <a:outerShdw blurRad="50800" dist="63500" dir="2700000" algn="tl" rotWithShape="0">
                    <a:schemeClr val="tx1">
                      <a:alpha val="40000"/>
                    </a:schemeClr>
                  </a:outerShdw>
                </a:effectLst>
              </a:rPr>
              <a:t>rationale</a:t>
            </a:r>
            <a:endParaRPr lang="en-US" sz="2400"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“things sacrificed to idols”</a:t>
            </a: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Defining “fornication” as “incest”</a:t>
            </a:r>
            <a:endParaRPr lang="en-US" sz="2400" dirty="0">
              <a:solidFill>
                <a:schemeClr val="bg1"/>
              </a:solidFill>
              <a:effectLst>
                <a:outerShdw blurRad="50800" dist="63500" dir="2700000" algn="tl" rotWithShape="0">
                  <a:schemeClr val="tx1">
                    <a:alpha val="40000"/>
                  </a:schemeClr>
                </a:outerShdw>
              </a:effectLst>
            </a:endParaRPr>
          </a:p>
        </p:txBody>
      </p:sp>
      <p:sp>
        <p:nvSpPr>
          <p:cNvPr id="30" name="Rounded Rectangle 29"/>
          <p:cNvSpPr/>
          <p:nvPr/>
        </p:nvSpPr>
        <p:spPr>
          <a:xfrm>
            <a:off x="228600" y="5609304"/>
            <a:ext cx="2341166" cy="1224649"/>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dirty="0" smtClean="0">
                <a:ln w="15875">
                  <a:solidFill>
                    <a:srgbClr val="C00000"/>
                  </a:solidFill>
                </a:ln>
                <a:solidFill>
                  <a:srgbClr val="FF0000"/>
                </a:solidFill>
                <a:effectLst>
                  <a:outerShdw blurRad="50800" dist="38100" dir="13500000" algn="br" rotWithShape="0">
                    <a:prstClr val="black">
                      <a:alpha val="40000"/>
                    </a:prstClr>
                  </a:outerShdw>
                </a:effectLst>
              </a:rPr>
              <a:t>Dead Sea scrolls alleged to refer to incest as </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r>
              <a:rPr lang="en-US" i="1" dirty="0" err="1" smtClean="0">
                <a:ln w="15875">
                  <a:solidFill>
                    <a:srgbClr val="C00000"/>
                  </a:solidFill>
                </a:ln>
                <a:solidFill>
                  <a:srgbClr val="FF0000"/>
                </a:solidFill>
                <a:effectLst>
                  <a:outerShdw blurRad="50800" dist="38100" dir="13500000" algn="br" rotWithShape="0">
                    <a:prstClr val="black">
                      <a:alpha val="40000"/>
                    </a:prstClr>
                  </a:outerShdw>
                </a:effectLst>
              </a:rPr>
              <a:t>zenut</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endParaRPr lang="en-US"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31" name="Rounded Rectangle 30"/>
          <p:cNvSpPr/>
          <p:nvPr/>
        </p:nvSpPr>
        <p:spPr>
          <a:xfrm>
            <a:off x="6324600" y="5592096"/>
            <a:ext cx="2341166" cy="1224649"/>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dirty="0" smtClean="0">
                <a:ln w="15875">
                  <a:solidFill>
                    <a:srgbClr val="C00000"/>
                  </a:solidFill>
                </a:ln>
                <a:solidFill>
                  <a:srgbClr val="FF0000"/>
                </a:solidFill>
                <a:effectLst>
                  <a:outerShdw blurRad="50800" dist="38100" dir="13500000" algn="br" rotWithShape="0">
                    <a:prstClr val="black">
                      <a:alpha val="40000"/>
                    </a:prstClr>
                  </a:outerShdw>
                </a:effectLst>
              </a:rPr>
              <a:t>Rabbinic lit. referred to marriages in violation of Lev18:7ff as </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r>
              <a:rPr lang="en-US" i="1" dirty="0" err="1" smtClean="0">
                <a:ln w="15875">
                  <a:solidFill>
                    <a:srgbClr val="C00000"/>
                  </a:solidFill>
                </a:ln>
                <a:solidFill>
                  <a:srgbClr val="FF0000"/>
                </a:solidFill>
                <a:effectLst>
                  <a:outerShdw blurRad="50800" dist="38100" dir="13500000" algn="br" rotWithShape="0">
                    <a:prstClr val="black">
                      <a:alpha val="40000"/>
                    </a:prstClr>
                  </a:outerShdw>
                </a:effectLst>
              </a:rPr>
              <a:t>zenut</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endParaRPr lang="en-US"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3" name="Rectangle 2"/>
          <p:cNvSpPr/>
          <p:nvPr/>
        </p:nvSpPr>
        <p:spPr>
          <a:xfrm>
            <a:off x="3733800" y="1752600"/>
            <a:ext cx="5105401" cy="1323439"/>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effectLst>
            <a:outerShdw blurRad="101600" dist="152400" dir="2700000" algn="tl" rotWithShape="0">
              <a:prstClr val="black">
                <a:alpha val="40000"/>
              </a:prstClr>
            </a:outerShdw>
          </a:effectLst>
          <a:scene3d>
            <a:camera prst="orthographicFront"/>
            <a:lightRig rig="threePt" dir="t"/>
          </a:scene3d>
          <a:sp3d>
            <a:bevelT/>
          </a:sp3d>
        </p:spPr>
        <p:txBody>
          <a:bodyPr wrap="square">
            <a:spAutoFit/>
          </a:bodyPr>
          <a:lstStyle/>
          <a:p>
            <a:r>
              <a:rPr lang="en-US" sz="2000" b="1" dirty="0">
                <a:solidFill>
                  <a:schemeClr val="bg1"/>
                </a:solidFill>
                <a:effectLst>
                  <a:outerShdw blurRad="38100" dist="38100" dir="2700000" algn="tl">
                    <a:srgbClr val="000000">
                      <a:alpha val="43137"/>
                    </a:srgbClr>
                  </a:outerShdw>
                </a:effectLst>
              </a:rPr>
              <a:t>In 1 </a:t>
            </a:r>
            <a:r>
              <a:rPr lang="en-US" sz="2000" b="1" dirty="0" smtClean="0">
                <a:solidFill>
                  <a:schemeClr val="bg1"/>
                </a:solidFill>
                <a:effectLst>
                  <a:outerShdw blurRad="38100" dist="38100" dir="2700000" algn="tl">
                    <a:srgbClr val="000000">
                      <a:alpha val="43137"/>
                    </a:srgbClr>
                  </a:outerShdw>
                </a:effectLst>
              </a:rPr>
              <a:t>Cor. 5:1</a:t>
            </a:r>
            <a:r>
              <a:rPr lang="en-US" sz="2000" b="1" dirty="0">
                <a:solidFill>
                  <a:schemeClr val="bg1"/>
                </a:solidFill>
                <a:effectLst>
                  <a:outerShdw blurRad="38100" dist="38100" dir="2700000" algn="tl">
                    <a:srgbClr val="000000">
                      <a:alpha val="43137"/>
                    </a:srgbClr>
                  </a:outerShdw>
                </a:effectLst>
              </a:rPr>
              <a:t>, </a:t>
            </a:r>
            <a:r>
              <a:rPr lang="en-US" sz="2000" b="1" dirty="0" smtClean="0">
                <a:solidFill>
                  <a:schemeClr val="bg1"/>
                </a:solidFill>
                <a:effectLst>
                  <a:outerShdw blurRad="38100" dist="38100" dir="2700000" algn="tl">
                    <a:srgbClr val="000000">
                      <a:alpha val="43137"/>
                    </a:srgbClr>
                  </a:outerShdw>
                </a:effectLst>
              </a:rPr>
              <a:t>“Incest” </a:t>
            </a:r>
            <a:r>
              <a:rPr lang="en-US" sz="2000" b="1" dirty="0">
                <a:solidFill>
                  <a:schemeClr val="bg1"/>
                </a:solidFill>
                <a:effectLst>
                  <a:outerShdw blurRad="38100" dist="38100" dir="2700000" algn="tl">
                    <a:srgbClr val="000000">
                      <a:alpha val="43137"/>
                    </a:srgbClr>
                  </a:outerShdw>
                </a:effectLst>
              </a:rPr>
              <a:t>is indicated </a:t>
            </a:r>
            <a:r>
              <a:rPr lang="en-US" sz="2000" b="1" u="sng" dirty="0">
                <a:solidFill>
                  <a:schemeClr val="bg1"/>
                </a:solidFill>
                <a:effectLst>
                  <a:outerShdw blurRad="38100" dist="38100" dir="2700000" algn="tl">
                    <a:srgbClr val="000000">
                      <a:alpha val="43137"/>
                    </a:srgbClr>
                  </a:outerShdw>
                </a:effectLst>
              </a:rPr>
              <a:t>only by the subsequent explanation</a:t>
            </a:r>
            <a:r>
              <a:rPr lang="en-US" sz="2000" b="1" dirty="0">
                <a:solidFill>
                  <a:schemeClr val="bg1"/>
                </a:solidFill>
                <a:effectLst>
                  <a:outerShdw blurRad="38100" dist="38100" dir="2700000" algn="tl">
                    <a:srgbClr val="000000">
                      <a:alpha val="43137"/>
                    </a:srgbClr>
                  </a:outerShdw>
                </a:effectLst>
              </a:rPr>
              <a:t>, </a:t>
            </a:r>
            <a:r>
              <a:rPr lang="en-US" sz="2000" b="1" i="1" dirty="0">
                <a:solidFill>
                  <a:schemeClr val="bg1"/>
                </a:solidFill>
                <a:effectLst>
                  <a:outerShdw blurRad="38100" dist="38100" dir="2700000" algn="tl">
                    <a:srgbClr val="000000">
                      <a:alpha val="43137"/>
                    </a:srgbClr>
                  </a:outerShdw>
                </a:effectLst>
              </a:rPr>
              <a:t>“and such fornication as is not even among the Gentiles, that one of you hath his father’s wife.”</a:t>
            </a:r>
            <a:endParaRPr lang="en-US" sz="2400" b="1" i="1" dirty="0">
              <a:solidFill>
                <a:schemeClr val="bg1"/>
              </a:solidFill>
              <a:effectLst>
                <a:outerShdw blurRad="38100" dist="38100" dir="2700000" algn="tl">
                  <a:srgbClr val="000000">
                    <a:alpha val="43137"/>
                  </a:srgbClr>
                </a:outerShdw>
              </a:effectLst>
            </a:endParaRPr>
          </a:p>
        </p:txBody>
      </p:sp>
      <p:sp>
        <p:nvSpPr>
          <p:cNvPr id="19" name="Rectangle 18"/>
          <p:cNvSpPr/>
          <p:nvPr/>
        </p:nvSpPr>
        <p:spPr>
          <a:xfrm>
            <a:off x="5782056" y="3309878"/>
            <a:ext cx="3209545" cy="2031325"/>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effectLst>
            <a:outerShdw blurRad="101600" dist="152400" dir="2700000" algn="tl" rotWithShape="0">
              <a:prstClr val="black">
                <a:alpha val="40000"/>
              </a:prstClr>
            </a:outerShdw>
          </a:effectLst>
          <a:scene3d>
            <a:camera prst="orthographicFront"/>
            <a:lightRig rig="threePt" dir="t"/>
          </a:scene3d>
          <a:sp3d>
            <a:bevelT/>
          </a:sp3d>
        </p:spPr>
        <p:txBody>
          <a:bodyPr wrap="square">
            <a:spAutoFit/>
          </a:bodyPr>
          <a:lstStyle/>
          <a:p>
            <a:r>
              <a:rPr lang="en-US" b="1" dirty="0" smtClean="0">
                <a:solidFill>
                  <a:schemeClr val="bg1"/>
                </a:solidFill>
                <a:effectLst>
                  <a:outerShdw blurRad="38100" dist="38100" dir="2700000" algn="tl">
                    <a:srgbClr val="000000">
                      <a:alpha val="43137"/>
                    </a:srgbClr>
                  </a:outerShdw>
                </a:effectLst>
              </a:rPr>
              <a:t>Incest </a:t>
            </a:r>
            <a:r>
              <a:rPr lang="en-US" b="1" dirty="0">
                <a:solidFill>
                  <a:schemeClr val="bg1"/>
                </a:solidFill>
                <a:effectLst>
                  <a:outerShdw blurRad="38100" dist="38100" dir="2700000" algn="tl">
                    <a:srgbClr val="000000">
                      <a:alpha val="43137"/>
                    </a:srgbClr>
                  </a:outerShdw>
                </a:effectLst>
              </a:rPr>
              <a:t>is not the only sexual sin mentioned in Leviticus </a:t>
            </a:r>
            <a:r>
              <a:rPr lang="en-US" b="1" dirty="0" smtClean="0">
                <a:solidFill>
                  <a:schemeClr val="bg1"/>
                </a:solidFill>
                <a:effectLst>
                  <a:outerShdw blurRad="38100" dist="38100" dir="2700000" algn="tl">
                    <a:srgbClr val="000000">
                      <a:alpha val="43137"/>
                    </a:srgbClr>
                  </a:outerShdw>
                </a:effectLst>
              </a:rPr>
              <a:t>18!</a:t>
            </a:r>
          </a:p>
          <a:p>
            <a:endParaRPr lang="en-US" b="1" dirty="0" smtClean="0">
              <a:solidFill>
                <a:schemeClr val="bg1"/>
              </a:solidFill>
              <a:effectLst>
                <a:outerShdw blurRad="38100" dist="38100" dir="2700000" algn="tl">
                  <a:srgbClr val="000000">
                    <a:alpha val="43137"/>
                  </a:srgbClr>
                </a:outerShdw>
              </a:effectLst>
            </a:endParaRPr>
          </a:p>
          <a:p>
            <a:r>
              <a:rPr lang="en-US" b="1" dirty="0" err="1" smtClean="0">
                <a:solidFill>
                  <a:schemeClr val="bg1"/>
                </a:solidFill>
                <a:effectLst>
                  <a:outerShdw blurRad="38100" dist="38100" dir="2700000" algn="tl">
                    <a:srgbClr val="000000">
                      <a:alpha val="43137"/>
                    </a:srgbClr>
                  </a:outerShdw>
                </a:effectLst>
              </a:rPr>
              <a:t>Πορνεί</a:t>
            </a:r>
            <a:r>
              <a:rPr lang="en-US" b="1" dirty="0" smtClean="0">
                <a:solidFill>
                  <a:schemeClr val="bg1"/>
                </a:solidFill>
                <a:effectLst>
                  <a:outerShdw blurRad="38100" dist="38100" dir="2700000" algn="tl">
                    <a:srgbClr val="000000">
                      <a:alpha val="43137"/>
                    </a:srgbClr>
                  </a:outerShdw>
                </a:effectLst>
              </a:rPr>
              <a:t>α</a:t>
            </a:r>
            <a:r>
              <a:rPr lang="en-US" b="1" dirty="0">
                <a:solidFill>
                  <a:schemeClr val="bg1"/>
                </a:solidFill>
                <a:effectLst>
                  <a:outerShdw blurRad="38100" dist="38100" dir="2700000" algn="tl">
                    <a:srgbClr val="000000">
                      <a:alpha val="43137"/>
                    </a:srgbClr>
                  </a:outerShdw>
                </a:effectLst>
              </a:rPr>
              <a:t>, used “of every kind of unlawful sexual intercourse,” </a:t>
            </a:r>
            <a:r>
              <a:rPr lang="en-US" sz="1100" b="1" dirty="0">
                <a:solidFill>
                  <a:schemeClr val="bg1"/>
                </a:solidFill>
                <a:effectLst>
                  <a:outerShdw blurRad="38100" dist="38100" dir="2700000" algn="tl">
                    <a:srgbClr val="000000">
                      <a:alpha val="43137"/>
                    </a:srgbClr>
                  </a:outerShdw>
                </a:effectLst>
              </a:rPr>
              <a:t>(BAG, 693</a:t>
            </a:r>
            <a:r>
              <a:rPr lang="en-US" sz="1100" b="1" dirty="0" smtClean="0">
                <a:solidFill>
                  <a:schemeClr val="bg1"/>
                </a:solidFill>
                <a:effectLst>
                  <a:outerShdw blurRad="38100" dist="38100" dir="2700000" algn="tl">
                    <a:srgbClr val="000000">
                      <a:alpha val="43137"/>
                    </a:srgbClr>
                  </a:outerShdw>
                </a:effectLst>
              </a:rPr>
              <a:t>)</a:t>
            </a:r>
            <a:r>
              <a:rPr lang="en-US" b="1" dirty="0" smtClean="0">
                <a:solidFill>
                  <a:schemeClr val="bg1"/>
                </a:solidFill>
                <a:effectLst>
                  <a:outerShdw blurRad="38100" dist="38100" dir="2700000" algn="tl">
                    <a:srgbClr val="000000">
                      <a:alpha val="43137"/>
                    </a:srgbClr>
                  </a:outerShdw>
                </a:effectLst>
              </a:rPr>
              <a:t> suits the diverse </a:t>
            </a:r>
            <a:r>
              <a:rPr lang="en-US" b="1" dirty="0">
                <a:solidFill>
                  <a:schemeClr val="bg1"/>
                </a:solidFill>
                <a:effectLst>
                  <a:outerShdw blurRad="38100" dist="38100" dir="2700000" algn="tl">
                    <a:srgbClr val="000000">
                      <a:alpha val="43137"/>
                    </a:srgbClr>
                  </a:outerShdw>
                </a:effectLst>
              </a:rPr>
              <a:t>sexual sins </a:t>
            </a:r>
            <a:r>
              <a:rPr lang="en-US" b="1" dirty="0" smtClean="0">
                <a:solidFill>
                  <a:schemeClr val="bg1"/>
                </a:solidFill>
                <a:effectLst>
                  <a:outerShdw blurRad="38100" dist="38100" dir="2700000" algn="tl">
                    <a:srgbClr val="000000">
                      <a:alpha val="43137"/>
                    </a:srgbClr>
                  </a:outerShdw>
                </a:effectLst>
              </a:rPr>
              <a:t>in </a:t>
            </a:r>
            <a:r>
              <a:rPr lang="en-US" b="1" dirty="0">
                <a:solidFill>
                  <a:schemeClr val="bg1"/>
                </a:solidFill>
                <a:effectLst>
                  <a:outerShdw blurRad="38100" dist="38100" dir="2700000" algn="tl">
                    <a:srgbClr val="000000">
                      <a:alpha val="43137"/>
                    </a:srgbClr>
                  </a:outerShdw>
                </a:effectLst>
              </a:rPr>
              <a:t>Leviticus 18</a:t>
            </a:r>
            <a:r>
              <a:rPr lang="en-US" b="1" dirty="0" smtClean="0">
                <a:solidFill>
                  <a:schemeClr val="bg1"/>
                </a:solidFill>
                <a:effectLst>
                  <a:outerShdw blurRad="38100" dist="38100" dir="2700000" algn="tl">
                    <a:srgbClr val="000000">
                      <a:alpha val="43137"/>
                    </a:srgbClr>
                  </a:outerShdw>
                </a:effectLst>
              </a:rPr>
              <a:t>.</a:t>
            </a:r>
            <a:endParaRPr lang="en-US" sz="2000" b="1" dirty="0">
              <a:solidFill>
                <a:schemeClr val="bg1"/>
              </a:solidFill>
              <a:effectLst>
                <a:outerShdw blurRad="38100" dist="38100" dir="2700000" algn="tl">
                  <a:srgbClr val="000000">
                    <a:alpha val="43137"/>
                  </a:srgbClr>
                </a:outerShdw>
              </a:effectLst>
            </a:endParaRPr>
          </a:p>
        </p:txBody>
      </p:sp>
      <p:sp>
        <p:nvSpPr>
          <p:cNvPr id="25" name="Rounded Rectangle 24"/>
          <p:cNvSpPr/>
          <p:nvPr/>
        </p:nvSpPr>
        <p:spPr>
          <a:xfrm>
            <a:off x="3083761" y="6344020"/>
            <a:ext cx="3012239" cy="314876"/>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800" b="1" i="1" dirty="0">
              <a:latin typeface="Palatino Linotype" panose="02040502050505030304" pitchFamily="18" charset="0"/>
            </a:endParaRPr>
          </a:p>
        </p:txBody>
      </p:sp>
      <p:sp>
        <p:nvSpPr>
          <p:cNvPr id="2" name="Rectangle 1"/>
          <p:cNvSpPr/>
          <p:nvPr/>
        </p:nvSpPr>
        <p:spPr>
          <a:xfrm>
            <a:off x="4442879" y="6324600"/>
            <a:ext cx="1685077" cy="369332"/>
          </a:xfrm>
          <a:prstGeom prst="rect">
            <a:avLst/>
          </a:prstGeom>
        </p:spPr>
        <p:txBody>
          <a:bodyPr wrap="none">
            <a:spAutoFit/>
          </a:bodyPr>
          <a:lstStyle/>
          <a:p>
            <a:r>
              <a:rPr lang="en-US" b="1" i="1" dirty="0">
                <a:latin typeface="Palatino Linotype" panose="02040502050505030304" pitchFamily="18" charset="0"/>
              </a:rPr>
              <a:t>=“fornication”</a:t>
            </a:r>
            <a:endParaRPr lang="en-US" dirty="0"/>
          </a:p>
        </p:txBody>
      </p:sp>
    </p:spTree>
    <p:extLst>
      <p:ext uri="{BB962C8B-B14F-4D97-AF65-F5344CB8AC3E}">
        <p14:creationId xmlns:p14="http://schemas.microsoft.com/office/powerpoint/2010/main" val="277859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4">
                                            <p:txEl>
                                              <p:pRg st="0" end="0"/>
                                            </p:txEl>
                                          </p:spTgt>
                                        </p:tgtEl>
                                      </p:cBhvr>
                                    </p:animEffect>
                                    <p:set>
                                      <p:cBhvr>
                                        <p:cTn id="7" dur="1" fill="hold">
                                          <p:stCondLst>
                                            <p:cond delay="499"/>
                                          </p:stCondLst>
                                        </p:cTn>
                                        <p:tgtEl>
                                          <p:spTgt spid="24">
                                            <p:txEl>
                                              <p:pRg st="0" end="0"/>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24">
                                            <p:txEl>
                                              <p:pRg st="1" end="1"/>
                                            </p:txEl>
                                          </p:spTgt>
                                        </p:tgtEl>
                                      </p:cBhvr>
                                    </p:animEffect>
                                    <p:set>
                                      <p:cBhvr>
                                        <p:cTn id="12" dur="1" fill="hold">
                                          <p:stCondLst>
                                            <p:cond delay="499"/>
                                          </p:stCondLst>
                                        </p:cTn>
                                        <p:tgtEl>
                                          <p:spTgt spid="24">
                                            <p:txEl>
                                              <p:pRg st="1" end="1"/>
                                            </p:txEl>
                                          </p:spTgt>
                                        </p:tgtEl>
                                        <p:attrNameLst>
                                          <p:attrName>style.visibility</p:attrName>
                                        </p:attrNameLst>
                                      </p:cBhvr>
                                      <p:to>
                                        <p:strVal val="hidden"/>
                                      </p:to>
                                    </p:set>
                                  </p:childTnLst>
                                </p:cTn>
                              </p:par>
                              <p:par>
                                <p:cTn id="13" presetID="10" presetClass="exit" presetSubtype="0" fill="hold" grpId="0" nodeType="withEffect">
                                  <p:stCondLst>
                                    <p:cond delay="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par>
                                <p:cTn id="16" presetID="10" presetClass="exit" presetSubtype="0" fill="hold" grpId="0" nodeType="withEffect">
                                  <p:stCondLst>
                                    <p:cond delay="0"/>
                                  </p:stCondLst>
                                  <p:childTnLst>
                                    <p:animEffect transition="out" filter="fade">
                                      <p:cBhvr>
                                        <p:cTn id="17" dur="500"/>
                                        <p:tgtEl>
                                          <p:spTgt spid="13"/>
                                        </p:tgtEl>
                                      </p:cBhvr>
                                    </p:animEffect>
                                    <p:set>
                                      <p:cBhvr>
                                        <p:cTn id="18" dur="1" fill="hold">
                                          <p:stCondLst>
                                            <p:cond delay="499"/>
                                          </p:stCondLst>
                                        </p:cTn>
                                        <p:tgtEl>
                                          <p:spTgt spid="13"/>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1"/>
                                        </p:tgtEl>
                                      </p:cBhvr>
                                    </p:animEffect>
                                    <p:set>
                                      <p:cBhvr>
                                        <p:cTn id="27" dur="1" fill="hold">
                                          <p:stCondLst>
                                            <p:cond delay="499"/>
                                          </p:stCondLst>
                                        </p:cTn>
                                        <p:tgtEl>
                                          <p:spTgt spid="21"/>
                                        </p:tgtEl>
                                        <p:attrNameLst>
                                          <p:attrName>style.visibility</p:attrName>
                                        </p:attrNameLst>
                                      </p:cBhvr>
                                      <p:to>
                                        <p:strVal val="hidden"/>
                                      </p:to>
                                    </p:set>
                                  </p:childTnLst>
                                </p:cTn>
                              </p:par>
                              <p:par>
                                <p:cTn id="28" presetID="10" presetClass="exit" presetSubtype="0" fill="hold" grpId="0" nodeType="withEffect">
                                  <p:stCondLst>
                                    <p:cond delay="0"/>
                                  </p:stCondLst>
                                  <p:childTnLst>
                                    <p:animEffect transition="out" filter="fade">
                                      <p:cBhvr>
                                        <p:cTn id="29" dur="500"/>
                                        <p:tgtEl>
                                          <p:spTgt spid="20"/>
                                        </p:tgtEl>
                                      </p:cBhvr>
                                    </p:animEffect>
                                    <p:set>
                                      <p:cBhvr>
                                        <p:cTn id="30" dur="1" fill="hold">
                                          <p:stCondLst>
                                            <p:cond delay="499"/>
                                          </p:stCondLst>
                                        </p:cTn>
                                        <p:tgtEl>
                                          <p:spTgt spid="20"/>
                                        </p:tgtEl>
                                        <p:attrNameLst>
                                          <p:attrName>style.visibility</p:attrName>
                                        </p:attrNameLst>
                                      </p:cBhvr>
                                      <p:to>
                                        <p:strVal val="hidden"/>
                                      </p:to>
                                    </p:set>
                                  </p:childTnLst>
                                </p:cTn>
                              </p:par>
                            </p:childTnLst>
                          </p:cTn>
                        </p:par>
                        <p:par>
                          <p:cTn id="31" fill="hold">
                            <p:stCondLst>
                              <p:cond delay="500"/>
                            </p:stCondLst>
                            <p:childTnLst>
                              <p:par>
                                <p:cTn id="32" presetID="1" presetClass="exit" presetSubtype="0" fill="hold" grpId="1" nodeType="afterEffect">
                                  <p:stCondLst>
                                    <p:cond delay="0"/>
                                  </p:stCondLst>
                                  <p:childTnLst>
                                    <p:set>
                                      <p:cBhvr>
                                        <p:cTn id="33" dur="1" fill="hold">
                                          <p:stCondLst>
                                            <p:cond delay="0"/>
                                          </p:stCondLst>
                                        </p:cTn>
                                        <p:tgtEl>
                                          <p:spTgt spid="3"/>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0" nodeType="clickEffect">
                                  <p:stCondLst>
                                    <p:cond delay="0"/>
                                  </p:stCondLst>
                                  <p:childTnLst>
                                    <p:animEffect transition="out" filter="fade">
                                      <p:cBhvr>
                                        <p:cTn id="37" dur="500"/>
                                        <p:tgtEl>
                                          <p:spTgt spid="31"/>
                                        </p:tgtEl>
                                      </p:cBhvr>
                                    </p:animEffect>
                                    <p:set>
                                      <p:cBhvr>
                                        <p:cTn id="38" dur="1" fill="hold">
                                          <p:stCondLst>
                                            <p:cond delay="499"/>
                                          </p:stCondLst>
                                        </p:cTn>
                                        <p:tgtEl>
                                          <p:spTgt spid="31"/>
                                        </p:tgtEl>
                                        <p:attrNameLst>
                                          <p:attrName>style.visibility</p:attrName>
                                        </p:attrNameLst>
                                      </p:cBhvr>
                                      <p:to>
                                        <p:strVal val="hidden"/>
                                      </p:to>
                                    </p:set>
                                  </p:childTnLst>
                                </p:cTn>
                              </p:par>
                              <p:par>
                                <p:cTn id="39" presetID="10" presetClass="exit" presetSubtype="0" fill="hold" grpId="0" nodeType="withEffect">
                                  <p:stCondLst>
                                    <p:cond delay="0"/>
                                  </p:stCondLst>
                                  <p:childTnLst>
                                    <p:animEffect transition="out" filter="fade">
                                      <p:cBhvr>
                                        <p:cTn id="40" dur="500"/>
                                        <p:tgtEl>
                                          <p:spTgt spid="27"/>
                                        </p:tgtEl>
                                      </p:cBhvr>
                                    </p:animEffect>
                                    <p:set>
                                      <p:cBhvr>
                                        <p:cTn id="41" dur="1" fill="hold">
                                          <p:stCondLst>
                                            <p:cond delay="499"/>
                                          </p:stCondLst>
                                        </p:cTn>
                                        <p:tgtEl>
                                          <p:spTgt spid="27"/>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9">
                                            <p:bg/>
                                          </p:spTgt>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9">
                                            <p:txEl>
                                              <p:pRg st="0" end="0"/>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xit" presetSubtype="0" fill="hold" grpId="0" nodeType="clickEffect">
                                  <p:stCondLst>
                                    <p:cond delay="0"/>
                                  </p:stCondLst>
                                  <p:childTnLst>
                                    <p:set>
                                      <p:cBhvr>
                                        <p:cTn id="55" dur="1" fill="hold">
                                          <p:stCondLst>
                                            <p:cond delay="0"/>
                                          </p:stCondLst>
                                        </p:cTn>
                                        <p:tgtEl>
                                          <p:spTgt spid="6"/>
                                        </p:tgtEl>
                                        <p:attrNameLst>
                                          <p:attrName>style.visibility</p:attrName>
                                        </p:attrNameLst>
                                      </p:cBhvr>
                                      <p:to>
                                        <p:strVal val="hidden"/>
                                      </p:to>
                                    </p:set>
                                  </p:childTnLst>
                                </p:cTn>
                              </p:par>
                              <p:par>
                                <p:cTn id="56" presetID="1" presetClass="entr" presetSubtype="0" fill="hold" grpId="0" nodeType="withEffect">
                                  <p:stCondLst>
                                    <p:cond delay="0"/>
                                  </p:stCondLst>
                                  <p:childTnLst>
                                    <p:set>
                                      <p:cBhvr>
                                        <p:cTn id="57" dur="1" fill="hold">
                                          <p:stCondLst>
                                            <p:cond delay="0"/>
                                          </p:stCondLst>
                                        </p:cTn>
                                        <p:tgtEl>
                                          <p:spTgt spid="22"/>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childTnLst>
                                </p:cTn>
                              </p:par>
                              <p:par>
                                <p:cTn id="62" presetID="1" presetClass="entr" presetSubtype="0" fill="hold" grpId="0" nodeType="withEffect">
                                  <p:stCondLst>
                                    <p:cond delay="0"/>
                                  </p:stCondLst>
                                  <p:childTnLst>
                                    <p:set>
                                      <p:cBhvr>
                                        <p:cTn id="63" dur="1" fill="hold">
                                          <p:stCondLst>
                                            <p:cond delay="0"/>
                                          </p:stCondLst>
                                        </p:cTn>
                                        <p:tgtEl>
                                          <p:spTgt spid="2"/>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xit" presetSubtype="0" fill="hold" grpId="1" nodeType="clickEffect">
                                  <p:stCondLst>
                                    <p:cond delay="0"/>
                                  </p:stCondLst>
                                  <p:childTnLst>
                                    <p:set>
                                      <p:cBhvr>
                                        <p:cTn id="67" dur="1" fill="hold">
                                          <p:stCondLst>
                                            <p:cond delay="0"/>
                                          </p:stCondLst>
                                        </p:cTn>
                                        <p:tgtEl>
                                          <p:spTgt spid="19">
                                            <p:txEl>
                                              <p:pRg st="0" end="0"/>
                                            </p:txEl>
                                          </p:spTgt>
                                        </p:tgtEl>
                                        <p:attrNameLst>
                                          <p:attrName>style.visibility</p:attrName>
                                        </p:attrNameLst>
                                      </p:cBhvr>
                                      <p:to>
                                        <p:strVal val="hidden"/>
                                      </p:to>
                                    </p:set>
                                  </p:childTnLst>
                                </p:cTn>
                              </p:par>
                              <p:par>
                                <p:cTn id="68" presetID="1" presetClass="exit" presetSubtype="0" fill="hold" grpId="1" nodeType="withEffect">
                                  <p:stCondLst>
                                    <p:cond delay="0"/>
                                  </p:stCondLst>
                                  <p:childTnLst>
                                    <p:set>
                                      <p:cBhvr>
                                        <p:cTn id="69" dur="1" fill="hold">
                                          <p:stCondLst>
                                            <p:cond delay="0"/>
                                          </p:stCondLst>
                                        </p:cTn>
                                        <p:tgtEl>
                                          <p:spTgt spid="19">
                                            <p:txEl>
                                              <p:pRg st="2" end="2"/>
                                            </p:txEl>
                                          </p:spTgt>
                                        </p:tgtEl>
                                        <p:attrNameLst>
                                          <p:attrName>style.visibility</p:attrName>
                                        </p:attrNameLst>
                                      </p:cBhvr>
                                      <p:to>
                                        <p:strVal val="hidden"/>
                                      </p:to>
                                    </p:set>
                                  </p:childTnLst>
                                </p:cTn>
                              </p:par>
                              <p:par>
                                <p:cTn id="70" presetID="1" presetClass="exit" presetSubtype="0" fill="hold" grpId="1" nodeType="withEffect">
                                  <p:stCondLst>
                                    <p:cond delay="0"/>
                                  </p:stCondLst>
                                  <p:childTnLst>
                                    <p:set>
                                      <p:cBhvr>
                                        <p:cTn id="71" dur="1" fill="hold">
                                          <p:stCondLst>
                                            <p:cond delay="0"/>
                                          </p:stCondLst>
                                        </p:cTn>
                                        <p:tgtEl>
                                          <p:spTgt spid="19">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1" grpId="0" animBg="1"/>
      <p:bldP spid="13" grpId="0" animBg="1"/>
      <p:bldP spid="6" grpId="0"/>
      <p:bldP spid="11" grpId="0" animBg="1"/>
      <p:bldP spid="20" grpId="0" animBg="1"/>
      <p:bldP spid="31" grpId="0" animBg="1"/>
      <p:bldP spid="3" grpId="0" animBg="1"/>
      <p:bldP spid="3" grpId="1" animBg="1"/>
      <p:bldP spid="19" grpId="0" uiExpand="1" build="p" animBg="1"/>
      <p:bldP spid="19" grpId="1" uiExpand="1" build="allAtOnce" animBg="1"/>
      <p:bldP spid="25" grpId="0" animBg="1"/>
      <p:bldP spid="22"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Up Arrow 11"/>
          <p:cNvSpPr/>
          <p:nvPr/>
        </p:nvSpPr>
        <p:spPr>
          <a:xfrm>
            <a:off x="3810000" y="3928375"/>
            <a:ext cx="1371600" cy="1786625"/>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10" name="TextBox 9"/>
          <p:cNvSpPr txBox="1"/>
          <p:nvPr/>
        </p:nvSpPr>
        <p:spPr>
          <a:xfrm>
            <a:off x="3200400" y="3424535"/>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merely advisory</a:t>
            </a:r>
            <a:endParaRPr lang="en-US" sz="2400" b="1" dirty="0">
              <a:solidFill>
                <a:schemeClr val="bg1"/>
              </a:solidFill>
              <a:effectLst>
                <a:outerShdw blurRad="38100" dist="38100" dir="2700000" algn="tl">
                  <a:srgbClr val="000000">
                    <a:alpha val="43137"/>
                  </a:srgbClr>
                </a:outerShdw>
              </a:effectLst>
            </a:endParaRPr>
          </a:p>
        </p:txBody>
      </p:sp>
      <p:sp>
        <p:nvSpPr>
          <p:cNvPr id="25" name="Rounded Rectangle 24"/>
          <p:cNvSpPr/>
          <p:nvPr/>
        </p:nvSpPr>
        <p:spPr>
          <a:xfrm>
            <a:off x="3083761" y="6344020"/>
            <a:ext cx="3012239" cy="314876"/>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800" b="1" i="1" dirty="0">
              <a:latin typeface="Palatino Linotype" panose="02040502050505030304" pitchFamily="18" charset="0"/>
            </a:endParaRPr>
          </a:p>
        </p:txBody>
      </p:sp>
      <p:sp>
        <p:nvSpPr>
          <p:cNvPr id="2" name="Rectangle 1"/>
          <p:cNvSpPr/>
          <p:nvPr/>
        </p:nvSpPr>
        <p:spPr>
          <a:xfrm>
            <a:off x="4442879" y="6324600"/>
            <a:ext cx="1685077" cy="369332"/>
          </a:xfrm>
          <a:prstGeom prst="rect">
            <a:avLst/>
          </a:prstGeom>
        </p:spPr>
        <p:txBody>
          <a:bodyPr wrap="none">
            <a:spAutoFit/>
          </a:bodyPr>
          <a:lstStyle/>
          <a:p>
            <a:r>
              <a:rPr lang="en-US" b="1" i="1" dirty="0">
                <a:latin typeface="Palatino Linotype" panose="02040502050505030304" pitchFamily="18" charset="0"/>
              </a:rPr>
              <a:t>=“fornication”</a:t>
            </a:r>
            <a:endParaRPr lang="en-US" dirty="0"/>
          </a:p>
        </p:txBody>
      </p:sp>
      <p:sp>
        <p:nvSpPr>
          <p:cNvPr id="8" name="Rectangle 7"/>
          <p:cNvSpPr/>
          <p:nvPr/>
        </p:nvSpPr>
        <p:spPr>
          <a:xfrm>
            <a:off x="2667000" y="1"/>
            <a:ext cx="6477000" cy="6833952"/>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a:off x="2834148"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3209329"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40" name="TextBox 39"/>
          <p:cNvSpPr txBox="1"/>
          <p:nvPr/>
        </p:nvSpPr>
        <p:spPr>
          <a:xfrm>
            <a:off x="3204757" y="3424535"/>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merely advisory</a:t>
            </a:r>
            <a:endParaRPr lang="en-US" sz="2400" b="1" dirty="0">
              <a:solidFill>
                <a:schemeClr val="bg1"/>
              </a:solidFill>
              <a:effectLst>
                <a:outerShdw blurRad="38100" dist="38100" dir="2700000" algn="tl">
                  <a:srgbClr val="000000">
                    <a:alpha val="43137"/>
                  </a:srgbClr>
                </a:outerShdw>
              </a:effectLst>
            </a:endParaRPr>
          </a:p>
        </p:txBody>
      </p:sp>
      <p:sp>
        <p:nvSpPr>
          <p:cNvPr id="29" name="Up Arrow 28"/>
          <p:cNvSpPr/>
          <p:nvPr/>
        </p:nvSpPr>
        <p:spPr>
          <a:xfrm rot="1850530">
            <a:off x="2386660" y="3871703"/>
            <a:ext cx="1030504" cy="2411279"/>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5029200" y="718066"/>
            <a:ext cx="3768907" cy="1323439"/>
          </a:xfrm>
          <a:prstGeom prst="rect">
            <a:avLst/>
          </a:prstGeom>
          <a:gradFill>
            <a:gsLst>
              <a:gs pos="0">
                <a:srgbClr val="FFEFD1"/>
              </a:gs>
              <a:gs pos="64999">
                <a:srgbClr val="F0EBD5"/>
              </a:gs>
              <a:gs pos="100000">
                <a:srgbClr val="D1C39F"/>
              </a:gs>
            </a:gsLst>
            <a:lin ang="5400000" scaled="0"/>
          </a:gradFill>
          <a:effectLst>
            <a:outerShdw blurRad="101600" dist="152400" dir="2700000" algn="tl" rotWithShape="0">
              <a:prstClr val="black">
                <a:alpha val="40000"/>
              </a:prstClr>
            </a:outerShdw>
          </a:effectLst>
        </p:spPr>
        <p:txBody>
          <a:bodyPr wrap="square">
            <a:spAutoFit/>
          </a:bodyPr>
          <a:lstStyle/>
          <a:p>
            <a:r>
              <a:rPr lang="en-US" sz="2000" b="1" u="sng" dirty="0" smtClean="0">
                <a:latin typeface="Palatino Linotype" panose="02040502050505030304" pitchFamily="18" charset="0"/>
              </a:rPr>
              <a:t>Isaiah 24:7</a:t>
            </a:r>
          </a:p>
          <a:p>
            <a:r>
              <a:rPr lang="en-US" sz="2000" dirty="0" smtClean="0">
                <a:latin typeface="Palatino Linotype" panose="02040502050505030304" pitchFamily="18" charset="0"/>
              </a:rPr>
              <a:t>Terror </a:t>
            </a:r>
            <a:r>
              <a:rPr lang="en-US" sz="2000" dirty="0">
                <a:latin typeface="Palatino Linotype" panose="02040502050505030304" pitchFamily="18" charset="0"/>
              </a:rPr>
              <a:t>and the pit and the </a:t>
            </a:r>
            <a:r>
              <a:rPr lang="en-US" sz="2000" dirty="0" smtClean="0">
                <a:latin typeface="Palatino Linotype" panose="02040502050505030304" pitchFamily="18" charset="0"/>
              </a:rPr>
              <a:t>snare</a:t>
            </a:r>
            <a:r>
              <a:rPr lang="en-US" sz="2000" dirty="0">
                <a:latin typeface="Palatino Linotype" panose="02040502050505030304" pitchFamily="18" charset="0"/>
              </a:rPr>
              <a:t/>
            </a:r>
            <a:br>
              <a:rPr lang="en-US" sz="2000" dirty="0">
                <a:latin typeface="Palatino Linotype" panose="02040502050505030304" pitchFamily="18" charset="0"/>
              </a:rPr>
            </a:br>
            <a:r>
              <a:rPr lang="en-US" sz="2000" dirty="0">
                <a:latin typeface="Palatino Linotype" panose="02040502050505030304" pitchFamily="18" charset="0"/>
              </a:rPr>
              <a:t>are upon you, O inhabitant of the earth!</a:t>
            </a:r>
          </a:p>
        </p:txBody>
      </p:sp>
      <p:sp>
        <p:nvSpPr>
          <p:cNvPr id="24" name="Rectangle 23"/>
          <p:cNvSpPr/>
          <p:nvPr/>
        </p:nvSpPr>
        <p:spPr>
          <a:xfrm>
            <a:off x="76200" y="616803"/>
            <a:ext cx="5726040" cy="1200329"/>
          </a:xfrm>
          <a:prstGeom prst="rect">
            <a:avLst/>
          </a:prstGeom>
          <a:noFill/>
          <a:effectLst/>
        </p:spPr>
        <p:txBody>
          <a:bodyPr wrap="square">
            <a:spAutoFit/>
          </a:bodyPr>
          <a:lstStyle/>
          <a:p>
            <a:pPr marL="342900" indent="-342900">
              <a:buFont typeface="Arial" panose="020B0604020202020204" pitchFamily="34" charset="0"/>
              <a:buChar char="•"/>
            </a:pPr>
            <a:endParaRPr lang="en-US" sz="2400" b="1" dirty="0" smtClean="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endParaRPr lang="en-US" sz="2400" b="1"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Defining “fornication” as “incest”</a:t>
            </a:r>
            <a:endParaRPr lang="en-US" sz="2400" dirty="0">
              <a:solidFill>
                <a:schemeClr val="bg1"/>
              </a:solidFill>
              <a:effectLst>
                <a:outerShdw blurRad="50800" dist="63500" dir="2700000" algn="tl" rotWithShape="0">
                  <a:schemeClr val="tx1">
                    <a:alpha val="40000"/>
                  </a:schemeClr>
                </a:outerShdw>
              </a:effectLst>
            </a:endParaRPr>
          </a:p>
        </p:txBody>
      </p:sp>
      <p:sp>
        <p:nvSpPr>
          <p:cNvPr id="28" name="Rectangle 27"/>
          <p:cNvSpPr/>
          <p:nvPr/>
        </p:nvSpPr>
        <p:spPr>
          <a:xfrm>
            <a:off x="5029200" y="2260937"/>
            <a:ext cx="3768907" cy="4093428"/>
          </a:xfrm>
          <a:prstGeom prst="rect">
            <a:avLst/>
          </a:prstGeom>
          <a:gradFill>
            <a:gsLst>
              <a:gs pos="0">
                <a:srgbClr val="FFEFD1"/>
              </a:gs>
              <a:gs pos="64999">
                <a:srgbClr val="F0EBD5"/>
              </a:gs>
              <a:gs pos="100000">
                <a:srgbClr val="D1C39F"/>
              </a:gs>
            </a:gsLst>
            <a:lin ang="5400000" scaled="0"/>
          </a:gradFill>
          <a:effectLst>
            <a:outerShdw blurRad="101600" dist="152400" dir="2700000" algn="tl" rotWithShape="0">
              <a:prstClr val="black">
                <a:alpha val="40000"/>
              </a:prstClr>
            </a:outerShdw>
          </a:effectLst>
        </p:spPr>
        <p:txBody>
          <a:bodyPr wrap="square">
            <a:spAutoFit/>
          </a:bodyPr>
          <a:lstStyle/>
          <a:p>
            <a:r>
              <a:rPr lang="en-US" sz="2000" b="1" dirty="0" smtClean="0">
                <a:latin typeface="Palatino Linotype" panose="02040502050505030304" pitchFamily="18" charset="0"/>
              </a:rPr>
              <a:t>Qumran Literature:</a:t>
            </a:r>
          </a:p>
          <a:p>
            <a:r>
              <a:rPr lang="en-US" sz="2000" b="1" u="sng" dirty="0" smtClean="0">
                <a:latin typeface="Palatino Linotype" panose="02040502050505030304" pitchFamily="18" charset="0"/>
              </a:rPr>
              <a:t>Codex Damascus</a:t>
            </a:r>
          </a:p>
          <a:p>
            <a:r>
              <a:rPr lang="en-US" sz="2000" i="1" dirty="0" smtClean="0">
                <a:latin typeface="Palatino Linotype" panose="02040502050505030304" pitchFamily="18" charset="0"/>
              </a:rPr>
              <a:t>“</a:t>
            </a:r>
            <a:r>
              <a:rPr lang="en-US" sz="2000" i="1" dirty="0">
                <a:latin typeface="Palatino Linotype" panose="02040502050505030304" pitchFamily="18" charset="0"/>
              </a:rPr>
              <a:t>three nets of </a:t>
            </a:r>
            <a:r>
              <a:rPr lang="en-US" sz="2000" i="1" dirty="0" smtClean="0">
                <a:latin typeface="Palatino Linotype" panose="02040502050505030304" pitchFamily="18" charset="0"/>
              </a:rPr>
              <a:t>Belial”</a:t>
            </a:r>
          </a:p>
          <a:p>
            <a:endParaRPr lang="en-US" sz="2000" dirty="0" smtClean="0">
              <a:latin typeface="Palatino Linotype" panose="02040502050505030304" pitchFamily="18" charset="0"/>
            </a:endParaRPr>
          </a:p>
          <a:p>
            <a:pPr marL="342900" indent="-342900">
              <a:buFont typeface="Arial" panose="020B0604020202020204" pitchFamily="34" charset="0"/>
              <a:buChar char="•"/>
            </a:pPr>
            <a:endParaRPr lang="en-US" sz="2000" dirty="0" smtClean="0">
              <a:latin typeface="Palatino Linotype" panose="02040502050505030304" pitchFamily="18" charset="0"/>
            </a:endParaRPr>
          </a:p>
          <a:p>
            <a:pPr marL="342900" indent="-342900">
              <a:buFont typeface="Arial" panose="020B0604020202020204" pitchFamily="34" charset="0"/>
              <a:buChar char="•"/>
            </a:pPr>
            <a:r>
              <a:rPr lang="en-US" sz="2000" b="1" i="1" dirty="0" err="1" smtClean="0">
                <a:latin typeface="Palatino Linotype" panose="02040502050505030304" pitchFamily="18" charset="0"/>
              </a:rPr>
              <a:t>Zenut</a:t>
            </a:r>
            <a:endParaRPr lang="en-US" sz="2000" b="1" i="1" dirty="0" smtClean="0">
              <a:latin typeface="Palatino Linotype" panose="02040502050505030304" pitchFamily="18" charset="0"/>
            </a:endParaRPr>
          </a:p>
          <a:p>
            <a:pPr marL="342900" indent="-342900">
              <a:buFont typeface="Arial" panose="020B0604020202020204" pitchFamily="34" charset="0"/>
              <a:buChar char="•"/>
            </a:pPr>
            <a:endParaRPr lang="en-US" sz="2000" b="1" dirty="0" smtClean="0">
              <a:latin typeface="Palatino Linotype" panose="02040502050505030304" pitchFamily="18" charset="0"/>
            </a:endParaRPr>
          </a:p>
          <a:p>
            <a:pPr marL="342900" indent="-342900">
              <a:buFont typeface="Arial" panose="020B0604020202020204" pitchFamily="34" charset="0"/>
              <a:buChar char="•"/>
            </a:pPr>
            <a:r>
              <a:rPr lang="en-US" sz="2000" b="1" dirty="0" smtClean="0">
                <a:latin typeface="Palatino Linotype" panose="02040502050505030304" pitchFamily="18" charset="0"/>
              </a:rPr>
              <a:t>Wealth</a:t>
            </a:r>
          </a:p>
          <a:p>
            <a:pPr marL="342900" indent="-342900">
              <a:buFont typeface="Arial" panose="020B0604020202020204" pitchFamily="34" charset="0"/>
              <a:buChar char="•"/>
            </a:pPr>
            <a:endParaRPr lang="en-US" sz="2000" dirty="0" smtClean="0">
              <a:latin typeface="Palatino Linotype" panose="02040502050505030304" pitchFamily="18" charset="0"/>
            </a:endParaRPr>
          </a:p>
          <a:p>
            <a:pPr marL="342900" indent="-342900">
              <a:buFont typeface="Arial" panose="020B0604020202020204" pitchFamily="34" charset="0"/>
              <a:buChar char="•"/>
            </a:pPr>
            <a:r>
              <a:rPr lang="en-US" sz="2000" b="1" dirty="0" smtClean="0">
                <a:latin typeface="Palatino Linotype" panose="02040502050505030304" pitchFamily="18" charset="0"/>
              </a:rPr>
              <a:t>Defiling the Sanctuary</a:t>
            </a:r>
          </a:p>
          <a:p>
            <a:pPr marL="342900" indent="-342900">
              <a:buFont typeface="Arial" panose="020B0604020202020204" pitchFamily="34" charset="0"/>
              <a:buChar char="•"/>
            </a:pPr>
            <a:endParaRPr lang="en-US" sz="2000" dirty="0" smtClean="0">
              <a:latin typeface="Palatino Linotype" panose="02040502050505030304" pitchFamily="18" charset="0"/>
            </a:endParaRPr>
          </a:p>
          <a:p>
            <a:pPr marL="342900" indent="-342900">
              <a:buFont typeface="Arial" panose="020B0604020202020204" pitchFamily="34" charset="0"/>
              <a:buChar char="•"/>
            </a:pPr>
            <a:endParaRPr lang="en-US" sz="2000" dirty="0" smtClean="0">
              <a:latin typeface="Palatino Linotype" panose="02040502050505030304" pitchFamily="18" charset="0"/>
            </a:endParaRPr>
          </a:p>
          <a:p>
            <a:pPr marL="342900" indent="-342900">
              <a:buFont typeface="Arial" panose="020B0604020202020204" pitchFamily="34" charset="0"/>
              <a:buChar char="•"/>
            </a:pPr>
            <a:endParaRPr lang="en-US" sz="2000" dirty="0">
              <a:latin typeface="Palatino Linotype" panose="02040502050505030304" pitchFamily="18" charset="0"/>
            </a:endParaRPr>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REBUTTALS</a:t>
            </a:r>
            <a:endParaRPr lang="en-US" sz="2800" b="1" dirty="0">
              <a:solidFill>
                <a:schemeClr val="tx1"/>
              </a:solidFill>
            </a:endParaRPr>
          </a:p>
        </p:txBody>
      </p:sp>
      <p:sp>
        <p:nvSpPr>
          <p:cNvPr id="30" name="Rounded Rectangle 29"/>
          <p:cNvSpPr/>
          <p:nvPr/>
        </p:nvSpPr>
        <p:spPr>
          <a:xfrm>
            <a:off x="228600" y="5609304"/>
            <a:ext cx="2341166" cy="1224649"/>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dirty="0" smtClean="0">
                <a:ln w="15875">
                  <a:solidFill>
                    <a:srgbClr val="C00000"/>
                  </a:solidFill>
                </a:ln>
                <a:solidFill>
                  <a:srgbClr val="FF0000"/>
                </a:solidFill>
                <a:effectLst>
                  <a:outerShdw blurRad="50800" dist="38100" dir="13500000" algn="br" rotWithShape="0">
                    <a:prstClr val="black">
                      <a:alpha val="40000"/>
                    </a:prstClr>
                  </a:outerShdw>
                </a:effectLst>
              </a:rPr>
              <a:t>Dead Sea scrolls alleged to refer to incest as </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r>
              <a:rPr lang="en-US" i="1" dirty="0" err="1" smtClean="0">
                <a:ln w="15875">
                  <a:solidFill>
                    <a:srgbClr val="C00000"/>
                  </a:solidFill>
                </a:ln>
                <a:solidFill>
                  <a:srgbClr val="FF0000"/>
                </a:solidFill>
                <a:effectLst>
                  <a:outerShdw blurRad="50800" dist="38100" dir="13500000" algn="br" rotWithShape="0">
                    <a:prstClr val="black">
                      <a:alpha val="40000"/>
                    </a:prstClr>
                  </a:outerShdw>
                </a:effectLst>
              </a:rPr>
              <a:t>zenut</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endParaRPr lang="en-US"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32" name="Rectangle 31"/>
          <p:cNvSpPr/>
          <p:nvPr/>
        </p:nvSpPr>
        <p:spPr>
          <a:xfrm>
            <a:off x="5029200" y="3175203"/>
            <a:ext cx="3768907" cy="3170099"/>
          </a:xfrm>
          <a:prstGeom prst="rect">
            <a:avLst/>
          </a:prstGeom>
          <a:gradFill>
            <a:gsLst>
              <a:gs pos="0">
                <a:srgbClr val="FFEFD1"/>
              </a:gs>
              <a:gs pos="64999">
                <a:srgbClr val="F0EBD5"/>
              </a:gs>
              <a:gs pos="100000">
                <a:srgbClr val="D1C39F"/>
              </a:gs>
            </a:gsLst>
            <a:lin ang="5400000" scaled="0"/>
          </a:gradFill>
          <a:effectLst>
            <a:outerShdw blurRad="101600" dist="152400" dir="2700000" algn="tl" rotWithShape="0">
              <a:prstClr val="black">
                <a:alpha val="40000"/>
              </a:prstClr>
            </a:outerShdw>
          </a:effectLst>
        </p:spPr>
        <p:txBody>
          <a:bodyPr wrap="square">
            <a:spAutoFit/>
          </a:bodyPr>
          <a:lstStyle/>
          <a:p>
            <a:r>
              <a:rPr lang="en-US" sz="2000" i="1" dirty="0" smtClean="0">
                <a:latin typeface="Palatino Linotype" panose="02040502050505030304" pitchFamily="18" charset="0"/>
              </a:rPr>
              <a:t>“the builders of the wall are trapped in </a:t>
            </a:r>
            <a:r>
              <a:rPr lang="en-US" sz="2000" b="1" i="1" dirty="0" err="1" smtClean="0">
                <a:latin typeface="Palatino Linotype" panose="02040502050505030304" pitchFamily="18" charset="0"/>
              </a:rPr>
              <a:t>zenut</a:t>
            </a:r>
            <a:r>
              <a:rPr lang="en-US" sz="2000" i="1" dirty="0" smtClean="0">
                <a:latin typeface="Palatino Linotype" panose="02040502050505030304" pitchFamily="18" charset="0"/>
              </a:rPr>
              <a:t> in two ways…”</a:t>
            </a:r>
          </a:p>
          <a:p>
            <a:pPr marL="342900" indent="-342900">
              <a:buFont typeface="Arial" panose="020B0604020202020204" pitchFamily="34" charset="0"/>
              <a:buChar char="•"/>
            </a:pPr>
            <a:r>
              <a:rPr lang="en-US" sz="2000" b="1" i="1" dirty="0" err="1" smtClean="0">
                <a:latin typeface="Palatino Linotype" panose="02040502050505030304" pitchFamily="18" charset="0"/>
              </a:rPr>
              <a:t>Zenut</a:t>
            </a:r>
            <a:endParaRPr lang="en-US" sz="2000" b="1" i="1" dirty="0" smtClean="0">
              <a:latin typeface="Palatino Linotype" panose="02040502050505030304" pitchFamily="18" charset="0"/>
            </a:endParaRPr>
          </a:p>
          <a:p>
            <a:pPr marL="800100" lvl="1" indent="-342900">
              <a:buFont typeface="Arial" panose="020B0604020202020204" pitchFamily="34" charset="0"/>
              <a:buChar char="•"/>
            </a:pPr>
            <a:r>
              <a:rPr lang="en-US" sz="2000" dirty="0" smtClean="0">
                <a:latin typeface="Palatino Linotype" panose="02040502050505030304" pitchFamily="18" charset="0"/>
              </a:rPr>
              <a:t>Multiple wives</a:t>
            </a:r>
          </a:p>
          <a:p>
            <a:pPr marL="800100" lvl="1" indent="-342900">
              <a:buFont typeface="Arial" panose="020B0604020202020204" pitchFamily="34" charset="0"/>
              <a:buChar char="•"/>
            </a:pPr>
            <a:r>
              <a:rPr lang="en-US" sz="2000" dirty="0" smtClean="0">
                <a:latin typeface="Palatino Linotype" panose="02040502050505030304" pitchFamily="18" charset="0"/>
              </a:rPr>
              <a:t>Incest</a:t>
            </a:r>
          </a:p>
          <a:p>
            <a:pPr marL="342900" indent="-342900">
              <a:buFont typeface="Arial" panose="020B0604020202020204" pitchFamily="34" charset="0"/>
              <a:buChar char="•"/>
            </a:pPr>
            <a:endParaRPr lang="en-US" sz="2000" b="1" dirty="0" smtClean="0">
              <a:latin typeface="Palatino Linotype" panose="02040502050505030304" pitchFamily="18" charset="0"/>
            </a:endParaRPr>
          </a:p>
          <a:p>
            <a:pPr marL="342900" indent="-342900">
              <a:buFont typeface="Arial" panose="020B0604020202020204" pitchFamily="34" charset="0"/>
              <a:buChar char="•"/>
            </a:pPr>
            <a:r>
              <a:rPr lang="en-US" sz="2000" b="1" dirty="0" smtClean="0">
                <a:latin typeface="Palatino Linotype" panose="02040502050505030304" pitchFamily="18" charset="0"/>
              </a:rPr>
              <a:t>Defiling the Sanctuary</a:t>
            </a:r>
          </a:p>
          <a:p>
            <a:pPr marL="800100" lvl="1" indent="-342900">
              <a:buFont typeface="Arial" panose="020B0604020202020204" pitchFamily="34" charset="0"/>
              <a:buChar char="•"/>
            </a:pPr>
            <a:r>
              <a:rPr lang="en-US" sz="2000" dirty="0">
                <a:latin typeface="Palatino Linotype" panose="02040502050505030304" pitchFamily="18" charset="0"/>
              </a:rPr>
              <a:t>Intercourse during </a:t>
            </a:r>
            <a:r>
              <a:rPr lang="en-US" sz="2000" dirty="0" smtClean="0">
                <a:latin typeface="Palatino Linotype" panose="02040502050505030304" pitchFamily="18" charset="0"/>
              </a:rPr>
              <a:t>menstruation</a:t>
            </a:r>
          </a:p>
          <a:p>
            <a:pPr marL="800100" lvl="1" indent="-342900">
              <a:buFont typeface="Arial" panose="020B0604020202020204" pitchFamily="34" charset="0"/>
              <a:buChar char="•"/>
            </a:pPr>
            <a:endParaRPr lang="en-US" sz="2000" dirty="0" smtClean="0">
              <a:latin typeface="Palatino Linotype" panose="02040502050505030304" pitchFamily="18" charset="0"/>
            </a:endParaRPr>
          </a:p>
        </p:txBody>
      </p:sp>
      <p:sp>
        <p:nvSpPr>
          <p:cNvPr id="33" name="Rectangle 32"/>
          <p:cNvSpPr/>
          <p:nvPr/>
        </p:nvSpPr>
        <p:spPr>
          <a:xfrm>
            <a:off x="5029200" y="3187958"/>
            <a:ext cx="3768907" cy="3170099"/>
          </a:xfrm>
          <a:prstGeom prst="rect">
            <a:avLst/>
          </a:prstGeom>
          <a:gradFill>
            <a:gsLst>
              <a:gs pos="0">
                <a:srgbClr val="FFEFD1"/>
              </a:gs>
              <a:gs pos="64999">
                <a:srgbClr val="F0EBD5"/>
              </a:gs>
              <a:gs pos="100000">
                <a:srgbClr val="D1C39F"/>
              </a:gs>
            </a:gsLst>
            <a:lin ang="5400000" scaled="0"/>
          </a:gradFill>
          <a:effectLst>
            <a:outerShdw blurRad="101600" dist="152400" dir="2700000" algn="tl" rotWithShape="0">
              <a:prstClr val="black">
                <a:alpha val="40000"/>
              </a:prstClr>
            </a:outerShdw>
          </a:effectLst>
        </p:spPr>
        <p:txBody>
          <a:bodyPr wrap="square">
            <a:spAutoFit/>
          </a:bodyPr>
          <a:lstStyle/>
          <a:p>
            <a:r>
              <a:rPr lang="en-US" sz="2000" i="1" dirty="0" smtClean="0">
                <a:latin typeface="Palatino Linotype" panose="02040502050505030304" pitchFamily="18" charset="0"/>
              </a:rPr>
              <a:t>“the builders of the wall are trapped in two…”</a:t>
            </a:r>
            <a:endParaRPr lang="en-US" sz="2000" dirty="0" smtClean="0">
              <a:latin typeface="Palatino Linotype" panose="02040502050505030304" pitchFamily="18" charset="0"/>
            </a:endParaRPr>
          </a:p>
          <a:p>
            <a:pPr marL="342900" indent="-342900">
              <a:buFont typeface="Arial" panose="020B0604020202020204" pitchFamily="34" charset="0"/>
              <a:buChar char="•"/>
            </a:pPr>
            <a:r>
              <a:rPr lang="en-US" sz="2000" b="1" i="1" dirty="0" err="1" smtClean="0">
                <a:latin typeface="Palatino Linotype" panose="02040502050505030304" pitchFamily="18" charset="0"/>
              </a:rPr>
              <a:t>Zenut</a:t>
            </a:r>
            <a:endParaRPr lang="en-US" sz="2000" b="1" i="1" dirty="0" smtClean="0">
              <a:latin typeface="Palatino Linotype" panose="02040502050505030304" pitchFamily="18" charset="0"/>
            </a:endParaRPr>
          </a:p>
          <a:p>
            <a:pPr marL="800100" lvl="1" indent="-342900">
              <a:buFont typeface="Arial" panose="020B0604020202020204" pitchFamily="34" charset="0"/>
              <a:buChar char="•"/>
            </a:pPr>
            <a:r>
              <a:rPr lang="en-US" sz="2000" dirty="0" smtClean="0">
                <a:latin typeface="Palatino Linotype" panose="02040502050505030304" pitchFamily="18" charset="0"/>
              </a:rPr>
              <a:t>Multiple wives</a:t>
            </a:r>
          </a:p>
          <a:p>
            <a:pPr marL="342900" indent="-342900">
              <a:buFont typeface="Arial" panose="020B0604020202020204" pitchFamily="34" charset="0"/>
              <a:buChar char="•"/>
            </a:pPr>
            <a:endParaRPr lang="en-US" sz="2000" dirty="0" smtClean="0">
              <a:latin typeface="Palatino Linotype" panose="02040502050505030304" pitchFamily="18" charset="0"/>
            </a:endParaRPr>
          </a:p>
          <a:p>
            <a:pPr marL="342900" indent="-342900">
              <a:buFont typeface="Arial" panose="020B0604020202020204" pitchFamily="34" charset="0"/>
              <a:buChar char="•"/>
            </a:pPr>
            <a:endParaRPr lang="en-US" sz="2000" b="1" dirty="0" smtClean="0">
              <a:latin typeface="Palatino Linotype" panose="02040502050505030304" pitchFamily="18" charset="0"/>
            </a:endParaRPr>
          </a:p>
          <a:p>
            <a:pPr marL="342900" indent="-342900">
              <a:buFont typeface="Arial" panose="020B0604020202020204" pitchFamily="34" charset="0"/>
              <a:buChar char="•"/>
            </a:pPr>
            <a:r>
              <a:rPr lang="en-US" sz="2000" b="1" dirty="0" smtClean="0">
                <a:latin typeface="Palatino Linotype" panose="02040502050505030304" pitchFamily="18" charset="0"/>
              </a:rPr>
              <a:t>Defiling the Sanctuary</a:t>
            </a:r>
          </a:p>
          <a:p>
            <a:pPr marL="800100" lvl="2" indent="-342900">
              <a:buFont typeface="Arial" panose="020B0604020202020204" pitchFamily="34" charset="0"/>
              <a:buChar char="•"/>
            </a:pPr>
            <a:r>
              <a:rPr lang="en-US" sz="2000" dirty="0">
                <a:latin typeface="Palatino Linotype" panose="02040502050505030304" pitchFamily="18" charset="0"/>
              </a:rPr>
              <a:t>Intercourse during </a:t>
            </a:r>
            <a:r>
              <a:rPr lang="en-US" sz="2000" dirty="0" smtClean="0">
                <a:latin typeface="Palatino Linotype" panose="02040502050505030304" pitchFamily="18" charset="0"/>
              </a:rPr>
              <a:t>menstruation</a:t>
            </a:r>
          </a:p>
          <a:p>
            <a:pPr marL="800100" lvl="2" indent="-342900">
              <a:buFont typeface="Arial" panose="020B0604020202020204" pitchFamily="34" charset="0"/>
              <a:buChar char="•"/>
            </a:pPr>
            <a:r>
              <a:rPr lang="en-US" sz="2000" dirty="0" smtClean="0">
                <a:latin typeface="Palatino Linotype" panose="02040502050505030304" pitchFamily="18" charset="0"/>
              </a:rPr>
              <a:t>Incest</a:t>
            </a:r>
            <a:endParaRPr lang="en-US" sz="2000" dirty="0">
              <a:latin typeface="Palatino Linotype" panose="02040502050505030304" pitchFamily="18" charset="0"/>
            </a:endParaRPr>
          </a:p>
        </p:txBody>
      </p:sp>
      <p:sp>
        <p:nvSpPr>
          <p:cNvPr id="14" name="Rectangle 13"/>
          <p:cNvSpPr/>
          <p:nvPr/>
        </p:nvSpPr>
        <p:spPr>
          <a:xfrm>
            <a:off x="1818689" y="1683603"/>
            <a:ext cx="1243161" cy="830997"/>
          </a:xfrm>
          <a:prstGeom prst="rect">
            <a:avLst/>
          </a:prstGeom>
        </p:spPr>
        <p:txBody>
          <a:bodyPr wrap="none">
            <a:spAutoFit/>
          </a:bodyPr>
          <a:lstStyle/>
          <a:p>
            <a:pPr algn="ctr"/>
            <a:r>
              <a:rPr lang="en-US" sz="2400" b="1" i="1" dirty="0" err="1">
                <a:solidFill>
                  <a:schemeClr val="bg1"/>
                </a:solidFill>
                <a:effectLst>
                  <a:outerShdw blurRad="50800" dist="63500" dir="2700000" algn="tl" rotWithShape="0">
                    <a:schemeClr val="tx1">
                      <a:alpha val="40000"/>
                    </a:schemeClr>
                  </a:outerShdw>
                </a:effectLst>
                <a:latin typeface="Palatino Linotype" panose="02040502050505030304" pitchFamily="18" charset="0"/>
              </a:rPr>
              <a:t>zenut</a:t>
            </a:r>
            <a:endParaRPr lang="en-US" sz="2400" i="1" dirty="0">
              <a:latin typeface="Palatino Linotype" panose="02040502050505030304" pitchFamily="18" charset="0"/>
            </a:endParaRPr>
          </a:p>
          <a:p>
            <a:pPr algn="ctr"/>
            <a:r>
              <a:rPr lang="el-GR" sz="2400" b="1" dirty="0" smtClean="0">
                <a:solidFill>
                  <a:schemeClr val="bg1"/>
                </a:solidFill>
                <a:effectLst>
                  <a:outerShdw blurRad="50800" dist="63500" dir="2700000" algn="tl" rotWithShape="0">
                    <a:schemeClr val="tx1">
                      <a:alpha val="40000"/>
                    </a:schemeClr>
                  </a:outerShdw>
                </a:effectLst>
              </a:rPr>
              <a:t>πορνεία</a:t>
            </a:r>
            <a:endParaRPr lang="en-US" sz="2400" b="1" dirty="0" smtClean="0">
              <a:solidFill>
                <a:schemeClr val="bg1"/>
              </a:solidFill>
              <a:effectLst>
                <a:outerShdw blurRad="50800" dist="63500" dir="2700000" algn="tl" rotWithShape="0">
                  <a:schemeClr val="tx1">
                    <a:alpha val="40000"/>
                  </a:schemeClr>
                </a:outerShdw>
              </a:effectLst>
            </a:endParaRPr>
          </a:p>
        </p:txBody>
      </p:sp>
      <p:sp>
        <p:nvSpPr>
          <p:cNvPr id="15" name="Rectangle 14"/>
          <p:cNvSpPr/>
          <p:nvPr/>
        </p:nvSpPr>
        <p:spPr>
          <a:xfrm>
            <a:off x="685800" y="4495800"/>
            <a:ext cx="5172456" cy="2246769"/>
          </a:xfrm>
          <a:prstGeom prst="rect">
            <a:avLst/>
          </a:prstGeom>
          <a:solidFill>
            <a:schemeClr val="bg1"/>
          </a:solidFill>
          <a:effectLst>
            <a:outerShdw blurRad="101600" dist="152400" dir="2700000" algn="tl" rotWithShape="0">
              <a:prstClr val="black">
                <a:alpha val="40000"/>
              </a:prstClr>
            </a:outerShdw>
          </a:effectLst>
        </p:spPr>
        <p:txBody>
          <a:bodyPr wrap="square">
            <a:spAutoFit/>
          </a:bodyPr>
          <a:lstStyle/>
          <a:p>
            <a:r>
              <a:rPr lang="en-US" sz="2000" b="1" u="sng" dirty="0" smtClean="0"/>
              <a:t>Is </a:t>
            </a:r>
            <a:r>
              <a:rPr lang="en-US" sz="2000" b="1" i="1" u="sng" dirty="0" err="1" smtClean="0"/>
              <a:t>zenut</a:t>
            </a:r>
            <a:r>
              <a:rPr lang="en-US" sz="2000" b="1" u="sng" dirty="0" smtClean="0"/>
              <a:t> a technical term for incest</a:t>
            </a:r>
            <a:r>
              <a:rPr lang="en-US" sz="2000" b="1" dirty="0" smtClean="0"/>
              <a:t>?</a:t>
            </a:r>
          </a:p>
          <a:p>
            <a:r>
              <a:rPr lang="en-US" sz="2000" b="1" dirty="0" smtClean="0"/>
              <a:t>CD explains:</a:t>
            </a:r>
          </a:p>
          <a:p>
            <a:pPr lvl="1"/>
            <a:r>
              <a:rPr lang="en-US" sz="2000" dirty="0" smtClean="0">
                <a:latin typeface="Palatino Linotype" panose="02040502050505030304" pitchFamily="18" charset="0"/>
              </a:rPr>
              <a:t>“they </a:t>
            </a:r>
            <a:r>
              <a:rPr lang="en-US" sz="2000" dirty="0">
                <a:latin typeface="Palatino Linotype" panose="02040502050505030304" pitchFamily="18" charset="0"/>
              </a:rPr>
              <a:t>take each one the daughter of his brother and the daughter of his </a:t>
            </a:r>
            <a:r>
              <a:rPr lang="en-US" sz="2000" dirty="0" smtClean="0">
                <a:latin typeface="Palatino Linotype" panose="02040502050505030304" pitchFamily="18" charset="0"/>
              </a:rPr>
              <a:t>sister”</a:t>
            </a:r>
          </a:p>
          <a:p>
            <a:r>
              <a:rPr lang="en-US" sz="2000" b="1" dirty="0" smtClean="0"/>
              <a:t>CD quotes Lev. 18:</a:t>
            </a:r>
          </a:p>
          <a:p>
            <a:pPr lvl="1"/>
            <a:r>
              <a:rPr lang="en-US" sz="2000" dirty="0" smtClean="0">
                <a:latin typeface="Palatino Linotype" panose="02040502050505030304" pitchFamily="18" charset="0"/>
              </a:rPr>
              <a:t>“whereas Moses said, ‘You shall not approach your mother’s sister…’”</a:t>
            </a:r>
            <a:endParaRPr lang="en-US" sz="2000" dirty="0">
              <a:latin typeface="Palatino Linotype" panose="02040502050505030304" pitchFamily="18" charset="0"/>
            </a:endParaRPr>
          </a:p>
        </p:txBody>
      </p:sp>
      <p:sp>
        <p:nvSpPr>
          <p:cNvPr id="34" name="Rectangle 33"/>
          <p:cNvSpPr/>
          <p:nvPr/>
        </p:nvSpPr>
        <p:spPr>
          <a:xfrm>
            <a:off x="685800" y="4495800"/>
            <a:ext cx="4334256" cy="2246769"/>
          </a:xfrm>
          <a:prstGeom prst="rect">
            <a:avLst/>
          </a:prstGeom>
          <a:solidFill>
            <a:schemeClr val="bg1"/>
          </a:solidFill>
          <a:effectLst>
            <a:outerShdw blurRad="101600" dist="152400" dir="2700000" algn="tl" rotWithShape="0">
              <a:prstClr val="black">
                <a:alpha val="40000"/>
              </a:prstClr>
            </a:outerShdw>
          </a:effectLst>
        </p:spPr>
        <p:txBody>
          <a:bodyPr wrap="square">
            <a:spAutoFit/>
          </a:bodyPr>
          <a:lstStyle/>
          <a:p>
            <a:r>
              <a:rPr lang="en-US" sz="2000" b="1" u="sng" dirty="0" smtClean="0"/>
              <a:t>Is </a:t>
            </a:r>
            <a:r>
              <a:rPr lang="en-US" sz="2000" b="1" i="1" u="sng" dirty="0" err="1" smtClean="0"/>
              <a:t>zenut</a:t>
            </a:r>
            <a:r>
              <a:rPr lang="en-US" sz="2000" b="1" u="sng" dirty="0" smtClean="0"/>
              <a:t> a technical term for incest</a:t>
            </a:r>
            <a:r>
              <a:rPr lang="en-US" sz="2000" b="1" dirty="0" smtClean="0"/>
              <a:t>?</a:t>
            </a:r>
          </a:p>
          <a:p>
            <a:endParaRPr lang="en-US" sz="2400" i="1" dirty="0" smtClean="0"/>
          </a:p>
          <a:p>
            <a:pPr algn="ctr"/>
            <a:r>
              <a:rPr lang="en-US" sz="2400" i="1" dirty="0" smtClean="0"/>
              <a:t>How can it be a technical term for incest </a:t>
            </a:r>
            <a:r>
              <a:rPr lang="en-US" sz="2400" b="1" i="1" dirty="0" smtClean="0"/>
              <a:t>when it includes polygamy??</a:t>
            </a:r>
          </a:p>
          <a:p>
            <a:endParaRPr lang="en-US" sz="2400" i="1" dirty="0">
              <a:latin typeface="Palatino Linotype" panose="02040502050505030304" pitchFamily="18" charset="0"/>
            </a:endParaRPr>
          </a:p>
        </p:txBody>
      </p:sp>
      <p:sp>
        <p:nvSpPr>
          <p:cNvPr id="3" name="TextBox 2"/>
          <p:cNvSpPr txBox="1"/>
          <p:nvPr/>
        </p:nvSpPr>
        <p:spPr>
          <a:xfrm>
            <a:off x="8347181" y="3450626"/>
            <a:ext cx="394101" cy="2721574"/>
          </a:xfrm>
          <a:prstGeom prst="rect">
            <a:avLst/>
          </a:prstGeom>
          <a:solidFill>
            <a:schemeClr val="bg1"/>
          </a:solidFill>
          <a:ln>
            <a:solidFill>
              <a:schemeClr val="tx1"/>
            </a:solidFill>
          </a:ln>
        </p:spPr>
        <p:txBody>
          <a:bodyPr vert="wordArtVert" wrap="square" rtlCol="0">
            <a:spAutoFit/>
          </a:bodyPr>
          <a:lstStyle/>
          <a:p>
            <a:pPr algn="ctr"/>
            <a:r>
              <a:rPr lang="en-US" sz="1600" b="1" dirty="0" smtClean="0"/>
              <a:t>FITZMYER</a:t>
            </a:r>
            <a:endParaRPr lang="en-US" sz="1600" b="1" dirty="0"/>
          </a:p>
        </p:txBody>
      </p:sp>
      <p:sp>
        <p:nvSpPr>
          <p:cNvPr id="41" name="TextBox 40"/>
          <p:cNvSpPr txBox="1"/>
          <p:nvPr/>
        </p:nvSpPr>
        <p:spPr>
          <a:xfrm>
            <a:off x="8327476" y="3860350"/>
            <a:ext cx="433511" cy="2176745"/>
          </a:xfrm>
          <a:prstGeom prst="rect">
            <a:avLst/>
          </a:prstGeom>
          <a:solidFill>
            <a:schemeClr val="bg1"/>
          </a:solidFill>
          <a:ln>
            <a:solidFill>
              <a:schemeClr val="tx1"/>
            </a:solidFill>
          </a:ln>
        </p:spPr>
        <p:txBody>
          <a:bodyPr vert="wordArtVert" wrap="square" rtlCol="0">
            <a:spAutoFit/>
          </a:bodyPr>
          <a:lstStyle/>
          <a:p>
            <a:pPr algn="ctr"/>
            <a:r>
              <a:rPr lang="en-US" sz="1600" b="1" dirty="0" smtClean="0"/>
              <a:t>DAVIES</a:t>
            </a:r>
            <a:endParaRPr lang="en-US" sz="1600" b="1" dirty="0"/>
          </a:p>
        </p:txBody>
      </p:sp>
    </p:spTree>
    <p:extLst>
      <p:ext uri="{BB962C8B-B14F-4D97-AF65-F5344CB8AC3E}">
        <p14:creationId xmlns:p14="http://schemas.microsoft.com/office/powerpoint/2010/main" val="1516445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8">
                                            <p:bg/>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8">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8">
                                            <p:txEl>
                                              <p:pRg st="5" end="5"/>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8">
                                            <p:txEl>
                                              <p:pRg st="7" end="7"/>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8">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2">
                                            <p:bg/>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2">
                                            <p:txEl>
                                              <p:pRg st="0" end="0"/>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2">
                                            <p:txEl>
                                              <p:pRg st="1" end="1"/>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2">
                                            <p:txEl>
                                              <p:pRg st="5" end="5"/>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2">
                                            <p:txEl>
                                              <p:pRg st="2" end="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2">
                                            <p:txEl>
                                              <p:pRg st="3" end="3"/>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2">
                                            <p:txEl>
                                              <p:pRg st="6" end="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5">
                                            <p:bg/>
                                          </p:spTgt>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xit" presetSubtype="0" fill="hold" grpId="1" nodeType="clickEffect">
                                  <p:stCondLst>
                                    <p:cond delay="0"/>
                                  </p:stCondLst>
                                  <p:childTnLst>
                                    <p:set>
                                      <p:cBhvr>
                                        <p:cTn id="92" dur="1" fill="hold">
                                          <p:stCondLst>
                                            <p:cond delay="0"/>
                                          </p:stCondLst>
                                        </p:cTn>
                                        <p:tgtEl>
                                          <p:spTgt spid="15">
                                            <p:txEl>
                                              <p:pRg st="0" end="0"/>
                                            </p:txEl>
                                          </p:spTgt>
                                        </p:tgtEl>
                                        <p:attrNameLst>
                                          <p:attrName>style.visibility</p:attrName>
                                        </p:attrNameLst>
                                      </p:cBhvr>
                                      <p:to>
                                        <p:strVal val="hidden"/>
                                      </p:to>
                                    </p:set>
                                  </p:childTnLst>
                                </p:cTn>
                              </p:par>
                              <p:par>
                                <p:cTn id="93" presetID="1" presetClass="exit" presetSubtype="0" fill="hold" grpId="1" nodeType="withEffect">
                                  <p:stCondLst>
                                    <p:cond delay="0"/>
                                  </p:stCondLst>
                                  <p:childTnLst>
                                    <p:set>
                                      <p:cBhvr>
                                        <p:cTn id="94" dur="1" fill="hold">
                                          <p:stCondLst>
                                            <p:cond delay="0"/>
                                          </p:stCondLst>
                                        </p:cTn>
                                        <p:tgtEl>
                                          <p:spTgt spid="15">
                                            <p:txEl>
                                              <p:pRg st="1" end="1"/>
                                            </p:txEl>
                                          </p:spTgt>
                                        </p:tgtEl>
                                        <p:attrNameLst>
                                          <p:attrName>style.visibility</p:attrName>
                                        </p:attrNameLst>
                                      </p:cBhvr>
                                      <p:to>
                                        <p:strVal val="hidden"/>
                                      </p:to>
                                    </p:set>
                                  </p:childTnLst>
                                </p:cTn>
                              </p:par>
                              <p:par>
                                <p:cTn id="95" presetID="1" presetClass="exit" presetSubtype="0" fill="hold" grpId="1" nodeType="withEffect">
                                  <p:stCondLst>
                                    <p:cond delay="0"/>
                                  </p:stCondLst>
                                  <p:childTnLst>
                                    <p:set>
                                      <p:cBhvr>
                                        <p:cTn id="96" dur="1" fill="hold">
                                          <p:stCondLst>
                                            <p:cond delay="0"/>
                                          </p:stCondLst>
                                        </p:cTn>
                                        <p:tgtEl>
                                          <p:spTgt spid="15">
                                            <p:txEl>
                                              <p:pRg st="2" end="2"/>
                                            </p:txEl>
                                          </p:spTgt>
                                        </p:tgtEl>
                                        <p:attrNameLst>
                                          <p:attrName>style.visibility</p:attrName>
                                        </p:attrNameLst>
                                      </p:cBhvr>
                                      <p:to>
                                        <p:strVal val="hidden"/>
                                      </p:to>
                                    </p:set>
                                  </p:childTnLst>
                                </p:cTn>
                              </p:par>
                              <p:par>
                                <p:cTn id="97" presetID="1" presetClass="exit" presetSubtype="0" fill="hold" grpId="1" nodeType="withEffect">
                                  <p:stCondLst>
                                    <p:cond delay="0"/>
                                  </p:stCondLst>
                                  <p:childTnLst>
                                    <p:set>
                                      <p:cBhvr>
                                        <p:cTn id="98" dur="1" fill="hold">
                                          <p:stCondLst>
                                            <p:cond delay="0"/>
                                          </p:stCondLst>
                                        </p:cTn>
                                        <p:tgtEl>
                                          <p:spTgt spid="15">
                                            <p:txEl>
                                              <p:pRg st="3" end="3"/>
                                            </p:txEl>
                                          </p:spTgt>
                                        </p:tgtEl>
                                        <p:attrNameLst>
                                          <p:attrName>style.visibility</p:attrName>
                                        </p:attrNameLst>
                                      </p:cBhvr>
                                      <p:to>
                                        <p:strVal val="hidden"/>
                                      </p:to>
                                    </p:set>
                                  </p:childTnLst>
                                </p:cTn>
                              </p:par>
                              <p:par>
                                <p:cTn id="99" presetID="1" presetClass="exit" presetSubtype="0" fill="hold" grpId="1" nodeType="withEffect">
                                  <p:stCondLst>
                                    <p:cond delay="0"/>
                                  </p:stCondLst>
                                  <p:childTnLst>
                                    <p:set>
                                      <p:cBhvr>
                                        <p:cTn id="100" dur="1" fill="hold">
                                          <p:stCondLst>
                                            <p:cond delay="0"/>
                                          </p:stCondLst>
                                        </p:cTn>
                                        <p:tgtEl>
                                          <p:spTgt spid="15">
                                            <p:txEl>
                                              <p:pRg st="4" end="4"/>
                                            </p:txEl>
                                          </p:spTgt>
                                        </p:tgtEl>
                                        <p:attrNameLst>
                                          <p:attrName>style.visibility</p:attrName>
                                        </p:attrNameLst>
                                      </p:cBhvr>
                                      <p:to>
                                        <p:strVal val="hidden"/>
                                      </p:to>
                                    </p:set>
                                  </p:childTnLst>
                                </p:cTn>
                              </p:par>
                              <p:par>
                                <p:cTn id="101" presetID="1" presetClass="exit" presetSubtype="0" fill="hold" grpId="1" nodeType="withEffect">
                                  <p:stCondLst>
                                    <p:cond delay="0"/>
                                  </p:stCondLst>
                                  <p:childTnLst>
                                    <p:set>
                                      <p:cBhvr>
                                        <p:cTn id="102" dur="1" fill="hold">
                                          <p:stCondLst>
                                            <p:cond delay="0"/>
                                          </p:stCondLst>
                                        </p:cTn>
                                        <p:tgtEl>
                                          <p:spTgt spid="15">
                                            <p:bg/>
                                          </p:spTgt>
                                        </p:tgtEl>
                                        <p:attrNameLst>
                                          <p:attrName>style.visibility</p:attrName>
                                        </p:attrNameLst>
                                      </p:cBhvr>
                                      <p:to>
                                        <p:strVal val="hidden"/>
                                      </p:to>
                                    </p:set>
                                  </p:childTnLst>
                                </p:cTn>
                              </p:par>
                              <p:par>
                                <p:cTn id="103" presetID="1" presetClass="entr" presetSubtype="0" fill="hold" grpId="0" nodeType="withEffect">
                                  <p:stCondLst>
                                    <p:cond delay="0"/>
                                  </p:stCondLst>
                                  <p:childTnLst>
                                    <p:set>
                                      <p:cBhvr>
                                        <p:cTn id="104" dur="1" fill="hold">
                                          <p:stCondLst>
                                            <p:cond delay="0"/>
                                          </p:stCondLst>
                                        </p:cTn>
                                        <p:tgtEl>
                                          <p:spTgt spid="34">
                                            <p:bg/>
                                          </p:spTgt>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34">
                                            <p:txEl>
                                              <p:pRg st="0" end="0"/>
                                            </p:txEl>
                                          </p:spTgt>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34">
                                            <p:txEl>
                                              <p:pRg st="2" end="2"/>
                                            </p:txEl>
                                          </p:spTgt>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xit" presetSubtype="0" fill="hold" grpId="1" nodeType="clickEffect">
                                  <p:stCondLst>
                                    <p:cond delay="0"/>
                                  </p:stCondLst>
                                  <p:childTnLst>
                                    <p:set>
                                      <p:cBhvr>
                                        <p:cTn id="112" dur="1" fill="hold">
                                          <p:stCondLst>
                                            <p:cond delay="0"/>
                                          </p:stCondLst>
                                        </p:cTn>
                                        <p:tgtEl>
                                          <p:spTgt spid="34">
                                            <p:txEl>
                                              <p:pRg st="0" end="0"/>
                                            </p:txEl>
                                          </p:spTgt>
                                        </p:tgtEl>
                                        <p:attrNameLst>
                                          <p:attrName>style.visibility</p:attrName>
                                        </p:attrNameLst>
                                      </p:cBhvr>
                                      <p:to>
                                        <p:strVal val="hidden"/>
                                      </p:to>
                                    </p:set>
                                  </p:childTnLst>
                                </p:cTn>
                              </p:par>
                              <p:par>
                                <p:cTn id="113" presetID="1" presetClass="exit" presetSubtype="0" fill="hold" grpId="1" nodeType="withEffect">
                                  <p:stCondLst>
                                    <p:cond delay="0"/>
                                  </p:stCondLst>
                                  <p:childTnLst>
                                    <p:set>
                                      <p:cBhvr>
                                        <p:cTn id="114" dur="1" fill="hold">
                                          <p:stCondLst>
                                            <p:cond delay="0"/>
                                          </p:stCondLst>
                                        </p:cTn>
                                        <p:tgtEl>
                                          <p:spTgt spid="34">
                                            <p:txEl>
                                              <p:pRg st="2" end="2"/>
                                            </p:txEl>
                                          </p:spTgt>
                                        </p:tgtEl>
                                        <p:attrNameLst>
                                          <p:attrName>style.visibility</p:attrName>
                                        </p:attrNameLst>
                                      </p:cBhvr>
                                      <p:to>
                                        <p:strVal val="hidden"/>
                                      </p:to>
                                    </p:set>
                                  </p:childTnLst>
                                </p:cTn>
                              </p:par>
                              <p:par>
                                <p:cTn id="115" presetID="1" presetClass="exit" presetSubtype="0" fill="hold" grpId="1" nodeType="withEffect">
                                  <p:stCondLst>
                                    <p:cond delay="0"/>
                                  </p:stCondLst>
                                  <p:childTnLst>
                                    <p:set>
                                      <p:cBhvr>
                                        <p:cTn id="116" dur="1" fill="hold">
                                          <p:stCondLst>
                                            <p:cond delay="0"/>
                                          </p:stCondLst>
                                        </p:cTn>
                                        <p:tgtEl>
                                          <p:spTgt spid="34">
                                            <p:bg/>
                                          </p:spTgt>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1" presetClass="exit" presetSubtype="0" fill="hold" grpId="1" nodeType="clickEffect">
                                  <p:stCondLst>
                                    <p:cond delay="0"/>
                                  </p:stCondLst>
                                  <p:childTnLst>
                                    <p:set>
                                      <p:cBhvr>
                                        <p:cTn id="120" dur="1" fill="hold">
                                          <p:stCondLst>
                                            <p:cond delay="0"/>
                                          </p:stCondLst>
                                        </p:cTn>
                                        <p:tgtEl>
                                          <p:spTgt spid="3"/>
                                        </p:tgtEl>
                                        <p:attrNameLst>
                                          <p:attrName>style.visibility</p:attrName>
                                        </p:attrNameLst>
                                      </p:cBhvr>
                                      <p:to>
                                        <p:strVal val="hidden"/>
                                      </p:to>
                                    </p:set>
                                  </p:childTnLst>
                                </p:cTn>
                              </p:par>
                              <p:par>
                                <p:cTn id="121" presetID="1" presetClass="entr" presetSubtype="0" fill="hold" grpId="0" nodeType="withEffect">
                                  <p:stCondLst>
                                    <p:cond delay="0"/>
                                  </p:stCondLst>
                                  <p:childTnLst>
                                    <p:set>
                                      <p:cBhvr>
                                        <p:cTn id="122" dur="1" fill="hold">
                                          <p:stCondLst>
                                            <p:cond delay="0"/>
                                          </p:stCondLst>
                                        </p:cTn>
                                        <p:tgtEl>
                                          <p:spTgt spid="41"/>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33">
                                            <p:bg/>
                                          </p:spTgt>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33">
                                            <p:txEl>
                                              <p:pRg st="0" end="0"/>
                                            </p:txEl>
                                          </p:spTgt>
                                        </p:tgtEl>
                                        <p:attrNameLst>
                                          <p:attrName>style.visibility</p:attrName>
                                        </p:attrNameLst>
                                      </p:cBhvr>
                                      <p:to>
                                        <p:strVal val="visible"/>
                                      </p:to>
                                    </p:set>
                                  </p:childTnLst>
                                </p:cTn>
                              </p:par>
                              <p:par>
                                <p:cTn id="127" presetID="1" presetClass="entr" presetSubtype="0" fill="hold" grpId="0" nodeType="withEffect">
                                  <p:stCondLst>
                                    <p:cond delay="0"/>
                                  </p:stCondLst>
                                  <p:childTnLst>
                                    <p:set>
                                      <p:cBhvr>
                                        <p:cTn id="128" dur="1" fill="hold">
                                          <p:stCondLst>
                                            <p:cond delay="0"/>
                                          </p:stCondLst>
                                        </p:cTn>
                                        <p:tgtEl>
                                          <p:spTgt spid="33">
                                            <p:txEl>
                                              <p:pRg st="1" end="1"/>
                                            </p:txEl>
                                          </p:spTgt>
                                        </p:tgtEl>
                                        <p:attrNameLst>
                                          <p:attrName>style.visibility</p:attrName>
                                        </p:attrNameLst>
                                      </p:cBhvr>
                                      <p:to>
                                        <p:strVal val="visible"/>
                                      </p:to>
                                    </p:set>
                                  </p:childTnLst>
                                </p:cTn>
                              </p:par>
                              <p:par>
                                <p:cTn id="129" presetID="1" presetClass="entr" presetSubtype="0" fill="hold" grpId="0" nodeType="withEffect">
                                  <p:stCondLst>
                                    <p:cond delay="0"/>
                                  </p:stCondLst>
                                  <p:childTnLst>
                                    <p:set>
                                      <p:cBhvr>
                                        <p:cTn id="130" dur="1" fill="hold">
                                          <p:stCondLst>
                                            <p:cond delay="0"/>
                                          </p:stCondLst>
                                        </p:cTn>
                                        <p:tgtEl>
                                          <p:spTgt spid="33">
                                            <p:txEl>
                                              <p:pRg st="5" end="5"/>
                                            </p:txEl>
                                          </p:spTgt>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33">
                                            <p:txEl>
                                              <p:pRg st="2" end="2"/>
                                            </p:txEl>
                                          </p:spTgt>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grpId="0" nodeType="clickEffect">
                                  <p:stCondLst>
                                    <p:cond delay="0"/>
                                  </p:stCondLst>
                                  <p:childTnLst>
                                    <p:set>
                                      <p:cBhvr>
                                        <p:cTn id="138" dur="1" fill="hold">
                                          <p:stCondLst>
                                            <p:cond delay="0"/>
                                          </p:stCondLst>
                                        </p:cTn>
                                        <p:tgtEl>
                                          <p:spTgt spid="33">
                                            <p:txEl>
                                              <p:pRg st="6" end="6"/>
                                            </p:txEl>
                                          </p:spTgt>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33">
                                            <p:txEl>
                                              <p:pRg st="7" end="7"/>
                                            </p:txEl>
                                          </p:spTgt>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xit" presetSubtype="0" fill="hold" grpId="1" nodeType="clickEffect">
                                  <p:stCondLst>
                                    <p:cond delay="0"/>
                                  </p:stCondLst>
                                  <p:childTnLst>
                                    <p:set>
                                      <p:cBhvr>
                                        <p:cTn id="146"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8" grpId="0" uiExpand="1" build="p" bldLvl="2" animBg="1"/>
      <p:bldP spid="32" grpId="0" uiExpand="1" build="p" bldLvl="2" animBg="1"/>
      <p:bldP spid="33" grpId="0" uiExpand="1" build="p" bldLvl="2" animBg="1"/>
      <p:bldP spid="14" grpId="0" uiExpand="1" build="p"/>
      <p:bldP spid="15" grpId="0" uiExpand="1" build="p" bldLvl="2" animBg="1"/>
      <p:bldP spid="15" grpId="1" uiExpand="1" build="allAtOnce" animBg="1"/>
      <p:bldP spid="34" grpId="0" uiExpand="1" build="p" bldLvl="2" animBg="1"/>
      <p:bldP spid="34" grpId="1" uiExpand="1" build="allAtOnce" animBg="1"/>
      <p:bldP spid="3" grpId="0" animBg="1"/>
      <p:bldP spid="3" grpId="1" animBg="1"/>
      <p:bldP spid="41" grpId="0" animBg="1"/>
      <p:bldP spid="41"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1"/>
            <a:ext cx="6477000" cy="6833952"/>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Up Arrow 25"/>
          <p:cNvSpPr/>
          <p:nvPr/>
        </p:nvSpPr>
        <p:spPr>
          <a:xfrm rot="15800926">
            <a:off x="6233968" y="2513033"/>
            <a:ext cx="1030504" cy="1786626"/>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a:off x="3810000" y="3928375"/>
            <a:ext cx="1371600" cy="1786625"/>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10" name="TextBox 9"/>
          <p:cNvSpPr txBox="1"/>
          <p:nvPr/>
        </p:nvSpPr>
        <p:spPr>
          <a:xfrm>
            <a:off x="3200400" y="3424535"/>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merely advisory</a:t>
            </a:r>
            <a:endParaRPr lang="en-US" sz="2400" b="1" dirty="0">
              <a:solidFill>
                <a:schemeClr val="bg1"/>
              </a:solidFill>
              <a:effectLst>
                <a:outerShdw blurRad="38100" dist="38100" dir="2700000" algn="tl">
                  <a:srgbClr val="000000">
                    <a:alpha val="43137"/>
                  </a:srgbClr>
                </a:outerShdw>
              </a:effectLst>
            </a:endParaRPr>
          </a:p>
        </p:txBody>
      </p:sp>
      <p:sp>
        <p:nvSpPr>
          <p:cNvPr id="25" name="Rounded Rectangle 24"/>
          <p:cNvSpPr/>
          <p:nvPr/>
        </p:nvSpPr>
        <p:spPr>
          <a:xfrm>
            <a:off x="3083761" y="6344020"/>
            <a:ext cx="3012239" cy="314876"/>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800" b="1" i="1" dirty="0">
              <a:latin typeface="Palatino Linotype" panose="02040502050505030304" pitchFamily="18" charset="0"/>
            </a:endParaRPr>
          </a:p>
        </p:txBody>
      </p:sp>
      <p:sp>
        <p:nvSpPr>
          <p:cNvPr id="2" name="Rectangle 1"/>
          <p:cNvSpPr/>
          <p:nvPr/>
        </p:nvSpPr>
        <p:spPr>
          <a:xfrm>
            <a:off x="4442879" y="6324600"/>
            <a:ext cx="1685077" cy="369332"/>
          </a:xfrm>
          <a:prstGeom prst="rect">
            <a:avLst/>
          </a:prstGeom>
        </p:spPr>
        <p:txBody>
          <a:bodyPr wrap="none">
            <a:spAutoFit/>
          </a:bodyPr>
          <a:lstStyle/>
          <a:p>
            <a:r>
              <a:rPr lang="en-US" b="1" i="1" dirty="0">
                <a:latin typeface="Palatino Linotype" panose="02040502050505030304" pitchFamily="18" charset="0"/>
              </a:rPr>
              <a:t>=“fornication”</a:t>
            </a:r>
            <a:endParaRPr lang="en-US" dirty="0"/>
          </a:p>
        </p:txBody>
      </p:sp>
      <p:sp>
        <p:nvSpPr>
          <p:cNvPr id="24" name="Rectangle 23"/>
          <p:cNvSpPr/>
          <p:nvPr/>
        </p:nvSpPr>
        <p:spPr>
          <a:xfrm>
            <a:off x="76200" y="616803"/>
            <a:ext cx="5726040" cy="1200329"/>
          </a:xfrm>
          <a:prstGeom prst="rect">
            <a:avLst/>
          </a:prstGeom>
          <a:noFill/>
          <a:effectLst/>
        </p:spPr>
        <p:txBody>
          <a:bodyPr wrap="square">
            <a:spAutoFit/>
          </a:bodyPr>
          <a:lstStyle/>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a:t>
            </a:r>
            <a:r>
              <a:rPr lang="en-US" sz="2400" b="1" dirty="0">
                <a:solidFill>
                  <a:schemeClr val="bg1"/>
                </a:solidFill>
                <a:effectLst>
                  <a:outerShdw blurRad="50800" dist="63500" dir="2700000" algn="tl" rotWithShape="0">
                    <a:schemeClr val="tx1">
                      <a:alpha val="40000"/>
                    </a:schemeClr>
                  </a:outerShdw>
                </a:effectLst>
              </a:rPr>
              <a:t>James’ </a:t>
            </a:r>
            <a:r>
              <a:rPr lang="en-US" sz="2400" b="1" dirty="0" smtClean="0">
                <a:solidFill>
                  <a:schemeClr val="bg1"/>
                </a:solidFill>
                <a:effectLst>
                  <a:outerShdw blurRad="50800" dist="63500" dir="2700000" algn="tl" rotWithShape="0">
                    <a:schemeClr val="tx1">
                      <a:alpha val="40000"/>
                    </a:schemeClr>
                  </a:outerShdw>
                </a:effectLst>
              </a:rPr>
              <a:t>rationale</a:t>
            </a:r>
            <a:endParaRPr lang="en-US" sz="2400"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“things sacrificed to idols”</a:t>
            </a: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Defining “fornication” as “incest”</a:t>
            </a:r>
            <a:endParaRPr lang="en-US" sz="2400" dirty="0">
              <a:solidFill>
                <a:schemeClr val="bg1"/>
              </a:solidFill>
              <a:effectLst>
                <a:outerShdw blurRad="50800" dist="63500" dir="2700000" algn="tl" rotWithShape="0">
                  <a:schemeClr val="tx1">
                    <a:alpha val="40000"/>
                  </a:schemeClr>
                </a:outerShdw>
              </a:effectLst>
            </a:endParaRPr>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REBUTTALS</a:t>
            </a:r>
            <a:endParaRPr lang="en-US" sz="2800" b="1" dirty="0">
              <a:solidFill>
                <a:schemeClr val="tx1"/>
              </a:solidFill>
            </a:endParaRPr>
          </a:p>
        </p:txBody>
      </p:sp>
      <p:sp>
        <p:nvSpPr>
          <p:cNvPr id="27" name="Rounded Rectangle 26"/>
          <p:cNvSpPr/>
          <p:nvPr/>
        </p:nvSpPr>
        <p:spPr>
          <a:xfrm>
            <a:off x="6726634" y="2556775"/>
            <a:ext cx="2341166" cy="1481825"/>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Eating things sacrificed to idols is okay</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35" name="Rectangle 34"/>
          <p:cNvSpPr/>
          <p:nvPr/>
        </p:nvSpPr>
        <p:spPr>
          <a:xfrm>
            <a:off x="3324513" y="1314271"/>
            <a:ext cx="3000087" cy="461665"/>
          </a:xfrm>
          <a:prstGeom prst="rect">
            <a:avLst/>
          </a:prstGeom>
        </p:spPr>
        <p:txBody>
          <a:bodyPr wrap="square">
            <a:spAutoFit/>
          </a:bodyPr>
          <a:lstStyle/>
          <a:p>
            <a:r>
              <a:rPr lang="en-US" sz="2400" b="1" dirty="0">
                <a:solidFill>
                  <a:schemeClr val="bg1"/>
                </a:solidFill>
              </a:rPr>
              <a:t> </a:t>
            </a:r>
            <a:r>
              <a:rPr lang="en-US" sz="2400" b="1" dirty="0" smtClean="0">
                <a:solidFill>
                  <a:schemeClr val="bg1"/>
                </a:solidFill>
              </a:rPr>
              <a:t>   </a:t>
            </a:r>
            <a:r>
              <a:rPr lang="el-GR" sz="2400" b="1" dirty="0" smtClean="0">
                <a:solidFill>
                  <a:schemeClr val="bg1"/>
                </a:solidFill>
              </a:rPr>
              <a:t>εἰδωλόθυτον</a:t>
            </a:r>
            <a:endParaRPr lang="en-US" sz="2400" b="1" dirty="0">
              <a:solidFill>
                <a:schemeClr val="bg1"/>
              </a:solidFill>
            </a:endParaRPr>
          </a:p>
        </p:txBody>
      </p:sp>
    </p:spTree>
    <p:extLst>
      <p:ext uri="{BB962C8B-B14F-4D97-AF65-F5344CB8AC3E}">
        <p14:creationId xmlns:p14="http://schemas.microsoft.com/office/powerpoint/2010/main" val="268622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nodeType="clickEffect">
                                  <p:stCondLst>
                                    <p:cond delay="0"/>
                                  </p:stCondLst>
                                  <p:childTnLst>
                                    <p:animEffect transition="out" filter="fade">
                                      <p:cBhvr>
                                        <p:cTn id="10" dur="500"/>
                                        <p:tgtEl>
                                          <p:spTgt spid="24">
                                            <p:txEl>
                                              <p:pRg st="2" end="2"/>
                                            </p:txEl>
                                          </p:spTgt>
                                        </p:tgtEl>
                                      </p:cBhvr>
                                    </p:animEffect>
                                    <p:set>
                                      <p:cBhvr>
                                        <p:cTn id="11" dur="1" fill="hold">
                                          <p:stCondLst>
                                            <p:cond delay="499"/>
                                          </p:stCondLst>
                                        </p:cTn>
                                        <p:tgtEl>
                                          <p:spTgt spid="24">
                                            <p:txEl>
                                              <p:pRg st="2" end="2"/>
                                            </p:txEl>
                                          </p:spTgt>
                                        </p:tgtEl>
                                        <p:attrNameLst>
                                          <p:attrName>style.visibility</p:attrName>
                                        </p:attrNameLst>
                                      </p:cBhvr>
                                      <p:to>
                                        <p:strVal val="hidden"/>
                                      </p:to>
                                    </p:set>
                                  </p:childTnLst>
                                </p:cTn>
                              </p:par>
                            </p:childTnLst>
                          </p:cTn>
                        </p:par>
                        <p:par>
                          <p:cTn id="12" fill="hold">
                            <p:stCondLst>
                              <p:cond delay="500"/>
                            </p:stCondLst>
                            <p:childTnLst>
                              <p:par>
                                <p:cTn id="13" presetID="10" presetClass="entr" presetSubtype="0" fill="hold" nodeType="afterEffect">
                                  <p:stCondLst>
                                    <p:cond delay="0"/>
                                  </p:stCondLst>
                                  <p:childTnLst>
                                    <p:set>
                                      <p:cBhvr>
                                        <p:cTn id="14" dur="1" fill="hold">
                                          <p:stCondLst>
                                            <p:cond delay="0"/>
                                          </p:stCondLst>
                                        </p:cTn>
                                        <p:tgtEl>
                                          <p:spTgt spid="24">
                                            <p:txEl>
                                              <p:pRg st="1" end="1"/>
                                            </p:txEl>
                                          </p:spTgt>
                                        </p:tgtEl>
                                        <p:attrNameLst>
                                          <p:attrName>style.visibility</p:attrName>
                                        </p:attrNameLst>
                                      </p:cBhvr>
                                      <p:to>
                                        <p:strVal val="visible"/>
                                      </p:to>
                                    </p:set>
                                    <p:animEffect transition="in" filter="fade">
                                      <p:cBhvr>
                                        <p:cTn id="15" dur="500"/>
                                        <p:tgtEl>
                                          <p:spTgt spid="24">
                                            <p:txEl>
                                              <p:pRg st="1" end="1"/>
                                            </p:txEl>
                                          </p:spTgt>
                                        </p:tgtEl>
                                      </p:cBhvr>
                                    </p:animEffect>
                                  </p:childTnLst>
                                </p:cTn>
                              </p:par>
                            </p:childTnLst>
                          </p:cTn>
                        </p:par>
                        <p:par>
                          <p:cTn id="16" fill="hold">
                            <p:stCondLst>
                              <p:cond delay="1000"/>
                            </p:stCondLst>
                            <p:childTnLst>
                              <p:par>
                                <p:cTn id="17" presetID="10" presetClass="entr" presetSubtype="0" fill="hold" grpId="0" nodeType="after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fade">
                                      <p:cBhvr>
                                        <p:cTn id="19" dur="500"/>
                                        <p:tgtEl>
                                          <p:spTgt spid="2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
                                            <p:txEl>
                                              <p:pRg st="0" end="0"/>
                                            </p:txEl>
                                          </p:spTgt>
                                        </p:tgtEl>
                                        <p:attrNameLst>
                                          <p:attrName>style.visibility</p:attrName>
                                        </p:attrNameLst>
                                      </p:cBhvr>
                                      <p:to>
                                        <p:strVal val="visible"/>
                                      </p:to>
                                    </p:set>
                                  </p:childTnLst>
                                </p:cTn>
                              </p:par>
                              <p:par>
                                <p:cTn id="27" presetID="10" presetClass="exit" presetSubtype="0" fill="hold" grpId="1" nodeType="withEffect">
                                  <p:stCondLst>
                                    <p:cond delay="0"/>
                                  </p:stCondLst>
                                  <p:childTnLst>
                                    <p:animEffect transition="out" filter="fade">
                                      <p:cBhvr>
                                        <p:cTn id="28" dur="500"/>
                                        <p:tgtEl>
                                          <p:spTgt spid="26"/>
                                        </p:tgtEl>
                                      </p:cBhvr>
                                    </p:animEffect>
                                    <p:set>
                                      <p:cBhvr>
                                        <p:cTn id="29" dur="1" fill="hold">
                                          <p:stCondLst>
                                            <p:cond delay="499"/>
                                          </p:stCondLst>
                                        </p:cTn>
                                        <p:tgtEl>
                                          <p:spTgt spid="26"/>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27"/>
                                        </p:tgtEl>
                                      </p:cBhvr>
                                    </p:animEffect>
                                    <p:set>
                                      <p:cBhvr>
                                        <p:cTn id="32" dur="1" fill="hold">
                                          <p:stCondLst>
                                            <p:cond delay="499"/>
                                          </p:stCondLst>
                                        </p:cTn>
                                        <p:tgtEl>
                                          <p:spTgt spid="27"/>
                                        </p:tgtEl>
                                        <p:attrNameLst>
                                          <p:attrName>style.visibility</p:attrName>
                                        </p:attrNameLst>
                                      </p:cBhvr>
                                      <p:to>
                                        <p:strVal val="hidden"/>
                                      </p:to>
                                    </p:set>
                                  </p:childTnLst>
                                </p:cTn>
                              </p:par>
                              <p:par>
                                <p:cTn id="33" presetID="10" presetClass="exit" presetSubtype="0" fill="hold" grpId="0" nodeType="withEffect">
                                  <p:stCondLst>
                                    <p:cond delay="0"/>
                                  </p:stCondLst>
                                  <p:childTnLst>
                                    <p:animEffect transition="out" filter="fade">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par>
                                <p:cTn id="36" presetID="10" presetClass="exit" presetSubtype="0" fill="hold" grpId="0" nodeType="withEffect">
                                  <p:stCondLst>
                                    <p:cond delay="0"/>
                                  </p:stCondLst>
                                  <p:childTnLst>
                                    <p:animEffect transition="out" filter="fade">
                                      <p:cBhvr>
                                        <p:cTn id="37" dur="500"/>
                                        <p:tgtEl>
                                          <p:spTgt spid="12"/>
                                        </p:tgtEl>
                                      </p:cBhvr>
                                    </p:animEffect>
                                    <p:set>
                                      <p:cBhvr>
                                        <p:cTn id="38" dur="1" fill="hold">
                                          <p:stCondLst>
                                            <p:cond delay="499"/>
                                          </p:stCondLst>
                                        </p:cTn>
                                        <p:tgtEl>
                                          <p:spTgt spid="12"/>
                                        </p:tgtEl>
                                        <p:attrNameLst>
                                          <p:attrName>style.visibility</p:attrName>
                                        </p:attrNameLst>
                                      </p:cBhvr>
                                      <p:to>
                                        <p:strVal val="hidden"/>
                                      </p:to>
                                    </p:set>
                                  </p:childTnLst>
                                </p:cTn>
                              </p:par>
                              <p:par>
                                <p:cTn id="39" presetID="10" presetClass="exit" presetSubtype="0" fill="hold" grpId="0" nodeType="withEffect">
                                  <p:stCondLst>
                                    <p:cond delay="0"/>
                                  </p:stCondLst>
                                  <p:childTnLst>
                                    <p:animEffect transition="out" filter="fade">
                                      <p:cBhvr>
                                        <p:cTn id="40" dur="500"/>
                                        <p:tgtEl>
                                          <p:spTgt spid="4"/>
                                        </p:tgtEl>
                                      </p:cBhvr>
                                    </p:animEffect>
                                    <p:set>
                                      <p:cBhvr>
                                        <p:cTn id="41" dur="1" fill="hold">
                                          <p:stCondLst>
                                            <p:cond delay="499"/>
                                          </p:stCondLst>
                                        </p:cTn>
                                        <p:tgtEl>
                                          <p:spTgt spid="4"/>
                                        </p:tgtEl>
                                        <p:attrNameLst>
                                          <p:attrName>style.visibility</p:attrName>
                                        </p:attrNameLst>
                                      </p:cBhvr>
                                      <p:to>
                                        <p:strVal val="hidden"/>
                                      </p:to>
                                    </p:set>
                                  </p:childTnLst>
                                </p:cTn>
                              </p:par>
                              <p:par>
                                <p:cTn id="42" presetID="10" presetClass="exit" presetSubtype="0" fill="hold" grpId="0" nodeType="withEffect">
                                  <p:stCondLst>
                                    <p:cond delay="0"/>
                                  </p:stCondLst>
                                  <p:childTnLst>
                                    <p:animEffect transition="out" filter="fade">
                                      <p:cBhvr>
                                        <p:cTn id="43" dur="500"/>
                                        <p:tgtEl>
                                          <p:spTgt spid="22"/>
                                        </p:tgtEl>
                                      </p:cBhvr>
                                    </p:animEffect>
                                    <p:set>
                                      <p:cBhvr>
                                        <p:cTn id="44" dur="1" fill="hold">
                                          <p:stCondLst>
                                            <p:cond delay="499"/>
                                          </p:stCondLst>
                                        </p:cTn>
                                        <p:tgtEl>
                                          <p:spTgt spid="22"/>
                                        </p:tgtEl>
                                        <p:attrNameLst>
                                          <p:attrName>style.visibility</p:attrName>
                                        </p:attrNameLst>
                                      </p:cBhvr>
                                      <p:to>
                                        <p:strVal val="hidden"/>
                                      </p:to>
                                    </p:set>
                                  </p:childTnLst>
                                </p:cTn>
                              </p:par>
                              <p:par>
                                <p:cTn id="45" presetID="10" presetClass="exit" presetSubtype="0" fill="hold" grpId="0" nodeType="withEffect">
                                  <p:stCondLst>
                                    <p:cond delay="0"/>
                                  </p:stCondLst>
                                  <p:childTnLst>
                                    <p:animEffect transition="out" filter="fade">
                                      <p:cBhvr>
                                        <p:cTn id="46" dur="500"/>
                                        <p:tgtEl>
                                          <p:spTgt spid="2"/>
                                        </p:tgtEl>
                                      </p:cBhvr>
                                    </p:animEffect>
                                    <p:set>
                                      <p:cBhvr>
                                        <p:cTn id="47" dur="1" fill="hold">
                                          <p:stCondLst>
                                            <p:cond delay="499"/>
                                          </p:stCondLst>
                                        </p:cTn>
                                        <p:tgtEl>
                                          <p:spTgt spid="2"/>
                                        </p:tgtEl>
                                        <p:attrNameLst>
                                          <p:attrName>style.visibility</p:attrName>
                                        </p:attrNameLst>
                                      </p:cBhvr>
                                      <p:to>
                                        <p:strVal val="hidden"/>
                                      </p:to>
                                    </p:set>
                                  </p:childTnLst>
                                </p:cTn>
                              </p:par>
                              <p:par>
                                <p:cTn id="48" presetID="10" presetClass="exit" presetSubtype="0" fill="hold" grpId="0" nodeType="withEffect">
                                  <p:stCondLst>
                                    <p:cond delay="0"/>
                                  </p:stCondLst>
                                  <p:childTnLst>
                                    <p:animEffect transition="out" filter="fade">
                                      <p:cBhvr>
                                        <p:cTn id="49" dur="500"/>
                                        <p:tgtEl>
                                          <p:spTgt spid="25"/>
                                        </p:tgtEl>
                                      </p:cBhvr>
                                    </p:animEffect>
                                    <p:set>
                                      <p:cBhvr>
                                        <p:cTn id="50" dur="1" fill="hold">
                                          <p:stCondLst>
                                            <p:cond delay="499"/>
                                          </p:stCondLst>
                                        </p:cTn>
                                        <p:tgtEl>
                                          <p:spTgt spid="25"/>
                                        </p:tgtEl>
                                        <p:attrNameLst>
                                          <p:attrName>style.visibility</p:attrName>
                                        </p:attrNameLst>
                                      </p:cBhvr>
                                      <p:to>
                                        <p:strVal val="hidden"/>
                                      </p:to>
                                    </p:set>
                                  </p:childTnLst>
                                </p:cTn>
                              </p:par>
                              <p:par>
                                <p:cTn id="51" presetID="10" presetClass="exit" presetSubtype="0" fill="hold" grpId="0" nodeType="withEffect">
                                  <p:stCondLst>
                                    <p:cond delay="0"/>
                                  </p:stCondLst>
                                  <p:childTnLst>
                                    <p:animEffect transition="out" filter="fade">
                                      <p:cBhvr>
                                        <p:cTn id="52" dur="500"/>
                                        <p:tgtEl>
                                          <p:spTgt spid="9"/>
                                        </p:tgtEl>
                                      </p:cBhvr>
                                    </p:animEffect>
                                    <p:set>
                                      <p:cBhvr>
                                        <p:cTn id="53" dur="1" fill="hold">
                                          <p:stCondLst>
                                            <p:cond delay="499"/>
                                          </p:stCondLst>
                                        </p:cTn>
                                        <p:tgtEl>
                                          <p:spTgt spid="9"/>
                                        </p:tgtEl>
                                        <p:attrNameLst>
                                          <p:attrName>style.visibility</p:attrName>
                                        </p:attrNameLst>
                                      </p:cBhvr>
                                      <p:to>
                                        <p:strVal val="hidden"/>
                                      </p:to>
                                    </p:set>
                                  </p:childTnLst>
                                </p:cTn>
                              </p:par>
                              <p:par>
                                <p:cTn id="54" presetID="10" presetClass="exit" presetSubtype="0" fill="hold" grpId="0" nodeType="withEffect">
                                  <p:stCondLst>
                                    <p:cond delay="0"/>
                                  </p:stCondLst>
                                  <p:childTnLst>
                                    <p:animEffect transition="out" filter="fade">
                                      <p:cBhvr>
                                        <p:cTn id="55" dur="500"/>
                                        <p:tgtEl>
                                          <p:spTgt spid="5"/>
                                        </p:tgtEl>
                                      </p:cBhvr>
                                    </p:animEffect>
                                    <p:set>
                                      <p:cBhvr>
                                        <p:cTn id="56"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6" grpId="1" animBg="1"/>
      <p:bldP spid="12" grpId="0" animBg="1"/>
      <p:bldP spid="4" grpId="0" animBg="1"/>
      <p:bldP spid="5" grpId="0" animBg="1"/>
      <p:bldP spid="9" grpId="0"/>
      <p:bldP spid="10" grpId="0"/>
      <p:bldP spid="25" grpId="0" animBg="1"/>
      <p:bldP spid="22" grpId="0"/>
      <p:bldP spid="2" grpId="0"/>
      <p:bldP spid="27" grpId="0" animBg="1"/>
      <p:bldP spid="27" grpId="1" animBg="1"/>
      <p:bldP spid="35"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1"/>
            <a:ext cx="6477000" cy="6833952"/>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76200" y="616803"/>
            <a:ext cx="5726040" cy="830997"/>
          </a:xfrm>
          <a:prstGeom prst="rect">
            <a:avLst/>
          </a:prstGeom>
          <a:noFill/>
          <a:effectLst/>
        </p:spPr>
        <p:txBody>
          <a:bodyPr wrap="square">
            <a:spAutoFit/>
          </a:bodyPr>
          <a:lstStyle/>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a:t>
            </a:r>
            <a:r>
              <a:rPr lang="en-US" sz="2400" b="1" dirty="0">
                <a:solidFill>
                  <a:schemeClr val="bg1"/>
                </a:solidFill>
                <a:effectLst>
                  <a:outerShdw blurRad="50800" dist="63500" dir="2700000" algn="tl" rotWithShape="0">
                    <a:schemeClr val="tx1">
                      <a:alpha val="40000"/>
                    </a:schemeClr>
                  </a:outerShdw>
                </a:effectLst>
              </a:rPr>
              <a:t>James’ </a:t>
            </a:r>
            <a:r>
              <a:rPr lang="en-US" sz="2400" b="1" dirty="0" smtClean="0">
                <a:solidFill>
                  <a:schemeClr val="bg1"/>
                </a:solidFill>
                <a:effectLst>
                  <a:outerShdw blurRad="50800" dist="63500" dir="2700000" algn="tl" rotWithShape="0">
                    <a:schemeClr val="tx1">
                      <a:alpha val="40000"/>
                    </a:schemeClr>
                  </a:outerShdw>
                </a:effectLst>
              </a:rPr>
              <a:t>rationale</a:t>
            </a:r>
            <a:endParaRPr lang="en-US" sz="2400"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“things sacrificed to idols”</a:t>
            </a:r>
            <a:endParaRPr lang="en-US" sz="2400" dirty="0">
              <a:solidFill>
                <a:schemeClr val="bg1"/>
              </a:solidFill>
              <a:effectLst>
                <a:outerShdw blurRad="50800" dist="63500" dir="2700000" algn="tl" rotWithShape="0">
                  <a:schemeClr val="tx1">
                    <a:alpha val="40000"/>
                  </a:schemeClr>
                </a:outerShdw>
              </a:effectLst>
            </a:endParaRPr>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REBUTTALS</a:t>
            </a:r>
            <a:endParaRPr lang="en-US" sz="2800" b="1" dirty="0">
              <a:solidFill>
                <a:schemeClr val="tx1"/>
              </a:solidFill>
            </a:endParaRPr>
          </a:p>
        </p:txBody>
      </p:sp>
      <p:sp>
        <p:nvSpPr>
          <p:cNvPr id="3" name="Rectangle 2"/>
          <p:cNvSpPr/>
          <p:nvPr/>
        </p:nvSpPr>
        <p:spPr>
          <a:xfrm>
            <a:off x="3324513" y="1314271"/>
            <a:ext cx="3000087" cy="461665"/>
          </a:xfrm>
          <a:prstGeom prst="rect">
            <a:avLst/>
          </a:prstGeom>
        </p:spPr>
        <p:txBody>
          <a:bodyPr wrap="square">
            <a:spAutoFit/>
          </a:bodyPr>
          <a:lstStyle/>
          <a:p>
            <a:r>
              <a:rPr lang="en-US" sz="2400" b="1" dirty="0">
                <a:solidFill>
                  <a:schemeClr val="bg1"/>
                </a:solidFill>
              </a:rPr>
              <a:t> </a:t>
            </a:r>
            <a:r>
              <a:rPr lang="en-US" sz="2400" b="1" dirty="0" smtClean="0">
                <a:solidFill>
                  <a:schemeClr val="bg1"/>
                </a:solidFill>
              </a:rPr>
              <a:t>   </a:t>
            </a:r>
            <a:r>
              <a:rPr lang="el-GR" sz="2400" b="1" dirty="0" smtClean="0">
                <a:solidFill>
                  <a:schemeClr val="bg1"/>
                </a:solidFill>
              </a:rPr>
              <a:t>εἰδωλόθυτον</a:t>
            </a:r>
            <a:endParaRPr lang="en-US" sz="2400" b="1" i="1" dirty="0">
              <a:solidFill>
                <a:schemeClr val="bg1"/>
              </a:solidFill>
            </a:endParaRPr>
          </a:p>
        </p:txBody>
      </p:sp>
      <p:sp>
        <p:nvSpPr>
          <p:cNvPr id="6" name="Rectangle 5"/>
          <p:cNvSpPr/>
          <p:nvPr/>
        </p:nvSpPr>
        <p:spPr>
          <a:xfrm>
            <a:off x="2611716" y="1310148"/>
            <a:ext cx="1339252" cy="461665"/>
          </a:xfrm>
          <a:prstGeom prst="rect">
            <a:avLst/>
          </a:prstGeom>
        </p:spPr>
        <p:txBody>
          <a:bodyPr wrap="square">
            <a:spAutoFit/>
          </a:bodyPr>
          <a:lstStyle/>
          <a:p>
            <a:r>
              <a:rPr lang="el-GR" sz="2400" b="1" dirty="0" smtClean="0">
                <a:solidFill>
                  <a:schemeClr val="bg1"/>
                </a:solidFill>
              </a:rPr>
              <a:t>εἴδωλον</a:t>
            </a:r>
            <a:endParaRPr lang="en-US" sz="2400" b="1" i="1" dirty="0">
              <a:solidFill>
                <a:schemeClr val="bg1"/>
              </a:solidFill>
            </a:endParaRPr>
          </a:p>
        </p:txBody>
      </p:sp>
      <p:sp>
        <p:nvSpPr>
          <p:cNvPr id="17" name="Rectangle 16"/>
          <p:cNvSpPr/>
          <p:nvPr/>
        </p:nvSpPr>
        <p:spPr>
          <a:xfrm>
            <a:off x="3602708" y="1305683"/>
            <a:ext cx="1339252" cy="461665"/>
          </a:xfrm>
          <a:prstGeom prst="rect">
            <a:avLst/>
          </a:prstGeom>
        </p:spPr>
        <p:txBody>
          <a:bodyPr wrap="square">
            <a:spAutoFit/>
          </a:bodyPr>
          <a:lstStyle/>
          <a:p>
            <a:r>
              <a:rPr lang="el-GR" sz="2400" b="1" dirty="0" smtClean="0">
                <a:solidFill>
                  <a:schemeClr val="bg1"/>
                </a:solidFill>
              </a:rPr>
              <a:t>ειδωλο</a:t>
            </a:r>
            <a:endParaRPr lang="en-US" sz="2400" b="1" i="1" dirty="0">
              <a:solidFill>
                <a:schemeClr val="bg1"/>
              </a:solidFill>
            </a:endParaRPr>
          </a:p>
        </p:txBody>
      </p:sp>
      <p:sp>
        <p:nvSpPr>
          <p:cNvPr id="18" name="Rectangle 17"/>
          <p:cNvSpPr/>
          <p:nvPr/>
        </p:nvSpPr>
        <p:spPr>
          <a:xfrm>
            <a:off x="4529004" y="1310148"/>
            <a:ext cx="755973" cy="461665"/>
          </a:xfrm>
          <a:prstGeom prst="rect">
            <a:avLst/>
          </a:prstGeom>
        </p:spPr>
        <p:txBody>
          <a:bodyPr wrap="square">
            <a:spAutoFit/>
          </a:bodyPr>
          <a:lstStyle/>
          <a:p>
            <a:r>
              <a:rPr lang="el-GR" sz="2400" b="1" dirty="0" smtClean="0">
                <a:solidFill>
                  <a:schemeClr val="bg1"/>
                </a:solidFill>
              </a:rPr>
              <a:t>θυ</a:t>
            </a:r>
            <a:r>
              <a:rPr lang="el-GR" sz="2400" b="1" dirty="0">
                <a:solidFill>
                  <a:schemeClr val="bg1"/>
                </a:solidFill>
              </a:rPr>
              <a:t>ω</a:t>
            </a:r>
            <a:endParaRPr lang="en-US" sz="2400" b="1" i="1" dirty="0">
              <a:solidFill>
                <a:schemeClr val="bg1"/>
              </a:solidFill>
            </a:endParaRPr>
          </a:p>
        </p:txBody>
      </p:sp>
      <p:sp>
        <p:nvSpPr>
          <p:cNvPr id="19" name="Rectangle 18"/>
          <p:cNvSpPr/>
          <p:nvPr/>
        </p:nvSpPr>
        <p:spPr>
          <a:xfrm>
            <a:off x="4531464" y="1310148"/>
            <a:ext cx="755973" cy="461665"/>
          </a:xfrm>
          <a:prstGeom prst="rect">
            <a:avLst/>
          </a:prstGeom>
        </p:spPr>
        <p:txBody>
          <a:bodyPr wrap="square">
            <a:spAutoFit/>
          </a:bodyPr>
          <a:lstStyle/>
          <a:p>
            <a:r>
              <a:rPr lang="el-GR" sz="2400" b="1" dirty="0" smtClean="0">
                <a:solidFill>
                  <a:schemeClr val="bg1"/>
                </a:solidFill>
              </a:rPr>
              <a:t>θύω</a:t>
            </a:r>
            <a:endParaRPr lang="en-US" sz="2400" b="1" i="1" dirty="0">
              <a:solidFill>
                <a:schemeClr val="bg1"/>
              </a:solidFill>
            </a:endParaRPr>
          </a:p>
        </p:txBody>
      </p:sp>
      <p:sp>
        <p:nvSpPr>
          <p:cNvPr id="7" name="Rectangle 6"/>
          <p:cNvSpPr/>
          <p:nvPr/>
        </p:nvSpPr>
        <p:spPr>
          <a:xfrm>
            <a:off x="2819400" y="1671935"/>
            <a:ext cx="671979" cy="461665"/>
          </a:xfrm>
          <a:prstGeom prst="rect">
            <a:avLst/>
          </a:prstGeom>
        </p:spPr>
        <p:txBody>
          <a:bodyPr wrap="none">
            <a:spAutoFit/>
          </a:bodyPr>
          <a:lstStyle/>
          <a:p>
            <a:r>
              <a:rPr lang="en-US" sz="2400" b="1" dirty="0" smtClean="0">
                <a:solidFill>
                  <a:schemeClr val="bg1"/>
                </a:solidFill>
                <a:effectLst>
                  <a:outerShdw blurRad="50800" dist="63500" dir="2700000" algn="tl" rotWithShape="0">
                    <a:schemeClr val="tx1">
                      <a:alpha val="40000"/>
                    </a:schemeClr>
                  </a:outerShdw>
                </a:effectLst>
              </a:rPr>
              <a:t>Idol</a:t>
            </a:r>
            <a:endParaRPr lang="en-US" sz="2400" dirty="0"/>
          </a:p>
        </p:txBody>
      </p:sp>
      <p:sp>
        <p:nvSpPr>
          <p:cNvPr id="21" name="Rectangle 20"/>
          <p:cNvSpPr/>
          <p:nvPr/>
        </p:nvSpPr>
        <p:spPr>
          <a:xfrm>
            <a:off x="3765313" y="1671935"/>
            <a:ext cx="1797287" cy="461665"/>
          </a:xfrm>
          <a:prstGeom prst="rect">
            <a:avLst/>
          </a:prstGeom>
        </p:spPr>
        <p:txBody>
          <a:bodyPr wrap="none">
            <a:spAutoFit/>
          </a:bodyPr>
          <a:lstStyle/>
          <a:p>
            <a:r>
              <a:rPr lang="en-US" sz="2400" b="1" dirty="0" smtClean="0">
                <a:solidFill>
                  <a:schemeClr val="bg1"/>
                </a:solidFill>
                <a:effectLst>
                  <a:outerShdw blurRad="50800" dist="63500" dir="2700000" algn="tl" rotWithShape="0">
                    <a:schemeClr val="tx1">
                      <a:alpha val="40000"/>
                    </a:schemeClr>
                  </a:outerShdw>
                </a:effectLst>
              </a:rPr>
              <a:t>+      sacrifice</a:t>
            </a:r>
            <a:endParaRPr lang="en-US" sz="2400" dirty="0"/>
          </a:p>
        </p:txBody>
      </p:sp>
    </p:spTree>
    <p:extLst>
      <p:ext uri="{BB962C8B-B14F-4D97-AF65-F5344CB8AC3E}">
        <p14:creationId xmlns:p14="http://schemas.microsoft.com/office/powerpoint/2010/main" val="1798039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hidden"/>
                                      </p:to>
                                    </p:set>
                                  </p:childTnLst>
                                </p:cTn>
                              </p:par>
                            </p:childTnLst>
                          </p:cTn>
                        </p:par>
                        <p:par>
                          <p:cTn id="7" fill="hold">
                            <p:stCondLst>
                              <p:cond delay="0"/>
                            </p:stCondLst>
                            <p:childTnLst>
                              <p:par>
                                <p:cTn id="8" presetID="10" presetClass="exit" presetSubtype="0" fill="hold" grpId="0" nodeType="afterEffect">
                                  <p:stCondLst>
                                    <p:cond delay="0"/>
                                  </p:stCondLst>
                                  <p:childTnLst>
                                    <p:animEffect transition="out" filter="fade">
                                      <p:cBhvr>
                                        <p:cTn id="9" dur="500"/>
                                        <p:tgtEl>
                                          <p:spTgt spid="3"/>
                                        </p:tgtEl>
                                      </p:cBhvr>
                                    </p:animEffect>
                                    <p:set>
                                      <p:cBhvr>
                                        <p:cTn id="10" dur="1" fill="hold">
                                          <p:stCondLst>
                                            <p:cond delay="499"/>
                                          </p:stCondLst>
                                        </p:cTn>
                                        <p:tgtEl>
                                          <p:spTgt spid="3"/>
                                        </p:tgtEl>
                                        <p:attrNameLst>
                                          <p:attrName>style.visibility</p:attrName>
                                        </p:attrNameLst>
                                      </p:cBhvr>
                                      <p:to>
                                        <p:strVal val="hidden"/>
                                      </p:to>
                                    </p:set>
                                  </p:childTnLst>
                                </p:cTn>
                              </p:par>
                              <p:par>
                                <p:cTn id="11" presetID="35" presetClass="path" presetSubtype="0" accel="50000" decel="50000" fill="hold" grpId="0" nodeType="withEffect">
                                  <p:stCondLst>
                                    <p:cond delay="0"/>
                                  </p:stCondLst>
                                  <p:childTnLst>
                                    <p:animMotion origin="layout" path="M -3.33333E-6 -2.22222E-6 L -0.10833 -2.22222E-6 " pathEditMode="relative" rAng="0" ptsTypes="AA">
                                      <p:cBhvr>
                                        <p:cTn id="12" dur="2000" fill="hold"/>
                                        <p:tgtEl>
                                          <p:spTgt spid="17"/>
                                        </p:tgtEl>
                                        <p:attrNameLst>
                                          <p:attrName>ppt_x</p:attrName>
                                          <p:attrName>ppt_y</p:attrName>
                                        </p:attrNameLst>
                                      </p:cBhvr>
                                      <p:rCtr x="-5417" y="0"/>
                                    </p:animMotion>
                                  </p:childTnLst>
                                </p:cTn>
                              </p:par>
                              <p:par>
                                <p:cTn id="13" presetID="10" presetClass="entr" presetSubtype="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500"/>
                                        <p:tgtEl>
                                          <p:spTgt spid="18"/>
                                        </p:tgtEl>
                                      </p:cBhvr>
                                    </p:animEffect>
                                  </p:childTnLst>
                                </p:cTn>
                              </p:par>
                            </p:childTnLst>
                          </p:cTn>
                        </p:par>
                        <p:par>
                          <p:cTn id="16" fill="hold">
                            <p:stCondLst>
                              <p:cond delay="2000"/>
                            </p:stCondLst>
                            <p:childTnLst>
                              <p:par>
                                <p:cTn id="17" presetID="10" presetClass="exit" presetSubtype="0" fill="hold" grpId="1" nodeType="afterEffect">
                                  <p:stCondLst>
                                    <p:cond delay="0"/>
                                  </p:stCondLst>
                                  <p:childTnLst>
                                    <p:animEffect transition="out" filter="fade">
                                      <p:cBhvr>
                                        <p:cTn id="18" dur="500"/>
                                        <p:tgtEl>
                                          <p:spTgt spid="18"/>
                                        </p:tgtEl>
                                      </p:cBhvr>
                                    </p:animEffect>
                                    <p:set>
                                      <p:cBhvr>
                                        <p:cTn id="19" dur="1" fill="hold">
                                          <p:stCondLst>
                                            <p:cond delay="499"/>
                                          </p:stCondLst>
                                        </p:cTn>
                                        <p:tgtEl>
                                          <p:spTgt spid="18"/>
                                        </p:tgtEl>
                                        <p:attrNameLst>
                                          <p:attrName>style.visibility</p:attrName>
                                        </p:attrNameLst>
                                      </p:cBhvr>
                                      <p:to>
                                        <p:strVal val="hidden"/>
                                      </p:to>
                                    </p:set>
                                  </p:childTnLst>
                                </p:cTn>
                              </p:par>
                              <p:par>
                                <p:cTn id="20" presetID="1" presetClass="entr" presetSubtype="0"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childTnLst>
                          </p:cTn>
                        </p:par>
                        <p:par>
                          <p:cTn id="22" fill="hold">
                            <p:stCondLst>
                              <p:cond delay="2500"/>
                            </p:stCondLst>
                            <p:childTnLst>
                              <p:par>
                                <p:cTn id="23" presetID="1" presetClass="entr" presetSubtype="0"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childTnLst>
                                </p:cTn>
                              </p:par>
                              <p:par>
                                <p:cTn id="25" presetID="10" presetClass="exit" presetSubtype="0" fill="hold" grpId="1" nodeType="withEffect">
                                  <p:stCondLst>
                                    <p:cond delay="0"/>
                                  </p:stCondLst>
                                  <p:childTnLst>
                                    <p:animEffect transition="out" filter="fade">
                                      <p:cBhvr>
                                        <p:cTn id="26" dur="500"/>
                                        <p:tgtEl>
                                          <p:spTgt spid="17"/>
                                        </p:tgtEl>
                                      </p:cBhvr>
                                    </p:animEffect>
                                    <p:set>
                                      <p:cBhvr>
                                        <p:cTn id="27" dur="1" fill="hold">
                                          <p:stCondLst>
                                            <p:cond delay="499"/>
                                          </p:stCondLst>
                                        </p:cTn>
                                        <p:tgtEl>
                                          <p:spTgt spid="17"/>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7" grpId="0"/>
      <p:bldP spid="17" grpId="1"/>
      <p:bldP spid="18" grpId="0"/>
      <p:bldP spid="18" grpId="1"/>
      <p:bldP spid="19" grpId="0"/>
      <p:bldP spid="7" grpId="0"/>
      <p:bldP spid="2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1"/>
            <a:ext cx="6477000" cy="6833952"/>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76200" y="616803"/>
            <a:ext cx="5726040" cy="830997"/>
          </a:xfrm>
          <a:prstGeom prst="rect">
            <a:avLst/>
          </a:prstGeom>
          <a:noFill/>
          <a:effectLst/>
        </p:spPr>
        <p:txBody>
          <a:bodyPr wrap="square">
            <a:spAutoFit/>
          </a:bodyPr>
          <a:lstStyle/>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a:t>
            </a:r>
            <a:r>
              <a:rPr lang="en-US" sz="2400" b="1" dirty="0">
                <a:solidFill>
                  <a:schemeClr val="bg1"/>
                </a:solidFill>
                <a:effectLst>
                  <a:outerShdw blurRad="50800" dist="63500" dir="2700000" algn="tl" rotWithShape="0">
                    <a:schemeClr val="tx1">
                      <a:alpha val="40000"/>
                    </a:schemeClr>
                  </a:outerShdw>
                </a:effectLst>
              </a:rPr>
              <a:t>James’ </a:t>
            </a:r>
            <a:r>
              <a:rPr lang="en-US" sz="2400" b="1" dirty="0" smtClean="0">
                <a:solidFill>
                  <a:schemeClr val="bg1"/>
                </a:solidFill>
                <a:effectLst>
                  <a:outerShdw blurRad="50800" dist="63500" dir="2700000" algn="tl" rotWithShape="0">
                    <a:schemeClr val="tx1">
                      <a:alpha val="40000"/>
                    </a:schemeClr>
                  </a:outerShdw>
                </a:effectLst>
              </a:rPr>
              <a:t>rationale</a:t>
            </a:r>
            <a:endParaRPr lang="en-US" sz="2400"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“things sacrificed to idols”</a:t>
            </a:r>
            <a:endParaRPr lang="en-US" sz="2400" dirty="0">
              <a:solidFill>
                <a:schemeClr val="bg1"/>
              </a:solidFill>
              <a:effectLst>
                <a:outerShdw blurRad="50800" dist="63500" dir="2700000" algn="tl" rotWithShape="0">
                  <a:schemeClr val="tx1">
                    <a:alpha val="40000"/>
                  </a:schemeClr>
                </a:outerShdw>
              </a:effectLst>
            </a:endParaRPr>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REBUTTALS</a:t>
            </a:r>
            <a:endParaRPr lang="en-US" sz="2800" b="1" dirty="0">
              <a:solidFill>
                <a:schemeClr val="tx1"/>
              </a:solidFill>
            </a:endParaRPr>
          </a:p>
        </p:txBody>
      </p:sp>
      <p:sp>
        <p:nvSpPr>
          <p:cNvPr id="2" name="TextBox 1"/>
          <p:cNvSpPr txBox="1"/>
          <p:nvPr/>
        </p:nvSpPr>
        <p:spPr>
          <a:xfrm>
            <a:off x="304800" y="1402140"/>
            <a:ext cx="6172200" cy="1569660"/>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1 Corinthians 8-10</a:t>
            </a:r>
          </a:p>
          <a:p>
            <a:pPr algn="ctr"/>
            <a:r>
              <a:rPr lang="en-US" sz="2400" i="1" dirty="0" smtClean="0">
                <a:solidFill>
                  <a:schemeClr val="bg1"/>
                </a:solidFill>
                <a:effectLst>
                  <a:outerShdw blurRad="38100" dist="38100" dir="2700000" algn="tl">
                    <a:srgbClr val="000000">
                      <a:alpha val="43137"/>
                    </a:srgbClr>
                  </a:outerShdw>
                </a:effectLst>
              </a:rPr>
              <a:t>“now concerning things sacrifice to idols”</a:t>
            </a:r>
          </a:p>
          <a:p>
            <a:r>
              <a:rPr lang="en-US" sz="2400" b="1" u="sng" dirty="0" smtClean="0">
                <a:solidFill>
                  <a:schemeClr val="bg1"/>
                </a:solidFill>
                <a:effectLst>
                  <a:outerShdw blurRad="38100" dist="38100" dir="2700000" algn="tl">
                    <a:srgbClr val="000000">
                      <a:alpha val="43137"/>
                    </a:srgbClr>
                  </a:outerShdw>
                </a:effectLst>
              </a:rPr>
              <a:t>Ch. 8</a:t>
            </a:r>
            <a:r>
              <a:rPr lang="en-US" sz="2400" b="1" dirty="0" smtClean="0">
                <a:solidFill>
                  <a:schemeClr val="bg1"/>
                </a:solidFill>
                <a:effectLst>
                  <a:outerShdw blurRad="38100" dist="38100" dir="2700000" algn="tl">
                    <a:srgbClr val="000000">
                      <a:alpha val="43137"/>
                    </a:srgbClr>
                  </a:outerShdw>
                </a:effectLst>
              </a:rPr>
              <a:t>		</a:t>
            </a:r>
            <a:r>
              <a:rPr lang="en-US" sz="2400" b="1" u="sng" dirty="0" smtClean="0">
                <a:solidFill>
                  <a:schemeClr val="bg1"/>
                </a:solidFill>
                <a:effectLst>
                  <a:outerShdw blurRad="38100" dist="38100" dir="2700000" algn="tl">
                    <a:srgbClr val="000000">
                      <a:alpha val="43137"/>
                    </a:srgbClr>
                  </a:outerShdw>
                </a:effectLst>
              </a:rPr>
              <a:t>Ch. 9</a:t>
            </a:r>
            <a:r>
              <a:rPr lang="en-US" sz="2400" b="1" dirty="0" smtClean="0">
                <a:solidFill>
                  <a:schemeClr val="bg1"/>
                </a:solidFill>
                <a:effectLst>
                  <a:outerShdw blurRad="38100" dist="38100" dir="2700000" algn="tl">
                    <a:srgbClr val="000000">
                      <a:alpha val="43137"/>
                    </a:srgbClr>
                  </a:outerShdw>
                </a:effectLst>
              </a:rPr>
              <a:t>		</a:t>
            </a:r>
            <a:r>
              <a:rPr lang="en-US" sz="2400" b="1" u="sng" dirty="0" smtClean="0">
                <a:solidFill>
                  <a:schemeClr val="bg1"/>
                </a:solidFill>
                <a:effectLst>
                  <a:outerShdw blurRad="38100" dist="38100" dir="2700000" algn="tl">
                    <a:srgbClr val="000000">
                      <a:alpha val="43137"/>
                    </a:srgbClr>
                  </a:outerShdw>
                </a:effectLst>
              </a:rPr>
              <a:t>Ch. 10</a:t>
            </a:r>
          </a:p>
          <a:p>
            <a:r>
              <a:rPr lang="en-US" sz="2400" dirty="0" smtClean="0">
                <a:solidFill>
                  <a:schemeClr val="bg1"/>
                </a:solidFill>
                <a:effectLst>
                  <a:outerShdw blurRad="38100" dist="38100" dir="2700000" algn="tl">
                    <a:srgbClr val="000000">
                      <a:alpha val="43137"/>
                    </a:srgbClr>
                  </a:outerShdw>
                </a:effectLst>
              </a:rPr>
              <a:t>8:1-13		9:1-23		9:24-10:22</a:t>
            </a:r>
            <a:endParaRPr lang="en-US" sz="2400" dirty="0">
              <a:solidFill>
                <a:schemeClr val="bg1"/>
              </a:solidFill>
              <a:effectLst>
                <a:outerShdw blurRad="38100" dist="38100" dir="2700000" algn="tl">
                  <a:srgbClr val="000000">
                    <a:alpha val="43137"/>
                  </a:srgbClr>
                </a:outerShdw>
              </a:effectLst>
            </a:endParaRPr>
          </a:p>
        </p:txBody>
      </p:sp>
      <p:sp>
        <p:nvSpPr>
          <p:cNvPr id="13" name="TextBox 12"/>
          <p:cNvSpPr txBox="1"/>
          <p:nvPr/>
        </p:nvSpPr>
        <p:spPr>
          <a:xfrm>
            <a:off x="76200" y="2914471"/>
            <a:ext cx="1676400" cy="2246769"/>
          </a:xfrm>
          <a:prstGeom prst="rect">
            <a:avLst/>
          </a:prstGeom>
          <a:noFill/>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Love</a:t>
            </a:r>
          </a:p>
          <a:p>
            <a:pPr algn="ctr"/>
            <a:r>
              <a:rPr lang="en-US" sz="2000" b="1" dirty="0" smtClean="0">
                <a:solidFill>
                  <a:schemeClr val="bg1"/>
                </a:solidFill>
                <a:effectLst>
                  <a:outerShdw blurRad="38100" dist="38100" dir="2700000" algn="tl">
                    <a:srgbClr val="000000">
                      <a:alpha val="43137"/>
                    </a:srgbClr>
                  </a:outerShdw>
                </a:effectLst>
              </a:rPr>
              <a:t>vs. Knowledge</a:t>
            </a:r>
          </a:p>
          <a:p>
            <a:endPar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endParaRPr>
          </a:p>
          <a:p>
            <a:pPr algn="ctr"/>
            <a:r>
              <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act out of love for others</a:t>
            </a:r>
            <a:endParaRPr lang="en-US" sz="2000" b="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sp>
        <p:nvSpPr>
          <p:cNvPr id="14" name="TextBox 13"/>
          <p:cNvSpPr txBox="1"/>
          <p:nvPr/>
        </p:nvSpPr>
        <p:spPr>
          <a:xfrm>
            <a:off x="1752600" y="2920083"/>
            <a:ext cx="1676400" cy="2554545"/>
          </a:xfrm>
          <a:prstGeom prst="rect">
            <a:avLst/>
          </a:prstGeom>
          <a:noFill/>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Paul’s</a:t>
            </a:r>
          </a:p>
          <a:p>
            <a:pPr algn="ctr"/>
            <a:r>
              <a:rPr lang="en-US" sz="2000" b="1" dirty="0" smtClean="0">
                <a:solidFill>
                  <a:schemeClr val="bg1"/>
                </a:solidFill>
                <a:effectLst>
                  <a:outerShdw blurRad="38100" dist="38100" dir="2700000" algn="tl">
                    <a:srgbClr val="000000">
                      <a:alpha val="43137"/>
                    </a:srgbClr>
                  </a:outerShdw>
                </a:effectLst>
              </a:rPr>
              <a:t>own</a:t>
            </a:r>
          </a:p>
          <a:p>
            <a:pPr algn="ctr"/>
            <a:r>
              <a:rPr lang="en-US" sz="2000" b="1" dirty="0" smtClean="0">
                <a:solidFill>
                  <a:schemeClr val="bg1"/>
                </a:solidFill>
                <a:effectLst>
                  <a:outerShdw blurRad="38100" dist="38100" dir="2700000" algn="tl">
                    <a:srgbClr val="000000">
                      <a:alpha val="43137"/>
                    </a:srgbClr>
                  </a:outerShdw>
                </a:effectLst>
              </a:rPr>
              <a:t>Example</a:t>
            </a:r>
          </a:p>
          <a:p>
            <a:endPar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endParaRPr>
          </a:p>
          <a:p>
            <a:pPr algn="ctr"/>
            <a:r>
              <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foregoing financial income from Corinth</a:t>
            </a:r>
            <a:endParaRPr lang="en-US" sz="2000" b="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sp>
        <p:nvSpPr>
          <p:cNvPr id="15" name="TextBox 14"/>
          <p:cNvSpPr txBox="1"/>
          <p:nvPr/>
        </p:nvSpPr>
        <p:spPr>
          <a:xfrm>
            <a:off x="3810000" y="2917107"/>
            <a:ext cx="1676400" cy="3785652"/>
          </a:xfrm>
          <a:prstGeom prst="rect">
            <a:avLst/>
          </a:prstGeom>
          <a:noFill/>
        </p:spPr>
        <p:txBody>
          <a:bodyPr wrap="square" rtlCol="0">
            <a:spAutoFit/>
          </a:bodyPr>
          <a:lstStyle/>
          <a:p>
            <a:pPr algn="ctr"/>
            <a:r>
              <a:rPr lang="en-US" sz="2000" b="1" dirty="0" smtClean="0">
                <a:solidFill>
                  <a:schemeClr val="bg1"/>
                </a:solidFill>
                <a:effectLst>
                  <a:outerShdw blurRad="38100" dist="38100" dir="2700000" algn="tl">
                    <a:srgbClr val="000000">
                      <a:alpha val="43137"/>
                    </a:srgbClr>
                  </a:outerShdw>
                </a:effectLst>
              </a:rPr>
              <a:t>Israel Overthrown in the Wilderness</a:t>
            </a:r>
            <a:endPar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endParaRPr>
          </a:p>
          <a:p>
            <a:pPr algn="ctr"/>
            <a:endPar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endParaRPr>
          </a:p>
          <a:p>
            <a:pPr algn="ctr"/>
            <a:r>
              <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Flee Idolatry</a:t>
            </a:r>
          </a:p>
          <a:p>
            <a:pPr algn="ctr"/>
            <a:endParaRPr lang="en-US" sz="2000" b="1" dirty="0">
              <a:solidFill>
                <a:schemeClr val="bg1"/>
              </a:solidFill>
              <a:effectLst>
                <a:outerShdw blurRad="38100" dist="38100" dir="2700000" algn="tl">
                  <a:srgbClr val="000000">
                    <a:alpha val="43137"/>
                  </a:srgbClr>
                </a:outerShdw>
              </a:effectLst>
              <a:latin typeface="Palatino Linotype" panose="02040502050505030304" pitchFamily="18" charset="0"/>
            </a:endParaRPr>
          </a:p>
          <a:p>
            <a:pPr algn="ctr"/>
            <a:r>
              <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Cannot partake of the table of the Lord &amp; of demons</a:t>
            </a:r>
            <a:endParaRPr lang="en-US" sz="2000" b="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sp>
        <p:nvSpPr>
          <p:cNvPr id="4" name="Rectangle 3"/>
          <p:cNvSpPr/>
          <p:nvPr/>
        </p:nvSpPr>
        <p:spPr>
          <a:xfrm rot="19790305">
            <a:off x="-115102" y="2972239"/>
            <a:ext cx="2109155" cy="1323439"/>
          </a:xfrm>
          <a:prstGeom prst="rect">
            <a:avLst/>
          </a:prstGeom>
          <a:noFill/>
        </p:spPr>
        <p:txBody>
          <a:bodyPr wrap="square" lIns="91440" tIns="45720" rIns="91440" bIns="45720">
            <a:spAutoFit/>
          </a:bodyPr>
          <a:lstStyle/>
          <a:p>
            <a:pPr algn="ctr"/>
            <a:r>
              <a:rPr lang="en-US" sz="4000" b="1" dirty="0">
                <a:ln w="18415" cmpd="sng">
                  <a:solidFill>
                    <a:srgbClr val="C00000"/>
                  </a:solidFill>
                  <a:prstDash val="solid"/>
                </a:ln>
                <a:solidFill>
                  <a:srgbClr val="FFFF00"/>
                </a:solidFill>
                <a:effectLst>
                  <a:outerShdw blurRad="63500" dir="3600000" algn="tl" rotWithShape="0">
                    <a:srgbClr val="000000">
                      <a:alpha val="70000"/>
                    </a:srgbClr>
                  </a:outerShdw>
                </a:effectLst>
              </a:rPr>
              <a:t>w</a:t>
            </a:r>
            <a:r>
              <a:rPr lang="en-US" sz="4000" b="1" cap="none" spc="0"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rong attitude</a:t>
            </a:r>
            <a:endParaRPr lang="en-US" sz="4000" b="1" cap="none" spc="0" dirty="0">
              <a:ln w="18415" cmpd="sng">
                <a:solidFill>
                  <a:srgbClr val="C00000"/>
                </a:solidFill>
                <a:prstDash val="solid"/>
              </a:ln>
              <a:solidFill>
                <a:srgbClr val="FFFF00"/>
              </a:solidFill>
              <a:effectLst>
                <a:outerShdw blurRad="63500" dir="3600000" algn="tl" rotWithShape="0">
                  <a:srgbClr val="000000">
                    <a:alpha val="70000"/>
                  </a:srgbClr>
                </a:outerShdw>
              </a:effectLst>
            </a:endParaRPr>
          </a:p>
        </p:txBody>
      </p:sp>
      <p:sp>
        <p:nvSpPr>
          <p:cNvPr id="20" name="Rectangle 19"/>
          <p:cNvSpPr/>
          <p:nvPr/>
        </p:nvSpPr>
        <p:spPr>
          <a:xfrm rot="19790305">
            <a:off x="1637498" y="2969623"/>
            <a:ext cx="2109155" cy="1323439"/>
          </a:xfrm>
          <a:prstGeom prst="rect">
            <a:avLst/>
          </a:prstGeom>
          <a:noFill/>
        </p:spPr>
        <p:txBody>
          <a:bodyPr wrap="square" lIns="91440" tIns="45720" rIns="91440" bIns="45720">
            <a:spAutoFit/>
          </a:bodyPr>
          <a:lstStyle/>
          <a:p>
            <a:pPr algn="ctr"/>
            <a:r>
              <a:rPr lang="en-US" sz="4000" b="1"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Paul’s example</a:t>
            </a:r>
            <a:endParaRPr lang="en-US" sz="4000" b="1" cap="none" spc="0" dirty="0">
              <a:ln w="18415" cmpd="sng">
                <a:solidFill>
                  <a:srgbClr val="C00000"/>
                </a:solidFill>
                <a:prstDash val="solid"/>
              </a:ln>
              <a:solidFill>
                <a:srgbClr val="FFFF00"/>
              </a:solidFill>
              <a:effectLst>
                <a:outerShdw blurRad="63500" dir="3600000" algn="tl" rotWithShape="0">
                  <a:srgbClr val="000000">
                    <a:alpha val="70000"/>
                  </a:srgbClr>
                </a:outerShdw>
              </a:effectLst>
            </a:endParaRPr>
          </a:p>
        </p:txBody>
      </p:sp>
      <p:sp>
        <p:nvSpPr>
          <p:cNvPr id="22" name="Rectangle 21"/>
          <p:cNvSpPr/>
          <p:nvPr/>
        </p:nvSpPr>
        <p:spPr>
          <a:xfrm rot="19790305">
            <a:off x="3568547" y="2661846"/>
            <a:ext cx="2109155" cy="1938992"/>
          </a:xfrm>
          <a:prstGeom prst="rect">
            <a:avLst/>
          </a:prstGeom>
          <a:noFill/>
        </p:spPr>
        <p:txBody>
          <a:bodyPr wrap="square" lIns="91440" tIns="45720" rIns="91440" bIns="45720">
            <a:spAutoFit/>
          </a:bodyPr>
          <a:lstStyle/>
          <a:p>
            <a:pPr algn="ctr"/>
            <a:r>
              <a:rPr lang="en-US" sz="4000" b="1"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just plain wrong</a:t>
            </a:r>
            <a:endParaRPr lang="en-US" sz="4000" b="1" cap="none" spc="0" dirty="0">
              <a:ln w="18415" cmpd="sng">
                <a:solidFill>
                  <a:srgbClr val="C00000"/>
                </a:solidFill>
                <a:prstDash val="solid"/>
              </a:ln>
              <a:solidFill>
                <a:srgbClr val="FFFF00"/>
              </a:solidFill>
              <a:effectLst>
                <a:outerShdw blurRad="63500" dir="3600000" algn="tl" rotWithShape="0">
                  <a:srgbClr val="000000">
                    <a:alpha val="70000"/>
                  </a:srgbClr>
                </a:outerShdw>
              </a:effectLst>
            </a:endParaRPr>
          </a:p>
        </p:txBody>
      </p:sp>
      <p:sp>
        <p:nvSpPr>
          <p:cNvPr id="25" name="TextBox 24"/>
          <p:cNvSpPr txBox="1"/>
          <p:nvPr/>
        </p:nvSpPr>
        <p:spPr>
          <a:xfrm>
            <a:off x="7119476" y="2497392"/>
            <a:ext cx="1110124" cy="461665"/>
          </a:xfrm>
          <a:prstGeom prst="rect">
            <a:avLst/>
          </a:prstGeom>
          <a:noFill/>
        </p:spPr>
        <p:txBody>
          <a:bodyPr wrap="square" rtlCol="0">
            <a:spAutoFit/>
          </a:bodyPr>
          <a:lstStyle/>
          <a:p>
            <a:r>
              <a:rPr lang="en-US" sz="2400" dirty="0" smtClean="0">
                <a:solidFill>
                  <a:schemeClr val="bg1"/>
                </a:solidFill>
                <a:effectLst>
                  <a:outerShdw blurRad="38100" dist="38100" dir="2700000" algn="tl">
                    <a:srgbClr val="000000">
                      <a:alpha val="43137"/>
                    </a:srgbClr>
                  </a:outerShdw>
                </a:effectLst>
              </a:rPr>
              <a:t>10:23ff</a:t>
            </a:r>
            <a:endParaRPr lang="en-US" sz="2400" dirty="0">
              <a:solidFill>
                <a:schemeClr val="bg1"/>
              </a:solidFill>
              <a:effectLst>
                <a:outerShdw blurRad="38100" dist="38100" dir="2700000" algn="tl">
                  <a:srgbClr val="000000">
                    <a:alpha val="43137"/>
                  </a:srgbClr>
                </a:outerShdw>
              </a:effectLst>
            </a:endParaRPr>
          </a:p>
        </p:txBody>
      </p:sp>
      <p:sp>
        <p:nvSpPr>
          <p:cNvPr id="26" name="TextBox 25"/>
          <p:cNvSpPr txBox="1"/>
          <p:nvPr/>
        </p:nvSpPr>
        <p:spPr>
          <a:xfrm>
            <a:off x="6734556" y="2919948"/>
            <a:ext cx="2028444" cy="2554545"/>
          </a:xfrm>
          <a:prstGeom prst="rect">
            <a:avLst/>
          </a:prstGeom>
          <a:noFill/>
        </p:spPr>
        <p:txBody>
          <a:bodyPr wrap="square" rtlCol="0">
            <a:spAutoFit/>
          </a:bodyPr>
          <a:lstStyle/>
          <a:p>
            <a:pPr algn="ctr"/>
            <a:r>
              <a:rPr lang="en-US" sz="2000" b="1" u="sng" dirty="0" smtClean="0">
                <a:solidFill>
                  <a:schemeClr val="bg1"/>
                </a:solidFill>
                <a:effectLst>
                  <a:outerShdw blurRad="38100" dist="38100" dir="2700000" algn="tl">
                    <a:srgbClr val="000000">
                      <a:alpha val="43137"/>
                    </a:srgbClr>
                  </a:outerShdw>
                </a:effectLst>
              </a:rPr>
              <a:t>Meat in the Market</a:t>
            </a:r>
            <a:endParaRPr lang="en-US" sz="2000" b="1" u="sng" dirty="0" smtClean="0">
              <a:solidFill>
                <a:schemeClr val="bg1"/>
              </a:solidFill>
              <a:effectLst>
                <a:outerShdw blurRad="38100" dist="38100" dir="2700000" algn="tl">
                  <a:srgbClr val="000000">
                    <a:alpha val="43137"/>
                  </a:srgbClr>
                </a:outerShdw>
              </a:effectLst>
              <a:latin typeface="Palatino Linotype" panose="02040502050505030304" pitchFamily="18" charset="0"/>
            </a:endParaRPr>
          </a:p>
          <a:p>
            <a:pPr algn="ctr"/>
            <a:endPar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endParaRPr>
          </a:p>
          <a:p>
            <a:pPr algn="ctr"/>
            <a:r>
              <a:rPr lang="en-US" sz="20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Don’t worry about it</a:t>
            </a:r>
          </a:p>
          <a:p>
            <a:pPr algn="ctr"/>
            <a:endParaRPr lang="en-US" sz="2000" b="1" i="1" dirty="0" smtClean="0">
              <a:solidFill>
                <a:schemeClr val="bg1"/>
              </a:solidFill>
              <a:effectLst>
                <a:outerShdw blurRad="38100" dist="38100" dir="2700000" algn="tl">
                  <a:srgbClr val="000000">
                    <a:alpha val="43137"/>
                  </a:srgbClr>
                </a:outerShdw>
              </a:effectLst>
              <a:latin typeface="Palatino Linotype" panose="02040502050505030304" pitchFamily="18" charset="0"/>
            </a:endParaRPr>
          </a:p>
          <a:p>
            <a:pPr algn="ctr"/>
            <a:r>
              <a:rPr lang="en-US" sz="2000" b="1" i="1" dirty="0" smtClean="0">
                <a:solidFill>
                  <a:schemeClr val="bg1"/>
                </a:solidFill>
                <a:effectLst>
                  <a:outerShdw blurRad="38100" dist="38100" dir="2700000" algn="tl">
                    <a:srgbClr val="000000">
                      <a:alpha val="43137"/>
                    </a:srgbClr>
                  </a:outerShdw>
                </a:effectLst>
                <a:latin typeface="Palatino Linotype" panose="02040502050505030304" pitchFamily="18" charset="0"/>
              </a:rPr>
              <a:t>“eat, asking no question”</a:t>
            </a:r>
            <a:endParaRPr lang="en-US" sz="2000" b="1" i="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sp>
        <p:nvSpPr>
          <p:cNvPr id="27" name="Rectangle 26"/>
          <p:cNvSpPr/>
          <p:nvPr/>
        </p:nvSpPr>
        <p:spPr>
          <a:xfrm>
            <a:off x="6377940" y="533400"/>
            <a:ext cx="2766060" cy="2123658"/>
          </a:xfrm>
          <a:prstGeom prst="rect">
            <a:avLst/>
          </a:prstGeom>
        </p:spPr>
        <p:txBody>
          <a:bodyPr wrap="square">
            <a:spAutoFit/>
          </a:bodyPr>
          <a:lstStyle/>
          <a:p>
            <a:pPr algn="ctr"/>
            <a:r>
              <a:rPr lang="en-US" sz="2400" b="1" dirty="0">
                <a:solidFill>
                  <a:schemeClr val="bg1"/>
                </a:solidFill>
              </a:rPr>
              <a:t> </a:t>
            </a:r>
            <a:r>
              <a:rPr lang="en-US" sz="2400" b="1" dirty="0" smtClean="0">
                <a:solidFill>
                  <a:schemeClr val="bg1"/>
                </a:solidFill>
              </a:rPr>
              <a:t>  not called </a:t>
            </a:r>
            <a:r>
              <a:rPr lang="el-GR" sz="2400" b="1" dirty="0" smtClean="0">
                <a:solidFill>
                  <a:schemeClr val="bg1"/>
                </a:solidFill>
              </a:rPr>
              <a:t>εἰδωλόθυτον</a:t>
            </a:r>
            <a:endParaRPr lang="en-US" sz="2400" b="1" dirty="0" smtClean="0">
              <a:solidFill>
                <a:schemeClr val="bg1"/>
              </a:solidFill>
            </a:endParaRPr>
          </a:p>
          <a:p>
            <a:pPr algn="ctr"/>
            <a:r>
              <a:rPr lang="en-US" sz="2000" dirty="0" smtClean="0">
                <a:solidFill>
                  <a:schemeClr val="bg1"/>
                </a:solidFill>
              </a:rPr>
              <a:t>though a pagan may attach religious significance, describing it as </a:t>
            </a:r>
            <a:r>
              <a:rPr lang="el-GR" sz="2400" b="1" dirty="0">
                <a:solidFill>
                  <a:schemeClr val="bg1"/>
                </a:solidFill>
              </a:rPr>
              <a:t>ἱερόθυτον</a:t>
            </a:r>
            <a:endParaRPr lang="en-US" sz="2400" b="1" dirty="0">
              <a:solidFill>
                <a:schemeClr val="bg1"/>
              </a:solidFill>
            </a:endParaRPr>
          </a:p>
        </p:txBody>
      </p:sp>
      <p:sp>
        <p:nvSpPr>
          <p:cNvPr id="5" name="Rectangle 4"/>
          <p:cNvSpPr/>
          <p:nvPr/>
        </p:nvSpPr>
        <p:spPr>
          <a:xfrm>
            <a:off x="76200" y="2925096"/>
            <a:ext cx="1627714" cy="1036417"/>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solidFill>
              <a:schemeClr val="tx1"/>
            </a:solidFill>
          </a:ln>
        </p:spPr>
        <p:txBody>
          <a:bodyPr wrap="square">
            <a:spAutoFit/>
          </a:bodyPr>
          <a:lstStyle/>
          <a:p>
            <a:pPr algn="ctr"/>
            <a:r>
              <a:rPr lang="en-US" sz="2000" b="1" u="sng" dirty="0" smtClean="0">
                <a:solidFill>
                  <a:schemeClr val="bg1"/>
                </a:solidFill>
                <a:effectLst>
                  <a:outerShdw blurRad="38100" dist="38100" dir="2700000" algn="tl">
                    <a:srgbClr val="000000">
                      <a:alpha val="43137"/>
                    </a:srgbClr>
                  </a:outerShdw>
                </a:effectLst>
              </a:rPr>
              <a:t>Sitting at meat in the idol temple</a:t>
            </a:r>
            <a:endParaRPr lang="en-US" sz="2000" dirty="0"/>
          </a:p>
        </p:txBody>
      </p:sp>
      <p:sp>
        <p:nvSpPr>
          <p:cNvPr id="8" name="Left-Right Arrow 7"/>
          <p:cNvSpPr/>
          <p:nvPr/>
        </p:nvSpPr>
        <p:spPr>
          <a:xfrm>
            <a:off x="1614948" y="2959057"/>
            <a:ext cx="5532120" cy="672285"/>
          </a:xfrm>
          <a:prstGeom prst="leftRightArrow">
            <a:avLst/>
          </a:prstGeom>
          <a:gradFill>
            <a:gsLst>
              <a:gs pos="0">
                <a:srgbClr val="FFF200"/>
              </a:gs>
              <a:gs pos="45000">
                <a:srgbClr val="FF7A00"/>
              </a:gs>
              <a:gs pos="70000">
                <a:srgbClr val="FF0300"/>
              </a:gs>
              <a:gs pos="100000">
                <a:srgbClr val="4D0808"/>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886200" y="2925983"/>
            <a:ext cx="1627714" cy="707886"/>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solidFill>
              <a:schemeClr val="tx1"/>
            </a:solidFill>
          </a:ln>
        </p:spPr>
        <p:txBody>
          <a:bodyPr wrap="square">
            <a:spAutoFit/>
          </a:bodyPr>
          <a:lstStyle/>
          <a:p>
            <a:pPr algn="ctr"/>
            <a:r>
              <a:rPr lang="en-US" sz="2000" b="1" u="sng" dirty="0" smtClean="0">
                <a:solidFill>
                  <a:schemeClr val="bg1"/>
                </a:solidFill>
                <a:effectLst>
                  <a:outerShdw blurRad="38100" dist="38100" dir="2700000" algn="tl">
                    <a:srgbClr val="000000">
                      <a:alpha val="43137"/>
                    </a:srgbClr>
                  </a:outerShdw>
                </a:effectLst>
              </a:rPr>
              <a:t>The Table of Demons</a:t>
            </a:r>
            <a:endParaRPr lang="en-US" sz="2000" dirty="0"/>
          </a:p>
        </p:txBody>
      </p:sp>
      <p:sp>
        <p:nvSpPr>
          <p:cNvPr id="18" name="Left-Right Arrow 17"/>
          <p:cNvSpPr/>
          <p:nvPr/>
        </p:nvSpPr>
        <p:spPr>
          <a:xfrm>
            <a:off x="5410200" y="2941071"/>
            <a:ext cx="1762705" cy="672285"/>
          </a:xfrm>
          <a:prstGeom prst="leftRightArrow">
            <a:avLst/>
          </a:prstGeom>
          <a:gradFill>
            <a:gsLst>
              <a:gs pos="0">
                <a:srgbClr val="FFF200"/>
              </a:gs>
              <a:gs pos="45000">
                <a:srgbClr val="FF7A00"/>
              </a:gs>
              <a:gs pos="70000">
                <a:srgbClr val="FF0300"/>
              </a:gs>
              <a:gs pos="100000">
                <a:srgbClr val="4D0808"/>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26991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xEl>
                                              <p:pRg st="0" end="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xEl>
                                              <p:pRg st="0" end="0"/>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xEl>
                                              <p:pRg st="1" end="1"/>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4">
                                            <p:txEl>
                                              <p:pRg st="4" end="4"/>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0"/>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27">
                                            <p:txEl>
                                              <p:pRg st="1" end="1"/>
                                            </p:txEl>
                                          </p:spTgt>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5"/>
                                        </p:tgtEl>
                                        <p:attrNameLst>
                                          <p:attrName>style.visibility</p:attrName>
                                        </p:attrNameLst>
                                      </p:cBhvr>
                                      <p:to>
                                        <p:strVal val="visible"/>
                                      </p:to>
                                    </p:set>
                                  </p:childTnLst>
                                </p:cTn>
                              </p:par>
                            </p:childTnLst>
                          </p:cTn>
                        </p:par>
                        <p:par>
                          <p:cTn id="97" fill="hold">
                            <p:stCondLst>
                              <p:cond delay="0"/>
                            </p:stCondLst>
                            <p:childTnLst>
                              <p:par>
                                <p:cTn id="98" presetID="53" presetClass="entr" presetSubtype="16" fill="hold" grpId="0" nodeType="afterEffect">
                                  <p:stCondLst>
                                    <p:cond delay="0"/>
                                  </p:stCondLst>
                                  <p:childTnLst>
                                    <p:set>
                                      <p:cBhvr>
                                        <p:cTn id="99" dur="1" fill="hold">
                                          <p:stCondLst>
                                            <p:cond delay="0"/>
                                          </p:stCondLst>
                                        </p:cTn>
                                        <p:tgtEl>
                                          <p:spTgt spid="8"/>
                                        </p:tgtEl>
                                        <p:attrNameLst>
                                          <p:attrName>style.visibility</p:attrName>
                                        </p:attrNameLst>
                                      </p:cBhvr>
                                      <p:to>
                                        <p:strVal val="visible"/>
                                      </p:to>
                                    </p:set>
                                    <p:anim calcmode="lin" valueType="num">
                                      <p:cBhvr>
                                        <p:cTn id="100" dur="500" fill="hold"/>
                                        <p:tgtEl>
                                          <p:spTgt spid="8"/>
                                        </p:tgtEl>
                                        <p:attrNameLst>
                                          <p:attrName>ppt_w</p:attrName>
                                        </p:attrNameLst>
                                      </p:cBhvr>
                                      <p:tavLst>
                                        <p:tav tm="0">
                                          <p:val>
                                            <p:fltVal val="0"/>
                                          </p:val>
                                        </p:tav>
                                        <p:tav tm="100000">
                                          <p:val>
                                            <p:strVal val="#ppt_w"/>
                                          </p:val>
                                        </p:tav>
                                      </p:tavLst>
                                    </p:anim>
                                    <p:anim calcmode="lin" valueType="num">
                                      <p:cBhvr>
                                        <p:cTn id="101" dur="500" fill="hold"/>
                                        <p:tgtEl>
                                          <p:spTgt spid="8"/>
                                        </p:tgtEl>
                                        <p:attrNameLst>
                                          <p:attrName>ppt_h</p:attrName>
                                        </p:attrNameLst>
                                      </p:cBhvr>
                                      <p:tavLst>
                                        <p:tav tm="0">
                                          <p:val>
                                            <p:fltVal val="0"/>
                                          </p:val>
                                        </p:tav>
                                        <p:tav tm="100000">
                                          <p:val>
                                            <p:strVal val="#ppt_h"/>
                                          </p:val>
                                        </p:tav>
                                      </p:tavLst>
                                    </p:anim>
                                    <p:animEffect transition="in" filter="fade">
                                      <p:cBhvr>
                                        <p:cTn id="102" dur="500"/>
                                        <p:tgtEl>
                                          <p:spTgt spid="8"/>
                                        </p:tgtEl>
                                      </p:cBhvr>
                                    </p:animEffect>
                                  </p:childTnLst>
                                </p:cTn>
                              </p:par>
                            </p:childTnLst>
                          </p:cTn>
                        </p:par>
                      </p:childTnLst>
                    </p:cTn>
                  </p:par>
                  <p:par>
                    <p:cTn id="103" fill="hold">
                      <p:stCondLst>
                        <p:cond delay="indefinite"/>
                      </p:stCondLst>
                      <p:childTnLst>
                        <p:par>
                          <p:cTn id="104" fill="hold">
                            <p:stCondLst>
                              <p:cond delay="0"/>
                            </p:stCondLst>
                            <p:childTnLst>
                              <p:par>
                                <p:cTn id="105" presetID="1" presetClass="exit" presetSubtype="0" fill="hold" grpId="1" nodeType="clickEffect">
                                  <p:stCondLst>
                                    <p:cond delay="0"/>
                                  </p:stCondLst>
                                  <p:childTnLst>
                                    <p:set>
                                      <p:cBhvr>
                                        <p:cTn id="106" dur="1" fill="hold">
                                          <p:stCondLst>
                                            <p:cond delay="0"/>
                                          </p:stCondLst>
                                        </p:cTn>
                                        <p:tgtEl>
                                          <p:spTgt spid="8"/>
                                        </p:tgtEl>
                                        <p:attrNameLst>
                                          <p:attrName>style.visibility</p:attrName>
                                        </p:attrNameLst>
                                      </p:cBhvr>
                                      <p:to>
                                        <p:strVal val="hidden"/>
                                      </p:to>
                                    </p:set>
                                  </p:childTnLst>
                                </p:cTn>
                              </p:par>
                              <p:par>
                                <p:cTn id="107" presetID="1" presetClass="entr" presetSubtype="0" fill="hold" grpId="0" nodeType="withEffect">
                                  <p:stCondLst>
                                    <p:cond delay="0"/>
                                  </p:stCondLst>
                                  <p:childTnLst>
                                    <p:set>
                                      <p:cBhvr>
                                        <p:cTn id="108" dur="1" fill="hold">
                                          <p:stCondLst>
                                            <p:cond delay="0"/>
                                          </p:stCondLst>
                                        </p:cTn>
                                        <p:tgtEl>
                                          <p:spTgt spid="17"/>
                                        </p:tgtEl>
                                        <p:attrNameLst>
                                          <p:attrName>style.visibility</p:attrName>
                                        </p:attrNameLst>
                                      </p:cBhvr>
                                      <p:to>
                                        <p:strVal val="visible"/>
                                      </p:to>
                                    </p:set>
                                  </p:childTnLst>
                                </p:cTn>
                              </p:par>
                            </p:childTnLst>
                          </p:cTn>
                        </p:par>
                        <p:par>
                          <p:cTn id="109" fill="hold">
                            <p:stCondLst>
                              <p:cond delay="0"/>
                            </p:stCondLst>
                            <p:childTnLst>
                              <p:par>
                                <p:cTn id="110" presetID="53" presetClass="entr" presetSubtype="16" fill="hold" grpId="0" nodeType="afterEffect">
                                  <p:stCondLst>
                                    <p:cond delay="0"/>
                                  </p:stCondLst>
                                  <p:childTnLst>
                                    <p:set>
                                      <p:cBhvr>
                                        <p:cTn id="111" dur="1" fill="hold">
                                          <p:stCondLst>
                                            <p:cond delay="0"/>
                                          </p:stCondLst>
                                        </p:cTn>
                                        <p:tgtEl>
                                          <p:spTgt spid="18"/>
                                        </p:tgtEl>
                                        <p:attrNameLst>
                                          <p:attrName>style.visibility</p:attrName>
                                        </p:attrNameLst>
                                      </p:cBhvr>
                                      <p:to>
                                        <p:strVal val="visible"/>
                                      </p:to>
                                    </p:set>
                                    <p:anim calcmode="lin" valueType="num">
                                      <p:cBhvr>
                                        <p:cTn id="112" dur="500" fill="hold"/>
                                        <p:tgtEl>
                                          <p:spTgt spid="18"/>
                                        </p:tgtEl>
                                        <p:attrNameLst>
                                          <p:attrName>ppt_w</p:attrName>
                                        </p:attrNameLst>
                                      </p:cBhvr>
                                      <p:tavLst>
                                        <p:tav tm="0">
                                          <p:val>
                                            <p:fltVal val="0"/>
                                          </p:val>
                                        </p:tav>
                                        <p:tav tm="100000">
                                          <p:val>
                                            <p:strVal val="#ppt_w"/>
                                          </p:val>
                                        </p:tav>
                                      </p:tavLst>
                                    </p:anim>
                                    <p:anim calcmode="lin" valueType="num">
                                      <p:cBhvr>
                                        <p:cTn id="113" dur="500" fill="hold"/>
                                        <p:tgtEl>
                                          <p:spTgt spid="18"/>
                                        </p:tgtEl>
                                        <p:attrNameLst>
                                          <p:attrName>ppt_h</p:attrName>
                                        </p:attrNameLst>
                                      </p:cBhvr>
                                      <p:tavLst>
                                        <p:tav tm="0">
                                          <p:val>
                                            <p:fltVal val="0"/>
                                          </p:val>
                                        </p:tav>
                                        <p:tav tm="100000">
                                          <p:val>
                                            <p:strVal val="#ppt_h"/>
                                          </p:val>
                                        </p:tav>
                                      </p:tavLst>
                                    </p:anim>
                                    <p:animEffect transition="in" filter="fade">
                                      <p:cBhvr>
                                        <p:cTn id="114"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13" grpId="0" uiExpand="1" build="p"/>
      <p:bldP spid="14" grpId="0" uiExpand="1" build="p"/>
      <p:bldP spid="15" grpId="0" uiExpand="1" build="p"/>
      <p:bldP spid="4" grpId="0"/>
      <p:bldP spid="20" grpId="0"/>
      <p:bldP spid="22" grpId="0"/>
      <p:bldP spid="25" grpId="0" build="p"/>
      <p:bldP spid="26" grpId="0" uiExpand="1" build="p"/>
      <p:bldP spid="27" grpId="0" uiExpand="1" build="p" bldLvl="2"/>
      <p:bldP spid="5" grpId="0" animBg="1"/>
      <p:bldP spid="8" grpId="0" animBg="1"/>
      <p:bldP spid="8" grpId="1" animBg="1"/>
      <p:bldP spid="17" grpId="0" animBg="1"/>
      <p:bldP spid="1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1"/>
            <a:ext cx="6477000" cy="6833952"/>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76200" y="616803"/>
            <a:ext cx="5726040" cy="830997"/>
          </a:xfrm>
          <a:prstGeom prst="rect">
            <a:avLst/>
          </a:prstGeom>
          <a:noFill/>
          <a:effectLst/>
        </p:spPr>
        <p:txBody>
          <a:bodyPr wrap="square">
            <a:spAutoFit/>
          </a:bodyPr>
          <a:lstStyle/>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a:t>
            </a:r>
            <a:r>
              <a:rPr lang="en-US" sz="2400" b="1" dirty="0">
                <a:solidFill>
                  <a:schemeClr val="bg1"/>
                </a:solidFill>
                <a:effectLst>
                  <a:outerShdw blurRad="50800" dist="63500" dir="2700000" algn="tl" rotWithShape="0">
                    <a:schemeClr val="tx1">
                      <a:alpha val="40000"/>
                    </a:schemeClr>
                  </a:outerShdw>
                </a:effectLst>
              </a:rPr>
              <a:t>James’ </a:t>
            </a:r>
            <a:r>
              <a:rPr lang="en-US" sz="2400" b="1" dirty="0" smtClean="0">
                <a:solidFill>
                  <a:schemeClr val="bg1"/>
                </a:solidFill>
                <a:effectLst>
                  <a:outerShdw blurRad="50800" dist="63500" dir="2700000" algn="tl" rotWithShape="0">
                    <a:schemeClr val="tx1">
                      <a:alpha val="40000"/>
                    </a:schemeClr>
                  </a:outerShdw>
                </a:effectLst>
              </a:rPr>
              <a:t>rationale</a:t>
            </a:r>
            <a:endParaRPr lang="en-US" sz="2400"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“things sacrificed to idols”</a:t>
            </a:r>
            <a:endParaRPr lang="en-US" sz="2400" dirty="0">
              <a:solidFill>
                <a:schemeClr val="bg1"/>
              </a:solidFill>
              <a:effectLst>
                <a:outerShdw blurRad="50800" dist="63500" dir="2700000" algn="tl" rotWithShape="0">
                  <a:schemeClr val="tx1">
                    <a:alpha val="40000"/>
                  </a:schemeClr>
                </a:outerShdw>
              </a:effectLst>
            </a:endParaRPr>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REBUTTALS</a:t>
            </a:r>
            <a:endParaRPr lang="en-US" sz="2800" b="1" dirty="0">
              <a:solidFill>
                <a:schemeClr val="tx1"/>
              </a:solidFill>
            </a:endParaRPr>
          </a:p>
        </p:txBody>
      </p:sp>
      <p:sp>
        <p:nvSpPr>
          <p:cNvPr id="4" name="Rectangle 3"/>
          <p:cNvSpPr/>
          <p:nvPr/>
        </p:nvSpPr>
        <p:spPr>
          <a:xfrm>
            <a:off x="76200" y="1447800"/>
            <a:ext cx="6363502" cy="4770537"/>
          </a:xfrm>
          <a:prstGeom prst="rect">
            <a:avLst/>
          </a:prstGeom>
          <a:noFill/>
        </p:spPr>
        <p:txBody>
          <a:bodyPr wrap="square" lIns="91440" tIns="45720" rIns="91440" bIns="45720">
            <a:spAutoFit/>
          </a:bodyPr>
          <a:lstStyle/>
          <a:p>
            <a:pPr algn="ctr"/>
            <a:r>
              <a:rPr lang="en-US" sz="3200" b="1"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Things Sacrificed to Idols</a:t>
            </a:r>
          </a:p>
          <a:p>
            <a:pPr algn="ctr"/>
            <a:r>
              <a:rPr lang="en-US" sz="3200" b="1"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&amp;</a:t>
            </a:r>
          </a:p>
          <a:p>
            <a:pPr algn="ctr"/>
            <a:r>
              <a:rPr lang="en-US" sz="3200" b="1"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Fornication</a:t>
            </a:r>
          </a:p>
          <a:p>
            <a:pPr marL="457200" indent="-457200">
              <a:buFont typeface="Arial" panose="020B0604020202020204" pitchFamily="34" charset="0"/>
              <a:buChar char="•"/>
            </a:pPr>
            <a:r>
              <a:rPr lang="en-US" sz="2800" b="1" i="1" cap="none" spc="0" dirty="0" smtClean="0">
                <a:ln w="18415" cmpd="sng">
                  <a:solidFill>
                    <a:srgbClr val="C00000"/>
                  </a:solidFill>
                  <a:prstDash val="solid"/>
                </a:ln>
                <a:solidFill>
                  <a:schemeClr val="bg1"/>
                </a:solidFill>
                <a:effectLst>
                  <a:outerShdw blurRad="63500" dir="3600000" algn="tl" rotWithShape="0">
                    <a:srgbClr val="000000">
                      <a:alpha val="70000"/>
                    </a:srgbClr>
                  </a:outerShdw>
                </a:effectLst>
              </a:rPr>
              <a:t>Every context that mentions the former also mentions the latter</a:t>
            </a:r>
          </a:p>
          <a:p>
            <a:pPr lvl="2"/>
            <a:r>
              <a:rPr lang="en-US" sz="2400" b="1" dirty="0">
                <a:ln w="18415" cmpd="sng">
                  <a:solidFill>
                    <a:srgbClr val="C00000"/>
                  </a:solidFill>
                  <a:prstDash val="solid"/>
                </a:ln>
                <a:solidFill>
                  <a:srgbClr val="FFFF00"/>
                </a:solidFill>
                <a:effectLst>
                  <a:outerShdw blurRad="63500" dir="3600000" algn="tl" rotWithShape="0">
                    <a:srgbClr val="000000">
                      <a:alpha val="70000"/>
                    </a:srgbClr>
                  </a:outerShdw>
                </a:effectLst>
              </a:rPr>
              <a:t>Revelation 2:14</a:t>
            </a:r>
          </a:p>
          <a:p>
            <a:pPr lvl="2"/>
            <a:r>
              <a:rPr lang="en-US" sz="2400" b="1"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Revelation 2:20</a:t>
            </a:r>
          </a:p>
          <a:p>
            <a:pPr lvl="2"/>
            <a:r>
              <a:rPr lang="en-US" sz="2400" b="1"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The Jerusalem letter (Acts 15:29, 21:25)</a:t>
            </a:r>
          </a:p>
          <a:p>
            <a:pPr lvl="2"/>
            <a:r>
              <a:rPr lang="en-US" sz="2400" b="1" dirty="0" smtClean="0">
                <a:ln w="18415" cmpd="sng">
                  <a:solidFill>
                    <a:srgbClr val="C00000"/>
                  </a:solidFill>
                  <a:prstDash val="solid"/>
                </a:ln>
                <a:solidFill>
                  <a:srgbClr val="FFFF00"/>
                </a:solidFill>
                <a:effectLst>
                  <a:outerShdw blurRad="63500" dir="3600000" algn="tl" rotWithShape="0">
                    <a:srgbClr val="000000">
                      <a:alpha val="70000"/>
                    </a:srgbClr>
                  </a:outerShdw>
                </a:effectLst>
              </a:rPr>
              <a:t>1 Corinthians 8-10</a:t>
            </a:r>
          </a:p>
          <a:p>
            <a:pPr marL="457200" indent="-457200">
              <a:buFont typeface="Arial" panose="020B0604020202020204" pitchFamily="34" charset="0"/>
              <a:buChar char="•"/>
            </a:pPr>
            <a:r>
              <a:rPr lang="en-US" sz="2800" b="1" i="1" dirty="0" smtClean="0">
                <a:ln w="18415" cmpd="sng">
                  <a:solidFill>
                    <a:srgbClr val="C00000"/>
                  </a:solidFill>
                  <a:prstDash val="solid"/>
                </a:ln>
                <a:solidFill>
                  <a:schemeClr val="bg1"/>
                </a:solidFill>
                <a:effectLst>
                  <a:outerShdw blurRad="63500" dir="3600000" algn="tl" rotWithShape="0">
                    <a:srgbClr val="000000">
                      <a:alpha val="70000"/>
                    </a:srgbClr>
                  </a:outerShdw>
                </a:effectLst>
              </a:rPr>
              <a:t>Two contexts allude to Balaam story, where idolatry &amp; fornication combined</a:t>
            </a:r>
            <a:endParaRPr lang="en-US" sz="2800" b="1" i="1" cap="none" spc="0" dirty="0" smtClean="0">
              <a:ln w="18415" cmpd="sng">
                <a:solidFill>
                  <a:srgbClr val="C00000"/>
                </a:solidFill>
                <a:prstDash val="solid"/>
              </a:ln>
              <a:solidFill>
                <a:schemeClr val="bg1"/>
              </a:solidFill>
              <a:effectLst>
                <a:outerShdw blurRad="63500" dir="3600000" algn="tl" rotWithShape="0">
                  <a:srgbClr val="000000">
                    <a:alpha val="70000"/>
                  </a:srgbClr>
                </a:outerShdw>
              </a:effectLst>
            </a:endParaRPr>
          </a:p>
        </p:txBody>
      </p:sp>
      <p:sp>
        <p:nvSpPr>
          <p:cNvPr id="3" name="Rounded Rectangle 2"/>
          <p:cNvSpPr/>
          <p:nvPr/>
        </p:nvSpPr>
        <p:spPr>
          <a:xfrm>
            <a:off x="961104" y="3810000"/>
            <a:ext cx="2556510" cy="357932"/>
          </a:xfrm>
          <a:prstGeom prst="roundRect">
            <a:avLst/>
          </a:prstGeom>
          <a:noFill/>
          <a:ln w="50800">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950595" y="4899868"/>
            <a:ext cx="2556510" cy="357932"/>
          </a:xfrm>
          <a:prstGeom prst="roundRect">
            <a:avLst/>
          </a:prstGeom>
          <a:noFill/>
          <a:ln w="50800">
            <a:solidFill>
              <a:schemeClr val="bg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5205846" y="2523884"/>
            <a:ext cx="3532909" cy="3148554"/>
          </a:xfrm>
          <a:prstGeom prst="rect">
            <a:avLst/>
          </a:prstGeom>
          <a:gradFill>
            <a:gsLst>
              <a:gs pos="0">
                <a:srgbClr val="FFEFD1"/>
              </a:gs>
              <a:gs pos="64999">
                <a:srgbClr val="F0EBD5"/>
              </a:gs>
              <a:gs pos="100000">
                <a:srgbClr val="D1C39F"/>
              </a:gs>
            </a:gsLst>
            <a:lin ang="5400000" scaled="0"/>
          </a:gradFill>
          <a:effectLst>
            <a:outerShdw blurRad="101600" dist="152400" dir="2700000" algn="tl" rotWithShape="0">
              <a:prstClr val="black">
                <a:alpha val="40000"/>
              </a:prstClr>
            </a:outerShdw>
          </a:effectLst>
        </p:spPr>
        <p:txBody>
          <a:bodyPr wrap="square">
            <a:spAutoFit/>
          </a:bodyPr>
          <a:lstStyle/>
          <a:p>
            <a:r>
              <a:rPr lang="en-US" sz="2000" b="1" u="sng" cap="small" dirty="0" smtClean="0">
                <a:latin typeface="Palatino Linotype" panose="02040502050505030304" pitchFamily="18" charset="0"/>
              </a:rPr>
              <a:t>Revelation 2</a:t>
            </a:r>
            <a:endParaRPr lang="en-US" sz="2000" b="1" u="sng" cap="small" baseline="30000" dirty="0" smtClean="0">
              <a:latin typeface="Palatino Linotype" panose="02040502050505030304" pitchFamily="18" charset="0"/>
            </a:endParaRPr>
          </a:p>
          <a:p>
            <a:r>
              <a:rPr lang="en-US" sz="2000" baseline="30000" dirty="0">
                <a:latin typeface="Palatino Linotype" panose="02040502050505030304" pitchFamily="18" charset="0"/>
              </a:rPr>
              <a:t>14 </a:t>
            </a:r>
            <a:r>
              <a:rPr lang="en-US" sz="2000" dirty="0">
                <a:latin typeface="Palatino Linotype" panose="02040502050505030304" pitchFamily="18" charset="0"/>
              </a:rPr>
              <a:t>But I have a few things against thee, because thou hast there some that hold the teaching of Balaam, who taught </a:t>
            </a:r>
            <a:r>
              <a:rPr lang="en-US" sz="2000" dirty="0" err="1">
                <a:latin typeface="Palatino Linotype" panose="02040502050505030304" pitchFamily="18" charset="0"/>
              </a:rPr>
              <a:t>Balak</a:t>
            </a:r>
            <a:r>
              <a:rPr lang="en-US" sz="2000" dirty="0">
                <a:latin typeface="Palatino Linotype" panose="02040502050505030304" pitchFamily="18" charset="0"/>
              </a:rPr>
              <a:t> to cast a </a:t>
            </a:r>
            <a:r>
              <a:rPr lang="en-US" sz="2000" dirty="0" err="1">
                <a:latin typeface="Palatino Linotype" panose="02040502050505030304" pitchFamily="18" charset="0"/>
              </a:rPr>
              <a:t>stumblingblock</a:t>
            </a:r>
            <a:r>
              <a:rPr lang="en-US" sz="2000" dirty="0">
                <a:latin typeface="Palatino Linotype" panose="02040502050505030304" pitchFamily="18" charset="0"/>
              </a:rPr>
              <a:t> before the children of Israel, to eat </a:t>
            </a:r>
            <a:r>
              <a:rPr lang="en-US" sz="2000" b="1" u="sng" dirty="0">
                <a:latin typeface="Palatino Linotype" panose="02040502050505030304" pitchFamily="18" charset="0"/>
              </a:rPr>
              <a:t>things sacrificed to idols</a:t>
            </a:r>
            <a:r>
              <a:rPr lang="en-US" sz="2000" dirty="0">
                <a:latin typeface="Palatino Linotype" panose="02040502050505030304" pitchFamily="18" charset="0"/>
              </a:rPr>
              <a:t>, and </a:t>
            </a:r>
            <a:r>
              <a:rPr lang="en-US" sz="2000" b="1" u="sng" dirty="0">
                <a:latin typeface="Palatino Linotype" panose="02040502050505030304" pitchFamily="18" charset="0"/>
              </a:rPr>
              <a:t>to commit fornication</a:t>
            </a:r>
            <a:r>
              <a:rPr lang="en-US" sz="2000" dirty="0" smtClean="0">
                <a:latin typeface="Palatino Linotype" panose="02040502050505030304" pitchFamily="18" charset="0"/>
              </a:rPr>
              <a:t>.</a:t>
            </a:r>
            <a:endParaRPr lang="en-US" sz="2000" dirty="0">
              <a:latin typeface="Palatino Linotype" panose="02040502050505030304" pitchFamily="18" charset="0"/>
            </a:endParaRPr>
          </a:p>
        </p:txBody>
      </p:sp>
      <p:sp>
        <p:nvSpPr>
          <p:cNvPr id="18" name="Rectangle 17"/>
          <p:cNvSpPr/>
          <p:nvPr/>
        </p:nvSpPr>
        <p:spPr>
          <a:xfrm>
            <a:off x="5225844" y="3383101"/>
            <a:ext cx="3505200" cy="3170099"/>
          </a:xfrm>
          <a:prstGeom prst="rect">
            <a:avLst/>
          </a:prstGeom>
          <a:gradFill>
            <a:gsLst>
              <a:gs pos="0">
                <a:srgbClr val="FFEFD1"/>
              </a:gs>
              <a:gs pos="64999">
                <a:srgbClr val="F0EBD5"/>
              </a:gs>
              <a:gs pos="100000">
                <a:srgbClr val="D1C39F"/>
              </a:gs>
            </a:gsLst>
            <a:lin ang="5400000" scaled="0"/>
          </a:gradFill>
          <a:effectLst>
            <a:outerShdw blurRad="101600" dist="152400" dir="2700000" algn="tl" rotWithShape="0">
              <a:prstClr val="black">
                <a:alpha val="40000"/>
              </a:prstClr>
            </a:outerShdw>
          </a:effectLst>
        </p:spPr>
        <p:txBody>
          <a:bodyPr wrap="square">
            <a:spAutoFit/>
          </a:bodyPr>
          <a:lstStyle/>
          <a:p>
            <a:r>
              <a:rPr lang="en-US" sz="2000" b="1" u="sng" cap="small" dirty="0" smtClean="0">
                <a:latin typeface="Palatino Linotype" panose="02040502050505030304" pitchFamily="18" charset="0"/>
              </a:rPr>
              <a:t>1 Corinthians 10</a:t>
            </a:r>
            <a:endParaRPr lang="en-US" sz="2000" b="1" u="sng" cap="small" baseline="30000" dirty="0" smtClean="0">
              <a:latin typeface="Palatino Linotype" panose="02040502050505030304" pitchFamily="18" charset="0"/>
            </a:endParaRPr>
          </a:p>
          <a:p>
            <a:r>
              <a:rPr lang="en-US" sz="2000" baseline="30000" dirty="0">
                <a:latin typeface="Palatino Linotype" panose="02040502050505030304" pitchFamily="18" charset="0"/>
              </a:rPr>
              <a:t>7 </a:t>
            </a:r>
            <a:r>
              <a:rPr lang="en-US" sz="2000" b="1" u="sng" dirty="0">
                <a:latin typeface="Palatino Linotype" panose="02040502050505030304" pitchFamily="18" charset="0"/>
              </a:rPr>
              <a:t>Neither be ye idolaters</a:t>
            </a:r>
            <a:r>
              <a:rPr lang="en-US" sz="2000" dirty="0">
                <a:latin typeface="Palatino Linotype" panose="02040502050505030304" pitchFamily="18" charset="0"/>
              </a:rPr>
              <a:t>, as were some of them; as it is written, The people sat down to eat and drink, and rose up to </a:t>
            </a:r>
            <a:r>
              <a:rPr lang="en-US" sz="2000" dirty="0" smtClean="0">
                <a:latin typeface="Palatino Linotype" panose="02040502050505030304" pitchFamily="18" charset="0"/>
              </a:rPr>
              <a:t>play. </a:t>
            </a:r>
            <a:r>
              <a:rPr lang="en-US" sz="2000" baseline="30000" dirty="0" smtClean="0">
                <a:latin typeface="Palatino Linotype" panose="02040502050505030304" pitchFamily="18" charset="0"/>
              </a:rPr>
              <a:t>8</a:t>
            </a:r>
            <a:r>
              <a:rPr lang="en-US" sz="2000" baseline="30000" dirty="0">
                <a:latin typeface="Palatino Linotype" panose="02040502050505030304" pitchFamily="18" charset="0"/>
              </a:rPr>
              <a:t> </a:t>
            </a:r>
            <a:r>
              <a:rPr lang="en-US" sz="2000" b="1" u="sng" dirty="0">
                <a:latin typeface="Palatino Linotype" panose="02040502050505030304" pitchFamily="18" charset="0"/>
              </a:rPr>
              <a:t>Neither let us commit fornication</a:t>
            </a:r>
            <a:r>
              <a:rPr lang="en-US" sz="2000" dirty="0">
                <a:latin typeface="Palatino Linotype" panose="02040502050505030304" pitchFamily="18" charset="0"/>
              </a:rPr>
              <a:t>, as some of them committed, and fell in one day three and twenty thousand</a:t>
            </a:r>
            <a:r>
              <a:rPr lang="en-US" sz="2000" dirty="0" smtClean="0">
                <a:latin typeface="Palatino Linotype" panose="02040502050505030304" pitchFamily="18" charset="0"/>
              </a:rPr>
              <a:t>.</a:t>
            </a:r>
            <a:endParaRPr lang="en-US" sz="2000" dirty="0">
              <a:latin typeface="Palatino Linotype" panose="02040502050505030304" pitchFamily="18" charset="0"/>
            </a:endParaRPr>
          </a:p>
        </p:txBody>
      </p:sp>
      <p:sp>
        <p:nvSpPr>
          <p:cNvPr id="5" name="Rounded Rectangle 4"/>
          <p:cNvSpPr/>
          <p:nvPr/>
        </p:nvSpPr>
        <p:spPr>
          <a:xfrm>
            <a:off x="3964305" y="2743200"/>
            <a:ext cx="5103495" cy="3505201"/>
          </a:xfrm>
          <a:prstGeom prst="round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b="1" dirty="0" smtClean="0">
              <a:ln w="18415" cmpd="sng">
                <a:solidFill>
                  <a:srgbClr val="C00000"/>
                </a:solidFill>
                <a:prstDash val="solid"/>
              </a:ln>
              <a:solidFill>
                <a:schemeClr val="bg1"/>
              </a:solidFill>
              <a:effectLst>
                <a:outerShdw blurRad="63500" dir="3600000" algn="tl" rotWithShape="0">
                  <a:srgbClr val="000000">
                    <a:alpha val="70000"/>
                  </a:srgbClr>
                </a:outerShdw>
              </a:effectLst>
            </a:endParaRPr>
          </a:p>
          <a:p>
            <a:pPr algn="ctr"/>
            <a:r>
              <a:rPr lang="en-US" sz="2400" b="1" dirty="0">
                <a:ln w="18415" cmpd="sng">
                  <a:solidFill>
                    <a:srgbClr val="C00000"/>
                  </a:solidFill>
                  <a:prstDash val="solid"/>
                </a:ln>
                <a:solidFill>
                  <a:schemeClr val="bg1"/>
                </a:solidFill>
                <a:effectLst>
                  <a:outerShdw blurRad="63500" dir="3600000" algn="tl" rotWithShape="0">
                    <a:srgbClr val="000000">
                      <a:alpha val="70000"/>
                    </a:srgbClr>
                  </a:outerShdw>
                </a:effectLst>
              </a:rPr>
              <a:t>Numbers </a:t>
            </a:r>
            <a:r>
              <a:rPr lang="en-US" sz="2400" b="1" dirty="0" smtClean="0">
                <a:ln w="18415" cmpd="sng">
                  <a:solidFill>
                    <a:srgbClr val="C00000"/>
                  </a:solidFill>
                  <a:prstDash val="solid"/>
                </a:ln>
                <a:solidFill>
                  <a:schemeClr val="bg1"/>
                </a:solidFill>
                <a:effectLst>
                  <a:outerShdw blurRad="63500" dir="3600000" algn="tl" rotWithShape="0">
                    <a:srgbClr val="000000">
                      <a:alpha val="70000"/>
                    </a:srgbClr>
                  </a:outerShdw>
                </a:effectLst>
              </a:rPr>
              <a:t>25 is about</a:t>
            </a:r>
          </a:p>
          <a:p>
            <a:pPr algn="ctr"/>
            <a:r>
              <a:rPr lang="en-US" sz="2400" b="1" dirty="0" smtClean="0">
                <a:ln w="18415" cmpd="sng">
                  <a:solidFill>
                    <a:srgbClr val="C00000"/>
                  </a:solidFill>
                  <a:prstDash val="solid"/>
                </a:ln>
                <a:solidFill>
                  <a:schemeClr val="bg1"/>
                </a:solidFill>
                <a:effectLst>
                  <a:outerShdw blurRad="63500" dir="3600000" algn="tl" rotWithShape="0">
                    <a:srgbClr val="000000">
                      <a:alpha val="70000"/>
                    </a:srgbClr>
                  </a:outerShdw>
                </a:effectLst>
              </a:rPr>
              <a:t>PARTICIPATION IN IDOLATRY</a:t>
            </a:r>
            <a:endParaRPr lang="en-US" sz="2400" b="1" dirty="0">
              <a:ln w="18415" cmpd="sng">
                <a:solidFill>
                  <a:srgbClr val="C00000"/>
                </a:solidFill>
                <a:prstDash val="solid"/>
              </a:ln>
              <a:solidFill>
                <a:schemeClr val="bg1"/>
              </a:solidFill>
              <a:effectLst>
                <a:outerShdw blurRad="63500" dir="3600000" algn="tl" rotWithShape="0">
                  <a:srgbClr val="000000">
                    <a:alpha val="70000"/>
                  </a:srgbClr>
                </a:outerShdw>
              </a:effectLst>
            </a:endParaRPr>
          </a:p>
          <a:p>
            <a:pPr algn="ctr"/>
            <a:r>
              <a:rPr lang="en-US" sz="2400" b="1" dirty="0" smtClean="0">
                <a:ln w="18415" cmpd="sng">
                  <a:solidFill>
                    <a:srgbClr val="C00000"/>
                  </a:solidFill>
                  <a:prstDash val="solid"/>
                </a:ln>
                <a:solidFill>
                  <a:schemeClr val="bg1"/>
                </a:solidFill>
                <a:effectLst>
                  <a:outerShdw blurRad="63500" dir="3600000" algn="tl" rotWithShape="0">
                    <a:srgbClr val="000000">
                      <a:alpha val="70000"/>
                    </a:srgbClr>
                  </a:outerShdw>
                </a:effectLst>
              </a:rPr>
              <a:t>not about</a:t>
            </a:r>
          </a:p>
          <a:p>
            <a:pPr algn="ctr"/>
            <a:r>
              <a:rPr lang="en-US" sz="2400" b="1" dirty="0" smtClean="0">
                <a:ln w="18415" cmpd="sng">
                  <a:solidFill>
                    <a:srgbClr val="C00000"/>
                  </a:solidFill>
                  <a:prstDash val="solid"/>
                </a:ln>
                <a:solidFill>
                  <a:schemeClr val="bg1"/>
                </a:solidFill>
                <a:effectLst>
                  <a:outerShdw blurRad="63500" dir="3600000" algn="tl" rotWithShape="0">
                    <a:srgbClr val="000000">
                      <a:alpha val="70000"/>
                    </a:srgbClr>
                  </a:outerShdw>
                </a:effectLst>
              </a:rPr>
              <a:t>EATING LEFT-OVER MEAT</a:t>
            </a:r>
          </a:p>
          <a:p>
            <a:pPr algn="ctr"/>
            <a:r>
              <a:rPr lang="en-US" sz="2400" b="1" dirty="0" smtClean="0">
                <a:ln w="18415" cmpd="sng">
                  <a:solidFill>
                    <a:srgbClr val="C00000"/>
                  </a:solidFill>
                  <a:prstDash val="solid"/>
                </a:ln>
                <a:solidFill>
                  <a:schemeClr val="bg1"/>
                </a:solidFill>
                <a:effectLst>
                  <a:outerShdw blurRad="63500" dir="3600000" algn="tl" rotWithShape="0">
                    <a:srgbClr val="000000">
                      <a:alpha val="70000"/>
                    </a:srgbClr>
                  </a:outerShdw>
                </a:effectLst>
              </a:rPr>
              <a:t>with an imaginary taint</a:t>
            </a:r>
          </a:p>
          <a:p>
            <a:pPr algn="ctr"/>
            <a:endParaRPr lang="en-US" sz="2400" b="1" dirty="0" smtClean="0">
              <a:ln w="18415" cmpd="sng">
                <a:solidFill>
                  <a:srgbClr val="C00000"/>
                </a:solidFill>
                <a:prstDash val="solid"/>
              </a:ln>
              <a:solidFill>
                <a:schemeClr val="bg1"/>
              </a:solidFill>
              <a:effectLst>
                <a:outerShdw blurRad="63500" dir="3600000" algn="tl" rotWithShape="0">
                  <a:srgbClr val="000000">
                    <a:alpha val="70000"/>
                  </a:srgbClr>
                </a:outerShdw>
              </a:effectLst>
            </a:endParaRPr>
          </a:p>
          <a:p>
            <a:pPr algn="ctr"/>
            <a:r>
              <a:rPr lang="el-GR" sz="2400" dirty="0"/>
              <a:t>ταῖς </a:t>
            </a:r>
            <a:r>
              <a:rPr lang="en-US" sz="2400" dirty="0" smtClean="0"/>
              <a:t>  </a:t>
            </a:r>
            <a:r>
              <a:rPr lang="el-GR" sz="2400" dirty="0" smtClean="0"/>
              <a:t>θυσίαις </a:t>
            </a:r>
            <a:r>
              <a:rPr lang="en-US" sz="2400" dirty="0" smtClean="0"/>
              <a:t>  </a:t>
            </a:r>
            <a:r>
              <a:rPr lang="el-GR" sz="2400" dirty="0" smtClean="0"/>
              <a:t>τῶν </a:t>
            </a:r>
            <a:r>
              <a:rPr lang="en-US" sz="2400" dirty="0" smtClean="0"/>
              <a:t>  </a:t>
            </a:r>
            <a:r>
              <a:rPr lang="el-GR" sz="2400" dirty="0" smtClean="0"/>
              <a:t>εἰδώλων αὐτῶν</a:t>
            </a:r>
            <a:endParaRPr lang="en-US" sz="2400" dirty="0" smtClean="0"/>
          </a:p>
          <a:p>
            <a:pPr algn="ctr"/>
            <a:r>
              <a:rPr lang="en-US" sz="2200" i="1" u="sng" dirty="0" smtClean="0"/>
              <a:t>to the</a:t>
            </a:r>
            <a:r>
              <a:rPr lang="en-US" sz="2200" i="1" dirty="0" smtClean="0"/>
              <a:t> </a:t>
            </a:r>
            <a:r>
              <a:rPr lang="en-US" sz="2200" i="1" u="sng" dirty="0" smtClean="0"/>
              <a:t>sacrifices</a:t>
            </a:r>
            <a:r>
              <a:rPr lang="en-US" sz="2200" i="1" dirty="0" smtClean="0"/>
              <a:t> </a:t>
            </a:r>
            <a:r>
              <a:rPr lang="en-US" sz="2200" i="1" u="sng" dirty="0" smtClean="0"/>
              <a:t>of the</a:t>
            </a:r>
            <a:r>
              <a:rPr lang="en-US" sz="2200" i="1" dirty="0" smtClean="0"/>
              <a:t>     </a:t>
            </a:r>
            <a:r>
              <a:rPr lang="en-US" sz="2200" i="1" u="sng" dirty="0" smtClean="0"/>
              <a:t>idols</a:t>
            </a:r>
            <a:r>
              <a:rPr lang="en-US" sz="2200" i="1" dirty="0" smtClean="0"/>
              <a:t>     </a:t>
            </a:r>
            <a:r>
              <a:rPr lang="en-US" sz="2200" i="1" u="sng" dirty="0" smtClean="0"/>
              <a:t>of them</a:t>
            </a:r>
          </a:p>
          <a:p>
            <a:pPr algn="ctr"/>
            <a:endParaRPr lang="en-US" sz="2400" dirty="0">
              <a:solidFill>
                <a:schemeClr val="bg1"/>
              </a:solidFill>
            </a:endParaRPr>
          </a:p>
          <a:p>
            <a:pPr algn="ctr"/>
            <a:endParaRPr lang="en-US" sz="2400" dirty="0">
              <a:solidFill>
                <a:schemeClr val="bg1"/>
              </a:solidFill>
            </a:endParaRPr>
          </a:p>
        </p:txBody>
      </p:sp>
    </p:spTree>
    <p:extLst>
      <p:ext uri="{BB962C8B-B14F-4D97-AF65-F5344CB8AC3E}">
        <p14:creationId xmlns:p14="http://schemas.microsoft.com/office/powerpoint/2010/main" val="2883927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nodeType="withEffect">
                                  <p:stCondLst>
                                    <p:cond delay="0"/>
                                  </p:stCondLst>
                                  <p:childTnLst>
                                    <p:set>
                                      <p:cBhvr>
                                        <p:cTn id="6" dur="1" fill="hold">
                                          <p:stCondLst>
                                            <p:cond delay="0"/>
                                          </p:stCondLst>
                                        </p:cTn>
                                        <p:tgtEl>
                                          <p:spTgt spid="24">
                                            <p:txEl>
                                              <p:pRg st="0" end="0"/>
                                            </p:txEl>
                                          </p:spTgt>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
                                        </p:tgtEl>
                                        <p:attrNameLst>
                                          <p:attrName>style.visibility</p:attrName>
                                        </p:attrNameLst>
                                      </p:cBhvr>
                                      <p:to>
                                        <p:strVal val="visible"/>
                                      </p:to>
                                    </p:set>
                                  </p:childTnLst>
                                  <p:subTnLst>
                                    <p:set>
                                      <p:cBhvr override="childStyle">
                                        <p:cTn dur="1" fill="hold" display="0" masterRel="nextClick" afterEffect="1"/>
                                        <p:tgtEl>
                                          <p:spTgt spid="19"/>
                                        </p:tgtEl>
                                        <p:attrNameLst>
                                          <p:attrName>style.visibility</p:attrName>
                                        </p:attrNameLst>
                                      </p:cBhvr>
                                      <p:to>
                                        <p:strVal val="hidden"/>
                                      </p:to>
                                    </p:set>
                                  </p:sub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19"/>
                                        </p:tgtEl>
                                        <p:attrNameLst>
                                          <p:attrName>style.visibility</p:attrName>
                                        </p:attrNameLst>
                                      </p:cBhvr>
                                      <p:to>
                                        <p:strVal val="hidden"/>
                                      </p:to>
                                    </p:set>
                                  </p:childTnLst>
                                </p:cTn>
                              </p:par>
                              <p:par>
                                <p:cTn id="57" presetID="1" presetClass="exit" presetSubtype="0" fill="hold" grpId="1" nodeType="withEffect">
                                  <p:stCondLst>
                                    <p:cond delay="0"/>
                                  </p:stCondLst>
                                  <p:childTnLst>
                                    <p:set>
                                      <p:cBhvr>
                                        <p:cTn id="58" dur="1" fill="hold">
                                          <p:stCondLst>
                                            <p:cond delay="0"/>
                                          </p:stCondLst>
                                        </p:cTn>
                                        <p:tgtEl>
                                          <p:spTgt spid="18"/>
                                        </p:tgtEl>
                                        <p:attrNameLst>
                                          <p:attrName>style.visibility</p:attrName>
                                        </p:attrNameLst>
                                      </p:cBhvr>
                                      <p:to>
                                        <p:strVal val="hidden"/>
                                      </p:to>
                                    </p:set>
                                  </p:childTnLst>
                                </p:cTn>
                              </p:par>
                              <p:par>
                                <p:cTn id="59" presetID="1" presetClass="entr" presetSubtype="0" fill="hold" grpId="0" nodeType="withEffect">
                                  <p:stCondLst>
                                    <p:cond delay="0"/>
                                  </p:stCondLst>
                                  <p:childTnLst>
                                    <p:set>
                                      <p:cBhvr>
                                        <p:cTn id="60" dur="1" fill="hold">
                                          <p:stCondLst>
                                            <p:cond delay="0"/>
                                          </p:stCondLst>
                                        </p:cTn>
                                        <p:tgtEl>
                                          <p:spTgt spid="5">
                                            <p:bg/>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
                                            <p:txEl>
                                              <p:pRg st="1" end="1"/>
                                            </p:txEl>
                                          </p:spTgt>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5">
                                            <p:txEl>
                                              <p:pRg st="3" end="3"/>
                                            </p:txEl>
                                          </p:spTgt>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5">
                                            <p:txEl>
                                              <p:pRg st="4" end="4"/>
                                            </p:txEl>
                                          </p:spTgt>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5">
                                            <p:txEl>
                                              <p:pRg st="7" end="7"/>
                                            </p:txEl>
                                          </p:spTgt>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3"/>
      <p:bldP spid="3" grpId="0" animBg="1"/>
      <p:bldP spid="16" grpId="0" animBg="1"/>
      <p:bldP spid="19" grpId="0" animBg="1"/>
      <p:bldP spid="19" grpId="1" animBg="1"/>
      <p:bldP spid="18" grpId="0" animBg="1"/>
      <p:bldP spid="18" grpId="1" animBg="1"/>
      <p:bldP spid="5"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1"/>
            <a:ext cx="6477000" cy="6833952"/>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a:off x="3810000" y="3928375"/>
            <a:ext cx="1371600" cy="1786625"/>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25" name="Rounded Rectangle 24"/>
          <p:cNvSpPr/>
          <p:nvPr/>
        </p:nvSpPr>
        <p:spPr>
          <a:xfrm>
            <a:off x="3083761" y="6344020"/>
            <a:ext cx="3012239" cy="314876"/>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800" b="1" i="1" dirty="0">
              <a:latin typeface="Palatino Linotype" panose="02040502050505030304" pitchFamily="18" charset="0"/>
            </a:endParaRPr>
          </a:p>
        </p:txBody>
      </p:sp>
      <p:sp>
        <p:nvSpPr>
          <p:cNvPr id="2" name="Rectangle 1"/>
          <p:cNvSpPr/>
          <p:nvPr/>
        </p:nvSpPr>
        <p:spPr>
          <a:xfrm>
            <a:off x="4442879" y="6324600"/>
            <a:ext cx="1685077" cy="369332"/>
          </a:xfrm>
          <a:prstGeom prst="rect">
            <a:avLst/>
          </a:prstGeom>
        </p:spPr>
        <p:txBody>
          <a:bodyPr wrap="none">
            <a:spAutoFit/>
          </a:bodyPr>
          <a:lstStyle/>
          <a:p>
            <a:r>
              <a:rPr lang="en-US" b="1" i="1" dirty="0">
                <a:latin typeface="Palatino Linotype" panose="02040502050505030304" pitchFamily="18" charset="0"/>
              </a:rPr>
              <a:t>=“fornication”</a:t>
            </a:r>
            <a:endParaRPr lang="en-US" dirty="0"/>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Conclusion</a:t>
            </a:r>
            <a:endParaRPr lang="en-US" sz="2800" b="1" dirty="0">
              <a:solidFill>
                <a:schemeClr val="tx1"/>
              </a:solidFill>
            </a:endParaRPr>
          </a:p>
        </p:txBody>
      </p:sp>
      <p:sp>
        <p:nvSpPr>
          <p:cNvPr id="3" name="Rectangle 2"/>
          <p:cNvSpPr/>
          <p:nvPr/>
        </p:nvSpPr>
        <p:spPr>
          <a:xfrm>
            <a:off x="6495309" y="609600"/>
            <a:ext cx="2648691" cy="4293483"/>
          </a:xfrm>
          <a:prstGeom prst="rect">
            <a:avLst/>
          </a:prstGeom>
        </p:spPr>
        <p:txBody>
          <a:bodyPr wrap="square">
            <a:spAutoFit/>
          </a:bodyPr>
          <a:lstStyle/>
          <a:p>
            <a:pPr marL="342900" indent="-342900">
              <a:buFont typeface="Arial" panose="020B0604020202020204" pitchFamily="34" charset="0"/>
              <a:buChar char="•"/>
            </a:pPr>
            <a:r>
              <a:rPr lang="en-US" sz="2100" b="1" dirty="0" smtClean="0">
                <a:solidFill>
                  <a:schemeClr val="bg1"/>
                </a:solidFill>
                <a:effectLst>
                  <a:outerShdw blurRad="38100" dist="38100" dir="2700000" algn="tl">
                    <a:srgbClr val="000000">
                      <a:alpha val="43137"/>
                    </a:srgbClr>
                  </a:outerShdw>
                </a:effectLst>
              </a:rPr>
              <a:t>The </a:t>
            </a:r>
            <a:r>
              <a:rPr lang="en-US" sz="2100" b="1" dirty="0">
                <a:solidFill>
                  <a:schemeClr val="bg1"/>
                </a:solidFill>
                <a:effectLst>
                  <a:outerShdw blurRad="38100" dist="38100" dir="2700000" algn="tl">
                    <a:srgbClr val="000000">
                      <a:alpha val="43137"/>
                    </a:srgbClr>
                  </a:outerShdw>
                </a:effectLst>
              </a:rPr>
              <a:t>exception clause in the divorce passages is not </a:t>
            </a:r>
            <a:r>
              <a:rPr lang="en-US" sz="2100" b="1" dirty="0" smtClean="0">
                <a:solidFill>
                  <a:schemeClr val="bg1"/>
                </a:solidFill>
                <a:effectLst>
                  <a:outerShdw blurRad="38100" dist="38100" dir="2700000" algn="tl">
                    <a:srgbClr val="000000">
                      <a:alpha val="43137"/>
                    </a:srgbClr>
                  </a:outerShdw>
                </a:effectLst>
              </a:rPr>
              <a:t>merely a </a:t>
            </a:r>
            <a:r>
              <a:rPr lang="en-US" sz="2100" b="1" dirty="0">
                <a:solidFill>
                  <a:schemeClr val="bg1"/>
                </a:solidFill>
                <a:effectLst>
                  <a:outerShdw blurRad="38100" dist="38100" dir="2700000" algn="tl">
                    <a:srgbClr val="000000">
                      <a:alpha val="43137"/>
                    </a:srgbClr>
                  </a:outerShdw>
                </a:effectLst>
              </a:rPr>
              <a:t>reference </a:t>
            </a:r>
            <a:r>
              <a:rPr lang="en-US" sz="2100" b="1" dirty="0" smtClean="0">
                <a:solidFill>
                  <a:schemeClr val="bg1"/>
                </a:solidFill>
                <a:effectLst>
                  <a:outerShdw blurRad="38100" dist="38100" dir="2700000" algn="tl">
                    <a:srgbClr val="000000">
                      <a:alpha val="43137"/>
                    </a:srgbClr>
                  </a:outerShdw>
                </a:effectLst>
              </a:rPr>
              <a:t>to incest.</a:t>
            </a:r>
          </a:p>
          <a:p>
            <a:pPr marL="342900" indent="-342900">
              <a:buFont typeface="Arial" panose="020B0604020202020204" pitchFamily="34" charset="0"/>
              <a:buChar char="•"/>
            </a:pPr>
            <a:endParaRPr lang="en-US" sz="2100" b="1" dirty="0" smtClean="0">
              <a:solidFill>
                <a:schemeClr val="bg1"/>
              </a:solidFill>
              <a:effectLst>
                <a:outerShdw blurRad="38100" dist="38100" dir="2700000" algn="tl">
                  <a:srgbClr val="000000">
                    <a:alpha val="43137"/>
                  </a:srgbClr>
                </a:outerShdw>
              </a:effectLst>
            </a:endParaRPr>
          </a:p>
          <a:p>
            <a:pPr marL="342900" indent="-342900">
              <a:buFont typeface="Arial" panose="020B0604020202020204" pitchFamily="34" charset="0"/>
              <a:buChar char="•"/>
            </a:pPr>
            <a:r>
              <a:rPr lang="en-US" sz="2100" b="1" dirty="0" smtClean="0">
                <a:solidFill>
                  <a:schemeClr val="bg1"/>
                </a:solidFill>
                <a:effectLst>
                  <a:outerShdw blurRad="38100" dist="38100" dir="2700000" algn="tl">
                    <a:srgbClr val="000000">
                      <a:alpha val="43137"/>
                    </a:srgbClr>
                  </a:outerShdw>
                </a:effectLst>
              </a:rPr>
              <a:t>Only clear NT prohibition of incest is </a:t>
            </a:r>
            <a:r>
              <a:rPr lang="en-US" sz="2100" b="1" dirty="0">
                <a:solidFill>
                  <a:schemeClr val="bg1"/>
                </a:solidFill>
                <a:effectLst>
                  <a:outerShdw blurRad="38100" dist="38100" dir="2700000" algn="tl">
                    <a:srgbClr val="000000">
                      <a:alpha val="43137"/>
                    </a:srgbClr>
                  </a:outerShdw>
                </a:effectLst>
              </a:rPr>
              <a:t>the Jerusalem letter </a:t>
            </a:r>
            <a:r>
              <a:rPr lang="en-US" sz="2100" b="1" dirty="0" smtClean="0">
                <a:solidFill>
                  <a:schemeClr val="bg1"/>
                </a:solidFill>
                <a:effectLst>
                  <a:outerShdw blurRad="38100" dist="38100" dir="2700000" algn="tl">
                    <a:srgbClr val="000000">
                      <a:alpha val="43137"/>
                    </a:srgbClr>
                  </a:outerShdw>
                </a:effectLst>
              </a:rPr>
              <a:t>interpreted </a:t>
            </a:r>
            <a:r>
              <a:rPr lang="en-US" sz="2100" b="1" dirty="0">
                <a:solidFill>
                  <a:schemeClr val="bg1"/>
                </a:solidFill>
                <a:effectLst>
                  <a:outerShdw blurRad="38100" dist="38100" dir="2700000" algn="tl">
                    <a:srgbClr val="000000">
                      <a:alpha val="43137"/>
                    </a:srgbClr>
                  </a:outerShdw>
                </a:effectLst>
              </a:rPr>
              <a:t>in light of Leviticus 17-18</a:t>
            </a:r>
            <a:r>
              <a:rPr lang="en-US" sz="2100" b="1" dirty="0" smtClean="0">
                <a:solidFill>
                  <a:schemeClr val="bg1"/>
                </a:solidFill>
                <a:effectLst>
                  <a:outerShdw blurRad="38100" dist="38100" dir="2700000" algn="tl">
                    <a:srgbClr val="000000">
                      <a:alpha val="43137"/>
                    </a:srgbClr>
                  </a:outerShdw>
                </a:effectLst>
              </a:rPr>
              <a:t>.</a:t>
            </a:r>
            <a:endParaRPr lang="en-US" sz="2100" b="1" dirty="0">
              <a:solidFill>
                <a:schemeClr val="bg1"/>
              </a:solidFill>
              <a:effectLst>
                <a:outerShdw blurRad="38100" dist="38100" dir="2700000" algn="tl">
                  <a:srgbClr val="000000">
                    <a:alpha val="43137"/>
                  </a:srgbClr>
                </a:outerShdw>
              </a:effectLst>
            </a:endParaRPr>
          </a:p>
        </p:txBody>
      </p:sp>
      <p:sp>
        <p:nvSpPr>
          <p:cNvPr id="16" name="Rectangle 15"/>
          <p:cNvSpPr/>
          <p:nvPr/>
        </p:nvSpPr>
        <p:spPr>
          <a:xfrm>
            <a:off x="-17960" y="625525"/>
            <a:ext cx="2913560" cy="6232475"/>
          </a:xfrm>
          <a:prstGeom prst="rect">
            <a:avLst/>
          </a:prstGeom>
        </p:spPr>
        <p:txBody>
          <a:bodyPr wrap="square">
            <a:spAutoFit/>
          </a:bodyPr>
          <a:lstStyle/>
          <a:p>
            <a:pPr marL="342900" indent="-342900">
              <a:buFont typeface="Arial" panose="020B0604020202020204" pitchFamily="34" charset="0"/>
              <a:buChar char="•"/>
            </a:pPr>
            <a:r>
              <a:rPr lang="en-US" sz="2100" b="1" dirty="0" smtClean="0">
                <a:solidFill>
                  <a:schemeClr val="bg1"/>
                </a:solidFill>
                <a:effectLst>
                  <a:outerShdw blurRad="38100" dist="38100" dir="2700000" algn="tl">
                    <a:srgbClr val="000000">
                      <a:alpha val="43137"/>
                    </a:srgbClr>
                  </a:outerShdw>
                </a:effectLst>
              </a:rPr>
              <a:t>Acts 15 prohibitions applicable to </a:t>
            </a:r>
            <a:r>
              <a:rPr lang="en-US" sz="2100" b="1" dirty="0">
                <a:solidFill>
                  <a:schemeClr val="bg1"/>
                </a:solidFill>
                <a:effectLst>
                  <a:outerShdw blurRad="38100" dist="38100" dir="2700000" algn="tl">
                    <a:srgbClr val="000000">
                      <a:alpha val="43137"/>
                    </a:srgbClr>
                  </a:outerShdw>
                </a:effectLst>
              </a:rPr>
              <a:t>all peoples of all </a:t>
            </a:r>
            <a:r>
              <a:rPr lang="en-US" sz="2100" b="1" dirty="0" smtClean="0">
                <a:solidFill>
                  <a:schemeClr val="bg1"/>
                </a:solidFill>
                <a:effectLst>
                  <a:outerShdw blurRad="38100" dist="38100" dir="2700000" algn="tl">
                    <a:srgbClr val="000000">
                      <a:alpha val="43137"/>
                    </a:srgbClr>
                  </a:outerShdw>
                </a:effectLst>
              </a:rPr>
              <a:t>times</a:t>
            </a:r>
          </a:p>
          <a:p>
            <a:pPr marL="342900" indent="-342900">
              <a:buFont typeface="Arial" panose="020B0604020202020204" pitchFamily="34" charset="0"/>
              <a:buChar char="•"/>
            </a:pPr>
            <a:endParaRPr lang="en-US" sz="2100" b="1" dirty="0">
              <a:solidFill>
                <a:schemeClr val="bg1"/>
              </a:solidFill>
              <a:effectLst>
                <a:outerShdw blurRad="38100" dist="38100" dir="2700000" algn="tl">
                  <a:srgbClr val="000000">
                    <a:alpha val="43137"/>
                  </a:srgbClr>
                </a:outerShdw>
              </a:effectLst>
            </a:endParaRPr>
          </a:p>
          <a:p>
            <a:pPr marL="342900" indent="-342900">
              <a:buFont typeface="Arial" panose="020B0604020202020204" pitchFamily="34" charset="0"/>
              <a:buChar char="•"/>
            </a:pPr>
            <a:r>
              <a:rPr lang="en-US" sz="2100" b="1" dirty="0" smtClean="0">
                <a:solidFill>
                  <a:schemeClr val="bg1"/>
                </a:solidFill>
                <a:effectLst>
                  <a:outerShdw blurRad="38100" dist="38100" dir="2700000" algn="tl">
                    <a:srgbClr val="000000">
                      <a:alpha val="43137"/>
                    </a:srgbClr>
                  </a:outerShdw>
                </a:effectLst>
              </a:rPr>
              <a:t>They served </a:t>
            </a:r>
            <a:r>
              <a:rPr lang="en-US" sz="2100" b="1" dirty="0">
                <a:solidFill>
                  <a:schemeClr val="bg1"/>
                </a:solidFill>
                <a:effectLst>
                  <a:outerShdw blurRad="38100" dist="38100" dir="2700000" algn="tl">
                    <a:srgbClr val="000000">
                      <a:alpha val="43137"/>
                    </a:srgbClr>
                  </a:outerShdw>
                </a:effectLst>
              </a:rPr>
              <a:t>as a caveat to the exemption from the Law, noting that some things mentioned in the law have always been prohibited to all men</a:t>
            </a:r>
            <a:r>
              <a:rPr lang="en-US" sz="2100" b="1" dirty="0" smtClean="0">
                <a:solidFill>
                  <a:schemeClr val="bg1"/>
                </a:solidFill>
                <a:effectLst>
                  <a:outerShdw blurRad="38100" dist="38100" dir="2700000" algn="tl">
                    <a:srgbClr val="000000">
                      <a:alpha val="43137"/>
                    </a:srgbClr>
                  </a:outerShdw>
                </a:effectLst>
              </a:rPr>
              <a:t>.</a:t>
            </a:r>
          </a:p>
          <a:p>
            <a:pPr marL="342900" indent="-342900">
              <a:buFont typeface="Arial" panose="020B0604020202020204" pitchFamily="34" charset="0"/>
              <a:buChar char="•"/>
            </a:pPr>
            <a:endParaRPr lang="en-US" sz="2100" b="1" dirty="0">
              <a:solidFill>
                <a:schemeClr val="bg1"/>
              </a:solidFill>
              <a:effectLst>
                <a:outerShdw blurRad="38100" dist="38100" dir="2700000" algn="tl">
                  <a:srgbClr val="000000">
                    <a:alpha val="43137"/>
                  </a:srgbClr>
                </a:outerShdw>
              </a:effectLst>
            </a:endParaRPr>
          </a:p>
          <a:p>
            <a:pPr marL="342900" indent="-342900">
              <a:buFont typeface="Arial" panose="020B0604020202020204" pitchFamily="34" charset="0"/>
              <a:buChar char="•"/>
            </a:pPr>
            <a:r>
              <a:rPr lang="en-US" sz="2100" b="1" dirty="0">
                <a:solidFill>
                  <a:schemeClr val="bg1"/>
                </a:solidFill>
                <a:effectLst>
                  <a:outerShdw blurRad="38100" dist="38100" dir="2700000" algn="tl">
                    <a:srgbClr val="000000">
                      <a:alpha val="43137"/>
                    </a:srgbClr>
                  </a:outerShdw>
                </a:effectLst>
              </a:rPr>
              <a:t>The issue involving “things sacrificed to idols” pertains to participation in the idol </a:t>
            </a:r>
            <a:r>
              <a:rPr lang="en-US" sz="2100" b="1" dirty="0" smtClean="0">
                <a:solidFill>
                  <a:schemeClr val="bg1"/>
                </a:solidFill>
                <a:effectLst>
                  <a:outerShdw blurRad="38100" dist="38100" dir="2700000" algn="tl">
                    <a:srgbClr val="000000">
                      <a:alpha val="43137"/>
                    </a:srgbClr>
                  </a:outerShdw>
                </a:effectLst>
              </a:rPr>
              <a:t>feast.</a:t>
            </a:r>
            <a:endParaRPr lang="en-US" sz="21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09415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P spid="16" grpId="0"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1"/>
            <a:ext cx="6477000" cy="6833952"/>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Conclusion</a:t>
            </a:r>
            <a:endParaRPr lang="en-US" sz="2800" b="1" dirty="0">
              <a:solidFill>
                <a:schemeClr val="tx1"/>
              </a:solidFill>
            </a:endParaRPr>
          </a:p>
        </p:txBody>
      </p:sp>
      <p:sp>
        <p:nvSpPr>
          <p:cNvPr id="3" name="Rectangle 2"/>
          <p:cNvSpPr/>
          <p:nvPr/>
        </p:nvSpPr>
        <p:spPr>
          <a:xfrm>
            <a:off x="0" y="668715"/>
            <a:ext cx="9144000" cy="1508105"/>
          </a:xfrm>
          <a:prstGeom prst="rect">
            <a:avLst/>
          </a:prstGeom>
        </p:spPr>
        <p:txBody>
          <a:bodyPr wrap="square">
            <a:spAutoFit/>
          </a:bodyPr>
          <a:lstStyle/>
          <a:p>
            <a:pPr lvl="0"/>
            <a:r>
              <a:rPr lang="en-US" sz="2400" b="1" dirty="0" smtClean="0">
                <a:solidFill>
                  <a:schemeClr val="bg1"/>
                </a:solidFill>
                <a:effectLst>
                  <a:outerShdw blurRad="38100" dist="38100" dir="2700000" algn="tl">
                    <a:srgbClr val="000000">
                      <a:alpha val="43137"/>
                    </a:srgbClr>
                  </a:outerShdw>
                </a:effectLst>
              </a:rPr>
              <a:t>Some </a:t>
            </a:r>
            <a:r>
              <a:rPr lang="en-US" sz="2400" b="1" dirty="0">
                <a:solidFill>
                  <a:schemeClr val="bg1"/>
                </a:solidFill>
                <a:effectLst>
                  <a:outerShdw blurRad="38100" dist="38100" dir="2700000" algn="tl">
                    <a:srgbClr val="000000">
                      <a:alpha val="43137"/>
                    </a:srgbClr>
                  </a:outerShdw>
                </a:effectLst>
              </a:rPr>
              <a:t>difficulties remain</a:t>
            </a:r>
            <a:r>
              <a:rPr lang="en-US" sz="2400" b="1" dirty="0" smtClean="0">
                <a:solidFill>
                  <a:schemeClr val="bg1"/>
                </a:solidFill>
                <a:effectLst>
                  <a:outerShdw blurRad="38100" dist="38100" dir="2700000" algn="tl">
                    <a:srgbClr val="000000">
                      <a:alpha val="43137"/>
                    </a:srgbClr>
                  </a:outerShdw>
                </a:effectLst>
              </a:rPr>
              <a:t>:</a:t>
            </a:r>
          </a:p>
          <a:p>
            <a:pPr lvl="0"/>
            <a:endParaRPr lang="en-US" sz="2800" b="1" dirty="0">
              <a:solidFill>
                <a:schemeClr val="bg1"/>
              </a:solidFill>
              <a:effectLst>
                <a:outerShdw blurRad="38100" dist="38100" dir="2700000" algn="tl">
                  <a:srgbClr val="000000">
                    <a:alpha val="43137"/>
                  </a:srgbClr>
                </a:outerShdw>
              </a:effectLst>
            </a:endParaRPr>
          </a:p>
          <a:p>
            <a:pPr marL="800100" lvl="1" indent="-342900">
              <a:buFont typeface="Arial" panose="020B0604020202020204" pitchFamily="34" charset="0"/>
              <a:buChar char="•"/>
            </a:pPr>
            <a:r>
              <a:rPr lang="en-US" sz="2000" dirty="0" smtClean="0">
                <a:solidFill>
                  <a:schemeClr val="bg1"/>
                </a:solidFill>
                <a:effectLst>
                  <a:outerShdw blurRad="38100" dist="38100" dir="2700000" algn="tl">
                    <a:srgbClr val="000000">
                      <a:alpha val="43137"/>
                    </a:srgbClr>
                  </a:outerShdw>
                </a:effectLst>
              </a:rPr>
              <a:t>sexual </a:t>
            </a:r>
            <a:r>
              <a:rPr lang="en-US" sz="2000" dirty="0">
                <a:solidFill>
                  <a:schemeClr val="bg1"/>
                </a:solidFill>
                <a:effectLst>
                  <a:outerShdw blurRad="38100" dist="38100" dir="2700000" algn="tl">
                    <a:srgbClr val="000000">
                      <a:alpha val="43137"/>
                    </a:srgbClr>
                  </a:outerShdw>
                </a:effectLst>
              </a:rPr>
              <a:t>relations during a woman’s menstrual </a:t>
            </a:r>
            <a:r>
              <a:rPr lang="en-US" sz="2000" dirty="0" smtClean="0">
                <a:solidFill>
                  <a:schemeClr val="bg1"/>
                </a:solidFill>
                <a:effectLst>
                  <a:outerShdw blurRad="38100" dist="38100" dir="2700000" algn="tl">
                    <a:srgbClr val="000000">
                      <a:alpha val="43137"/>
                    </a:srgbClr>
                  </a:outerShdw>
                </a:effectLst>
              </a:rPr>
              <a:t>period</a:t>
            </a:r>
            <a:endParaRPr lang="en-US" sz="2000" dirty="0">
              <a:solidFill>
                <a:schemeClr val="bg1"/>
              </a:solidFill>
              <a:effectLst>
                <a:outerShdw blurRad="38100" dist="38100" dir="2700000" algn="tl">
                  <a:srgbClr val="000000">
                    <a:alpha val="43137"/>
                  </a:srgbClr>
                </a:outerShdw>
              </a:effectLst>
            </a:endParaRPr>
          </a:p>
          <a:p>
            <a:pPr lvl="2"/>
            <a:r>
              <a:rPr lang="en-US" sz="2000" dirty="0" smtClean="0">
                <a:solidFill>
                  <a:schemeClr val="bg1"/>
                </a:solidFill>
                <a:effectLst>
                  <a:outerShdw blurRad="38100" dist="38100" dir="2700000" algn="tl">
                    <a:srgbClr val="000000">
                      <a:alpha val="43137"/>
                    </a:srgbClr>
                  </a:outerShdw>
                </a:effectLst>
              </a:rPr>
              <a:t>It </a:t>
            </a:r>
            <a:r>
              <a:rPr lang="en-US" sz="2000" i="1" dirty="0">
                <a:solidFill>
                  <a:schemeClr val="bg1"/>
                </a:solidFill>
                <a:effectLst>
                  <a:outerShdw blurRad="38100" dist="38100" dir="2700000" algn="tl">
                    <a:srgbClr val="000000">
                      <a:alpha val="43137"/>
                    </a:srgbClr>
                  </a:outerShdw>
                </a:effectLst>
              </a:rPr>
              <a:t>s</a:t>
            </a:r>
            <a:r>
              <a:rPr lang="en-US" sz="2000" i="1" dirty="0" smtClean="0">
                <a:solidFill>
                  <a:schemeClr val="bg1"/>
                </a:solidFill>
                <a:effectLst>
                  <a:outerShdw blurRad="38100" dist="38100" dir="2700000" algn="tl">
                    <a:srgbClr val="000000">
                      <a:alpha val="43137"/>
                    </a:srgbClr>
                  </a:outerShdw>
                </a:effectLst>
              </a:rPr>
              <a:t>eems</a:t>
            </a:r>
            <a:r>
              <a:rPr lang="en-US" sz="2000" dirty="0" smtClean="0">
                <a:solidFill>
                  <a:schemeClr val="bg1"/>
                </a:solidFill>
                <a:effectLst>
                  <a:outerShdw blurRad="38100" dist="38100" dir="2700000" algn="tl">
                    <a:srgbClr val="000000">
                      <a:alpha val="43137"/>
                    </a:srgbClr>
                  </a:outerShdw>
                </a:effectLst>
              </a:rPr>
              <a:t> </a:t>
            </a:r>
            <a:r>
              <a:rPr lang="en-US" sz="2000" dirty="0">
                <a:solidFill>
                  <a:schemeClr val="bg1"/>
                </a:solidFill>
                <a:effectLst>
                  <a:outerShdw blurRad="38100" dist="38100" dir="2700000" algn="tl">
                    <a:srgbClr val="000000">
                      <a:alpha val="43137"/>
                    </a:srgbClr>
                  </a:outerShdw>
                </a:effectLst>
              </a:rPr>
              <a:t>this too was part of what God found detestable in the Canaanites</a:t>
            </a:r>
            <a:r>
              <a:rPr lang="en-US" sz="2000" dirty="0" smtClean="0">
                <a:solidFill>
                  <a:schemeClr val="bg1"/>
                </a:solidFill>
                <a:effectLst>
                  <a:outerShdw blurRad="38100" dist="38100" dir="2700000" algn="tl">
                    <a:srgbClr val="000000">
                      <a:alpha val="43137"/>
                    </a:srgbClr>
                  </a:outerShdw>
                </a:effectLst>
              </a:rPr>
              <a:t>.</a:t>
            </a:r>
            <a:endParaRPr lang="en-US" dirty="0">
              <a:solidFill>
                <a:schemeClr val="bg1"/>
              </a:solidFill>
            </a:endParaRPr>
          </a:p>
        </p:txBody>
      </p:sp>
    </p:spTree>
    <p:extLst>
      <p:ext uri="{BB962C8B-B14F-4D97-AF65-F5344CB8AC3E}">
        <p14:creationId xmlns:p14="http://schemas.microsoft.com/office/powerpoint/2010/main" val="3317946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1"/>
            <a:ext cx="6477000" cy="6833952"/>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Conclusion</a:t>
            </a:r>
            <a:endParaRPr lang="en-US" sz="2800" b="1" dirty="0">
              <a:solidFill>
                <a:schemeClr val="tx1"/>
              </a:solidFill>
            </a:endParaRPr>
          </a:p>
        </p:txBody>
      </p:sp>
      <p:sp>
        <p:nvSpPr>
          <p:cNvPr id="3" name="Rectangle 2"/>
          <p:cNvSpPr/>
          <p:nvPr/>
        </p:nvSpPr>
        <p:spPr>
          <a:xfrm>
            <a:off x="0" y="668715"/>
            <a:ext cx="9144000" cy="5416868"/>
          </a:xfrm>
          <a:prstGeom prst="rect">
            <a:avLst/>
          </a:prstGeom>
        </p:spPr>
        <p:txBody>
          <a:bodyPr wrap="square">
            <a:spAutoFit/>
          </a:bodyPr>
          <a:lstStyle/>
          <a:p>
            <a:pPr lvl="0"/>
            <a:r>
              <a:rPr lang="en-US" sz="2400" b="1" dirty="0" smtClean="0">
                <a:solidFill>
                  <a:schemeClr val="bg1"/>
                </a:solidFill>
                <a:effectLst>
                  <a:outerShdw blurRad="38100" dist="38100" dir="2700000" algn="tl">
                    <a:srgbClr val="000000">
                      <a:alpha val="43137"/>
                    </a:srgbClr>
                  </a:outerShdw>
                </a:effectLst>
              </a:rPr>
              <a:t>Some </a:t>
            </a:r>
            <a:r>
              <a:rPr lang="en-US" sz="2400" b="1" dirty="0">
                <a:solidFill>
                  <a:schemeClr val="bg1"/>
                </a:solidFill>
                <a:effectLst>
                  <a:outerShdw blurRad="38100" dist="38100" dir="2700000" algn="tl">
                    <a:srgbClr val="000000">
                      <a:alpha val="43137"/>
                    </a:srgbClr>
                  </a:outerShdw>
                </a:effectLst>
              </a:rPr>
              <a:t>difficulties remain:</a:t>
            </a:r>
            <a:endParaRPr lang="en-US" sz="2800" b="1" dirty="0">
              <a:solidFill>
                <a:schemeClr val="bg1"/>
              </a:solidFill>
              <a:effectLst>
                <a:outerShdw blurRad="38100" dist="38100" dir="2700000" algn="tl">
                  <a:srgbClr val="000000">
                    <a:alpha val="43137"/>
                  </a:srgbClr>
                </a:outerShdw>
              </a:effectLst>
            </a:endParaRPr>
          </a:p>
          <a:p>
            <a:pPr marL="800100" lvl="1" indent="-342900">
              <a:buFont typeface="Arial" panose="020B0604020202020204" pitchFamily="34" charset="0"/>
              <a:buChar char="•"/>
            </a:pPr>
            <a:endParaRPr lang="en-US" sz="2000" dirty="0" smtClean="0">
              <a:solidFill>
                <a:schemeClr val="bg1"/>
              </a:solidFill>
              <a:effectLst>
                <a:outerShdw blurRad="38100" dist="38100" dir="2700000" algn="tl">
                  <a:srgbClr val="000000">
                    <a:alpha val="43137"/>
                  </a:srgbClr>
                </a:outerShdw>
              </a:effectLst>
            </a:endParaRPr>
          </a:p>
          <a:p>
            <a:pPr marL="800100" lvl="1" indent="-342900">
              <a:buFont typeface="Arial" panose="020B0604020202020204" pitchFamily="34" charset="0"/>
              <a:buChar char="•"/>
            </a:pPr>
            <a:r>
              <a:rPr lang="en-US" sz="2000" dirty="0" smtClean="0">
                <a:solidFill>
                  <a:schemeClr val="bg1"/>
                </a:solidFill>
                <a:effectLst>
                  <a:outerShdw blurRad="38100" dist="38100" dir="2700000" algn="tl">
                    <a:srgbClr val="000000">
                      <a:alpha val="43137"/>
                    </a:srgbClr>
                  </a:outerShdw>
                </a:effectLst>
              </a:rPr>
              <a:t>Abraham </a:t>
            </a:r>
            <a:r>
              <a:rPr lang="en-US" sz="2000" dirty="0">
                <a:solidFill>
                  <a:schemeClr val="bg1"/>
                </a:solidFill>
                <a:effectLst>
                  <a:outerShdw blurRad="38100" dist="38100" dir="2700000" algn="tl">
                    <a:srgbClr val="000000">
                      <a:alpha val="43137"/>
                    </a:srgbClr>
                  </a:outerShdw>
                </a:effectLst>
              </a:rPr>
              <a:t>married his </a:t>
            </a:r>
            <a:r>
              <a:rPr lang="en-US" sz="2000" dirty="0" smtClean="0">
                <a:solidFill>
                  <a:schemeClr val="bg1"/>
                </a:solidFill>
                <a:effectLst>
                  <a:outerShdw blurRad="38100" dist="38100" dir="2700000" algn="tl">
                    <a:srgbClr val="000000">
                      <a:alpha val="43137"/>
                    </a:srgbClr>
                  </a:outerShdw>
                </a:effectLst>
              </a:rPr>
              <a:t>half-sister (or not?)</a:t>
            </a:r>
          </a:p>
          <a:p>
            <a:pPr marL="800100" lvl="1" indent="-342900">
              <a:buFont typeface="Arial" panose="020B0604020202020204" pitchFamily="34" charset="0"/>
              <a:buChar char="•"/>
            </a:pPr>
            <a:r>
              <a:rPr lang="en-US" sz="2000" dirty="0" smtClean="0">
                <a:solidFill>
                  <a:schemeClr val="bg1"/>
                </a:solidFill>
                <a:effectLst>
                  <a:outerShdw blurRad="38100" dist="38100" dir="2700000" algn="tl">
                    <a:srgbClr val="000000">
                      <a:alpha val="43137"/>
                    </a:srgbClr>
                  </a:outerShdw>
                </a:effectLst>
              </a:rPr>
              <a:t>marriage </a:t>
            </a:r>
            <a:r>
              <a:rPr lang="en-US" sz="2000" dirty="0">
                <a:solidFill>
                  <a:schemeClr val="bg1"/>
                </a:solidFill>
                <a:effectLst>
                  <a:outerShdw blurRad="38100" dist="38100" dir="2700000" algn="tl">
                    <a:srgbClr val="000000">
                      <a:alpha val="43137"/>
                    </a:srgbClr>
                  </a:outerShdw>
                </a:effectLst>
              </a:rPr>
              <a:t>between siblings </a:t>
            </a:r>
            <a:r>
              <a:rPr lang="en-US" sz="2000" dirty="0" smtClean="0">
                <a:solidFill>
                  <a:schemeClr val="bg1"/>
                </a:solidFill>
                <a:effectLst>
                  <a:outerShdw blurRad="38100" dist="38100" dir="2700000" algn="tl">
                    <a:srgbClr val="000000">
                      <a:alpha val="43137"/>
                    </a:srgbClr>
                  </a:outerShdw>
                </a:effectLst>
              </a:rPr>
              <a:t>at the beginning</a:t>
            </a:r>
          </a:p>
          <a:p>
            <a:pPr lvl="1"/>
            <a:endParaRPr lang="en-US" dirty="0">
              <a:solidFill>
                <a:schemeClr val="bg1"/>
              </a:solidFill>
            </a:endParaRPr>
          </a:p>
          <a:p>
            <a:r>
              <a:rPr lang="en-US" sz="2400" b="1" dirty="0" smtClean="0">
                <a:solidFill>
                  <a:schemeClr val="bg1"/>
                </a:solidFill>
                <a:effectLst>
                  <a:outerShdw blurRad="38100" dist="38100" dir="2700000" algn="tl">
                    <a:srgbClr val="000000">
                      <a:alpha val="43137"/>
                    </a:srgbClr>
                  </a:outerShdw>
                </a:effectLst>
              </a:rPr>
              <a:t>Possible </a:t>
            </a:r>
            <a:r>
              <a:rPr lang="en-US" sz="2400" b="1" dirty="0">
                <a:solidFill>
                  <a:schemeClr val="bg1"/>
                </a:solidFill>
                <a:effectLst>
                  <a:outerShdw blurRad="38100" dist="38100" dir="2700000" algn="tl">
                    <a:srgbClr val="000000">
                      <a:alpha val="43137"/>
                    </a:srgbClr>
                  </a:outerShdw>
                </a:effectLst>
              </a:rPr>
              <a:t>solutions to this problem include the following:</a:t>
            </a:r>
          </a:p>
          <a:p>
            <a:pPr marL="742950" lvl="1" indent="-285750">
              <a:buFont typeface="Arial" panose="020B0604020202020204" pitchFamily="34" charset="0"/>
              <a:buChar char="•"/>
            </a:pPr>
            <a:r>
              <a:rPr lang="en-US" sz="2000" dirty="0" smtClean="0">
                <a:solidFill>
                  <a:schemeClr val="bg1"/>
                </a:solidFill>
                <a:effectLst>
                  <a:outerShdw blurRad="38100" dist="38100" dir="2700000" algn="tl">
                    <a:srgbClr val="000000">
                      <a:alpha val="43137"/>
                    </a:srgbClr>
                  </a:outerShdw>
                </a:effectLst>
              </a:rPr>
              <a:t>Lev</a:t>
            </a:r>
            <a:r>
              <a:rPr lang="en-US" sz="2000" dirty="0">
                <a:solidFill>
                  <a:schemeClr val="bg1"/>
                </a:solidFill>
                <a:effectLst>
                  <a:outerShdw blurRad="38100" dist="38100" dir="2700000" algn="tl">
                    <a:srgbClr val="000000">
                      <a:alpha val="43137"/>
                    </a:srgbClr>
                  </a:outerShdw>
                </a:effectLst>
              </a:rPr>
              <a:t>. 18 condemns </a:t>
            </a:r>
            <a:r>
              <a:rPr lang="en-US" sz="2000" i="1" u="sng" dirty="0">
                <a:solidFill>
                  <a:schemeClr val="bg1"/>
                </a:solidFill>
                <a:effectLst>
                  <a:outerShdw blurRad="38100" dist="38100" dir="2700000" algn="tl">
                    <a:srgbClr val="000000">
                      <a:alpha val="43137"/>
                    </a:srgbClr>
                  </a:outerShdw>
                </a:effectLst>
              </a:rPr>
              <a:t>illicit</a:t>
            </a:r>
            <a:r>
              <a:rPr lang="en-US" sz="2000" dirty="0">
                <a:solidFill>
                  <a:schemeClr val="bg1"/>
                </a:solidFill>
                <a:effectLst>
                  <a:outerShdw blurRad="38100" dist="38100" dir="2700000" algn="tl">
                    <a:srgbClr val="000000">
                      <a:alpha val="43137"/>
                    </a:srgbClr>
                  </a:outerShdw>
                </a:effectLst>
              </a:rPr>
              <a:t> </a:t>
            </a:r>
            <a:r>
              <a:rPr lang="en-US" sz="2000" dirty="0" smtClean="0">
                <a:solidFill>
                  <a:schemeClr val="bg1"/>
                </a:solidFill>
                <a:effectLst>
                  <a:outerShdw blurRad="38100" dist="38100" dir="2700000" algn="tl">
                    <a:srgbClr val="000000">
                      <a:alpha val="43137"/>
                    </a:srgbClr>
                  </a:outerShdw>
                </a:effectLst>
              </a:rPr>
              <a:t>(i.e., non-marital) </a:t>
            </a:r>
            <a:r>
              <a:rPr lang="en-US" sz="2000" dirty="0">
                <a:solidFill>
                  <a:schemeClr val="bg1"/>
                </a:solidFill>
                <a:effectLst>
                  <a:outerShdw blurRad="38100" dist="38100" dir="2700000" algn="tl">
                    <a:srgbClr val="000000">
                      <a:alpha val="43137"/>
                    </a:srgbClr>
                  </a:outerShdw>
                </a:effectLst>
              </a:rPr>
              <a:t>relations between </a:t>
            </a:r>
            <a:r>
              <a:rPr lang="en-US" sz="2000" dirty="0" smtClean="0">
                <a:solidFill>
                  <a:schemeClr val="bg1"/>
                </a:solidFill>
                <a:effectLst>
                  <a:outerShdw blurRad="38100" dist="38100" dir="2700000" algn="tl">
                    <a:srgbClr val="000000">
                      <a:alpha val="43137"/>
                    </a:srgbClr>
                  </a:outerShdw>
                </a:effectLst>
              </a:rPr>
              <a:t>certain relatives, or marital relations following a divorce; but </a:t>
            </a:r>
            <a:r>
              <a:rPr lang="en-US" sz="2000" b="1" i="1" u="sng" dirty="0" smtClean="0">
                <a:solidFill>
                  <a:schemeClr val="bg1"/>
                </a:solidFill>
                <a:effectLst>
                  <a:outerShdw blurRad="38100" dist="38100" dir="2700000" algn="tl">
                    <a:srgbClr val="000000">
                      <a:alpha val="43137"/>
                    </a:srgbClr>
                  </a:outerShdw>
                </a:effectLst>
              </a:rPr>
              <a:t>licit marriage</a:t>
            </a:r>
            <a:r>
              <a:rPr lang="en-US" sz="2000" dirty="0" smtClean="0">
                <a:solidFill>
                  <a:schemeClr val="bg1"/>
                </a:solidFill>
                <a:effectLst>
                  <a:outerShdw blurRad="38100" dist="38100" dir="2700000" algn="tl">
                    <a:srgbClr val="000000">
                      <a:alpha val="43137"/>
                    </a:srgbClr>
                  </a:outerShdw>
                </a:effectLst>
              </a:rPr>
              <a:t> in such cases is not condemned </a:t>
            </a:r>
            <a:r>
              <a:rPr lang="en-US" sz="2000" dirty="0">
                <a:solidFill>
                  <a:schemeClr val="bg1"/>
                </a:solidFill>
                <a:effectLst>
                  <a:outerShdw blurRad="38100" dist="38100" dir="2700000" algn="tl">
                    <a:srgbClr val="000000">
                      <a:alpha val="43137"/>
                    </a:srgbClr>
                  </a:outerShdw>
                </a:effectLst>
              </a:rPr>
              <a:t>by God</a:t>
            </a:r>
            <a:r>
              <a:rPr lang="en-US" sz="2000" dirty="0" smtClean="0">
                <a:solidFill>
                  <a:schemeClr val="bg1"/>
                </a:solidFill>
                <a:effectLst>
                  <a:outerShdw blurRad="38100" dist="38100" dir="2700000" algn="tl">
                    <a:srgbClr val="000000">
                      <a:alpha val="43137"/>
                    </a:srgbClr>
                  </a:outerShdw>
                </a:effectLst>
              </a:rPr>
              <a:t>. 	</a:t>
            </a:r>
            <a:r>
              <a:rPr lang="en-US" sz="2000" b="1" dirty="0" smtClean="0">
                <a:solidFill>
                  <a:schemeClr val="bg1"/>
                </a:solidFill>
                <a:effectLst>
                  <a:outerShdw blurRad="38100" dist="38100" dir="2700000" algn="tl">
                    <a:srgbClr val="000000">
                      <a:alpha val="43137"/>
                    </a:srgbClr>
                  </a:outerShdw>
                </a:effectLst>
              </a:rPr>
              <a:t>Lev. 18:16</a:t>
            </a:r>
            <a:r>
              <a:rPr lang="en-US" sz="2000" dirty="0" smtClean="0">
                <a:solidFill>
                  <a:schemeClr val="bg1"/>
                </a:solidFill>
                <a:effectLst>
                  <a:outerShdw blurRad="38100" dist="38100" dir="2700000" algn="tl">
                    <a:srgbClr val="000000">
                      <a:alpha val="43137"/>
                    </a:srgbClr>
                  </a:outerShdw>
                </a:effectLst>
              </a:rPr>
              <a:t> vs. </a:t>
            </a:r>
            <a:r>
              <a:rPr lang="en-US" sz="2000" b="1" dirty="0" smtClean="0">
                <a:solidFill>
                  <a:schemeClr val="bg1"/>
                </a:solidFill>
                <a:effectLst>
                  <a:outerShdw blurRad="38100" dist="38100" dir="2700000" algn="tl">
                    <a:srgbClr val="000000">
                      <a:alpha val="43137"/>
                    </a:srgbClr>
                  </a:outerShdw>
                </a:effectLst>
              </a:rPr>
              <a:t>Dt. 25:5</a:t>
            </a:r>
          </a:p>
          <a:p>
            <a:pPr marL="1657350" lvl="3" indent="-285750">
              <a:buFont typeface="Arial" panose="020B0604020202020204" pitchFamily="34" charset="0"/>
              <a:buChar char="•"/>
            </a:pPr>
            <a:endParaRPr lang="en-US" sz="2000" dirty="0" smtClean="0">
              <a:solidFill>
                <a:schemeClr val="bg1"/>
              </a:solidFill>
              <a:effectLst>
                <a:outerShdw blurRad="38100" dist="38100" dir="2700000" algn="tl">
                  <a:srgbClr val="000000">
                    <a:alpha val="43137"/>
                  </a:srgbClr>
                </a:outerShdw>
              </a:effectLst>
            </a:endParaRPr>
          </a:p>
          <a:p>
            <a:pPr marL="1657350" lvl="3" indent="-285750">
              <a:buFont typeface="Arial" panose="020B0604020202020204" pitchFamily="34" charset="0"/>
              <a:buChar char="•"/>
            </a:pPr>
            <a:r>
              <a:rPr lang="en-US" sz="2000" dirty="0" smtClean="0">
                <a:solidFill>
                  <a:schemeClr val="bg1"/>
                </a:solidFill>
                <a:effectLst>
                  <a:outerShdw blurRad="38100" dist="38100" dir="2700000" algn="tl">
                    <a:srgbClr val="000000">
                      <a:alpha val="43137"/>
                    </a:srgbClr>
                  </a:outerShdw>
                </a:effectLst>
              </a:rPr>
              <a:t>K&amp;D argue from Lev. 18:18 that the text condemns </a:t>
            </a:r>
            <a:r>
              <a:rPr lang="en-US" sz="2000" b="1" i="1" u="sng" dirty="0" smtClean="0">
                <a:solidFill>
                  <a:schemeClr val="bg1"/>
                </a:solidFill>
                <a:effectLst>
                  <a:outerShdw blurRad="38100" dist="38100" dir="2700000" algn="tl">
                    <a:srgbClr val="000000">
                      <a:alpha val="43137"/>
                    </a:srgbClr>
                  </a:outerShdw>
                </a:effectLst>
              </a:rPr>
              <a:t>marriage</a:t>
            </a:r>
            <a:r>
              <a:rPr lang="en-US" sz="2000" dirty="0" smtClean="0">
                <a:solidFill>
                  <a:schemeClr val="bg1"/>
                </a:solidFill>
                <a:effectLst>
                  <a:outerShdw blurRad="38100" dist="38100" dir="2700000" algn="tl">
                    <a:srgbClr val="000000">
                      <a:alpha val="43137"/>
                    </a:srgbClr>
                  </a:outerShdw>
                </a:effectLst>
              </a:rPr>
              <a:t> between the specified</a:t>
            </a:r>
          </a:p>
          <a:p>
            <a:pPr marL="1657350" lvl="3" indent="-285750">
              <a:buFont typeface="Arial" panose="020B0604020202020204" pitchFamily="34" charset="0"/>
              <a:buChar char="•"/>
            </a:pPr>
            <a:r>
              <a:rPr lang="en-US" sz="2000" dirty="0" smtClean="0">
                <a:solidFill>
                  <a:schemeClr val="bg1"/>
                </a:solidFill>
                <a:effectLst>
                  <a:outerShdw blurRad="38100" dist="38100" dir="2700000" algn="tl">
                    <a:srgbClr val="000000">
                      <a:alpha val="43137"/>
                    </a:srgbClr>
                  </a:outerShdw>
                </a:effectLst>
              </a:rPr>
              <a:t>One may argue from the same passage that </a:t>
            </a:r>
            <a:r>
              <a:rPr lang="en-US" sz="2000" b="1" i="1" u="sng" dirty="0" smtClean="0">
                <a:solidFill>
                  <a:schemeClr val="bg1"/>
                </a:solidFill>
                <a:effectLst>
                  <a:outerShdw blurRad="38100" dist="38100" dir="2700000" algn="tl">
                    <a:srgbClr val="000000">
                      <a:alpha val="43137"/>
                    </a:srgbClr>
                  </a:outerShdw>
                </a:effectLst>
              </a:rPr>
              <a:t>licit marriage</a:t>
            </a:r>
            <a:r>
              <a:rPr lang="en-US" sz="2000" dirty="0" smtClean="0">
                <a:solidFill>
                  <a:schemeClr val="bg1"/>
                </a:solidFill>
                <a:effectLst>
                  <a:outerShdw blurRad="38100" dist="38100" dir="2700000" algn="tl">
                    <a:srgbClr val="000000">
                      <a:alpha val="43137"/>
                    </a:srgbClr>
                  </a:outerShdw>
                </a:effectLst>
              </a:rPr>
              <a:t> </a:t>
            </a:r>
            <a:r>
              <a:rPr lang="en-US" sz="2000" b="1" dirty="0" smtClean="0">
                <a:solidFill>
                  <a:schemeClr val="bg1"/>
                </a:solidFill>
                <a:effectLst>
                  <a:outerShdw blurRad="38100" dist="38100" dir="2700000" algn="tl">
                    <a:srgbClr val="000000">
                      <a:alpha val="43137"/>
                    </a:srgbClr>
                  </a:outerShdw>
                </a:effectLst>
              </a:rPr>
              <a:t>is not in view prior to 18:18</a:t>
            </a:r>
            <a:endParaRPr lang="en-US" sz="2000" b="1" dirty="0">
              <a:solidFill>
                <a:schemeClr val="bg1"/>
              </a:solidFill>
              <a:effectLst>
                <a:outerShdw blurRad="38100" dist="38100" dir="2700000" algn="tl">
                  <a:srgbClr val="000000">
                    <a:alpha val="43137"/>
                  </a:srgbClr>
                </a:outerShdw>
              </a:effectLst>
            </a:endParaRPr>
          </a:p>
          <a:p>
            <a:pPr marL="742950" lvl="1" indent="-285750">
              <a:buFont typeface="Arial" panose="020B0604020202020204" pitchFamily="34" charset="0"/>
              <a:buChar char="•"/>
            </a:pPr>
            <a:endParaRPr lang="en-US" sz="2000" dirty="0">
              <a:solidFill>
                <a:schemeClr val="bg1"/>
              </a:solidFill>
              <a:effectLst>
                <a:outerShdw blurRad="38100" dist="38100" dir="2700000" algn="tl">
                  <a:srgbClr val="000000">
                    <a:alpha val="43137"/>
                  </a:srgbClr>
                </a:outerShdw>
              </a:effectLst>
            </a:endParaRPr>
          </a:p>
          <a:p>
            <a:pPr marL="742950" lvl="1" indent="-285750">
              <a:buFont typeface="Arial" panose="020B0604020202020204" pitchFamily="34" charset="0"/>
              <a:buChar char="•"/>
            </a:pPr>
            <a:r>
              <a:rPr lang="en-US" sz="2000" dirty="0" smtClean="0">
                <a:solidFill>
                  <a:schemeClr val="bg1"/>
                </a:solidFill>
                <a:effectLst>
                  <a:outerShdw blurRad="38100" dist="38100" dir="2700000" algn="tl">
                    <a:srgbClr val="000000">
                      <a:alpha val="43137"/>
                    </a:srgbClr>
                  </a:outerShdw>
                </a:effectLst>
              </a:rPr>
              <a:t>Abram’s </a:t>
            </a:r>
            <a:r>
              <a:rPr lang="en-US" sz="2000" dirty="0">
                <a:solidFill>
                  <a:schemeClr val="bg1"/>
                </a:solidFill>
                <a:effectLst>
                  <a:outerShdw blurRad="38100" dist="38100" dir="2700000" algn="tl">
                    <a:srgbClr val="000000">
                      <a:alpha val="43137"/>
                    </a:srgbClr>
                  </a:outerShdw>
                </a:effectLst>
              </a:rPr>
              <a:t>marriage to Sarai was not in accordance with God’s will, but was one of those things that God </a:t>
            </a:r>
            <a:r>
              <a:rPr lang="en-US" sz="2000" dirty="0" smtClean="0">
                <a:solidFill>
                  <a:schemeClr val="bg1"/>
                </a:solidFill>
                <a:effectLst>
                  <a:outerShdw blurRad="38100" dist="38100" dir="2700000" algn="tl">
                    <a:srgbClr val="000000">
                      <a:alpha val="43137"/>
                    </a:srgbClr>
                  </a:outerShdw>
                </a:effectLst>
              </a:rPr>
              <a:t>overlooked</a:t>
            </a:r>
            <a:endParaRPr lang="en-US" sz="2000"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6380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92775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Leviticus 17-18</a:t>
            </a:r>
            <a:r>
              <a:rPr lang="en-US" sz="2800" dirty="0" smtClean="0">
                <a:solidFill>
                  <a:schemeClr val="tx1"/>
                </a:solidFill>
              </a:rPr>
              <a:t> </a:t>
            </a:r>
            <a:r>
              <a:rPr lang="en-US" sz="2800" dirty="0" smtClean="0">
                <a:solidFill>
                  <a:srgbClr val="FFFF00"/>
                </a:solidFill>
              </a:rPr>
              <a:t>&amp; </a:t>
            </a:r>
            <a:r>
              <a:rPr lang="en-US" sz="2800" b="1" dirty="0" smtClean="0">
                <a:solidFill>
                  <a:srgbClr val="FFFF00"/>
                </a:solidFill>
              </a:rPr>
              <a:t>the Jerusalem Letter</a:t>
            </a:r>
            <a:endParaRPr lang="en-US" sz="2800" b="1" dirty="0">
              <a:solidFill>
                <a:srgbClr val="FFFF00"/>
              </a:solidFill>
            </a:endParaRPr>
          </a:p>
        </p:txBody>
      </p:sp>
    </p:spTree>
    <p:extLst>
      <p:ext uri="{BB962C8B-B14F-4D97-AF65-F5344CB8AC3E}">
        <p14:creationId xmlns:p14="http://schemas.microsoft.com/office/powerpoint/2010/main" val="3376073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0" y="2438400"/>
            <a:ext cx="4572000" cy="4401205"/>
          </a:xfrm>
          <a:prstGeom prst="rect">
            <a:avLst/>
          </a:prstGeom>
          <a:gradFill>
            <a:gsLst>
              <a:gs pos="0">
                <a:srgbClr val="FFEFD1"/>
              </a:gs>
              <a:gs pos="64999">
                <a:srgbClr val="F0EBD5"/>
              </a:gs>
              <a:gs pos="100000">
                <a:srgbClr val="D1C39F"/>
              </a:gs>
            </a:gsLst>
            <a:lin ang="5400000" scaled="0"/>
          </a:gradFill>
        </p:spPr>
        <p:txBody>
          <a:bodyPr>
            <a:spAutoFit/>
          </a:bodyPr>
          <a:lstStyle/>
          <a:p>
            <a:pPr lvl="3"/>
            <a:r>
              <a:rPr lang="en-US" sz="2000" b="1" u="sng" dirty="0">
                <a:latin typeface="Palatino Linotype" panose="02040502050505030304" pitchFamily="18" charset="0"/>
              </a:rPr>
              <a:t>Lev. </a:t>
            </a:r>
            <a:r>
              <a:rPr lang="en-US" sz="2000" b="1" u="sng" dirty="0" smtClean="0">
                <a:latin typeface="Palatino Linotype" panose="02040502050505030304" pitchFamily="18" charset="0"/>
              </a:rPr>
              <a:t>18:24</a:t>
            </a:r>
            <a:r>
              <a:rPr lang="en-US" sz="2000" dirty="0" smtClean="0">
                <a:latin typeface="Palatino Linotype" panose="02040502050505030304" pitchFamily="18" charset="0"/>
              </a:rPr>
              <a:t>  </a:t>
            </a:r>
            <a:r>
              <a:rPr lang="en-US" sz="2000" i="1" dirty="0">
                <a:latin typeface="Palatino Linotype" panose="02040502050505030304" pitchFamily="18" charset="0"/>
              </a:rPr>
              <a:t>“for by all these the nations which I am casting out before you have become defiled.”</a:t>
            </a:r>
            <a:endParaRPr lang="en-US" sz="2000" dirty="0">
              <a:latin typeface="Palatino Linotype" panose="02040502050505030304" pitchFamily="18" charset="0"/>
            </a:endParaRPr>
          </a:p>
          <a:p>
            <a:pPr lvl="3"/>
            <a:r>
              <a:rPr lang="en-US" sz="2000" b="1" u="sng" dirty="0" smtClean="0">
                <a:latin typeface="Palatino Linotype" panose="02040502050505030304" pitchFamily="18" charset="0"/>
              </a:rPr>
              <a:t>18:25</a:t>
            </a:r>
            <a:r>
              <a:rPr lang="en-US" sz="2000" dirty="0" smtClean="0">
                <a:latin typeface="Palatino Linotype" panose="02040502050505030304" pitchFamily="18" charset="0"/>
              </a:rPr>
              <a:t> </a:t>
            </a:r>
            <a:r>
              <a:rPr lang="en-US" sz="2000" i="1" dirty="0">
                <a:latin typeface="Palatino Linotype" panose="02040502050505030304" pitchFamily="18" charset="0"/>
              </a:rPr>
              <a:t>“therefore I have brought its punishment upon it, so the land has spewed out its inhabitants.”</a:t>
            </a:r>
            <a:endParaRPr lang="en-US" sz="2000" dirty="0">
              <a:latin typeface="Palatino Linotype" panose="02040502050505030304" pitchFamily="18" charset="0"/>
            </a:endParaRPr>
          </a:p>
          <a:p>
            <a:pPr lvl="3"/>
            <a:r>
              <a:rPr lang="en-US" sz="2000" b="1" dirty="0" smtClean="0">
                <a:latin typeface="Palatino Linotype" panose="02040502050505030304" pitchFamily="18" charset="0"/>
              </a:rPr>
              <a:t>	</a:t>
            </a:r>
            <a:r>
              <a:rPr lang="en-US" sz="2000" b="1" u="sng" dirty="0" smtClean="0">
                <a:latin typeface="Palatino Linotype" panose="02040502050505030304" pitchFamily="18" charset="0"/>
              </a:rPr>
              <a:t>18:27</a:t>
            </a:r>
            <a:r>
              <a:rPr lang="en-US" sz="2000" dirty="0" smtClean="0">
                <a:latin typeface="Palatino Linotype" panose="02040502050505030304" pitchFamily="18" charset="0"/>
              </a:rPr>
              <a:t>  </a:t>
            </a:r>
            <a:r>
              <a:rPr lang="en-US" sz="2000" i="1" dirty="0">
                <a:latin typeface="Palatino Linotype" panose="02040502050505030304" pitchFamily="18" charset="0"/>
              </a:rPr>
              <a:t>“for the men </a:t>
            </a:r>
            <a:r>
              <a:rPr lang="en-US" sz="2000" i="1" dirty="0" smtClean="0">
                <a:latin typeface="Palatino Linotype" panose="02040502050505030304" pitchFamily="18" charset="0"/>
              </a:rPr>
              <a:t>	of </a:t>
            </a:r>
            <a:r>
              <a:rPr lang="en-US" sz="2000" i="1" dirty="0">
                <a:latin typeface="Palatino Linotype" panose="02040502050505030304" pitchFamily="18" charset="0"/>
              </a:rPr>
              <a:t>the land who have </a:t>
            </a:r>
            <a:r>
              <a:rPr lang="en-US" sz="2000" i="1" dirty="0" smtClean="0">
                <a:latin typeface="Palatino Linotype" panose="02040502050505030304" pitchFamily="18" charset="0"/>
              </a:rPr>
              <a:t>	been </a:t>
            </a:r>
            <a:r>
              <a:rPr lang="en-US" sz="2000" i="1" dirty="0">
                <a:latin typeface="Palatino Linotype" panose="02040502050505030304" pitchFamily="18" charset="0"/>
              </a:rPr>
              <a:t>before you have </a:t>
            </a:r>
            <a:r>
              <a:rPr lang="en-US" sz="2000" i="1" dirty="0" smtClean="0">
                <a:latin typeface="Palatino Linotype" panose="02040502050505030304" pitchFamily="18" charset="0"/>
              </a:rPr>
              <a:t>	done </a:t>
            </a:r>
            <a:r>
              <a:rPr lang="en-US" sz="2000" i="1" dirty="0">
                <a:latin typeface="Palatino Linotype" panose="02040502050505030304" pitchFamily="18" charset="0"/>
              </a:rPr>
              <a:t>all these </a:t>
            </a:r>
            <a:r>
              <a:rPr lang="en-US" sz="2000" i="1" dirty="0" smtClean="0">
                <a:latin typeface="Palatino Linotype" panose="02040502050505030304" pitchFamily="18" charset="0"/>
              </a:rPr>
              <a:t>	abominations</a:t>
            </a:r>
            <a:r>
              <a:rPr lang="en-US" sz="2000" i="1" dirty="0">
                <a:latin typeface="Palatino Linotype" panose="02040502050505030304" pitchFamily="18" charset="0"/>
              </a:rPr>
              <a:t>, and the </a:t>
            </a:r>
            <a:r>
              <a:rPr lang="en-US" sz="2000" i="1" dirty="0" smtClean="0">
                <a:latin typeface="Palatino Linotype" panose="02040502050505030304" pitchFamily="18" charset="0"/>
              </a:rPr>
              <a:t>	land </a:t>
            </a:r>
            <a:r>
              <a:rPr lang="en-US" sz="2000" i="1" dirty="0">
                <a:latin typeface="Palatino Linotype" panose="02040502050505030304" pitchFamily="18" charset="0"/>
              </a:rPr>
              <a:t>has become defiled.”</a:t>
            </a:r>
            <a:endParaRPr lang="en-US" sz="2000" dirty="0">
              <a:latin typeface="Palatino Linotype" panose="02040502050505030304" pitchFamily="18" charset="0"/>
            </a:endParaRPr>
          </a:p>
        </p:txBody>
      </p:sp>
      <p:sp>
        <p:nvSpPr>
          <p:cNvPr id="15" name="Rectangle 14"/>
          <p:cNvSpPr/>
          <p:nvPr/>
        </p:nvSpPr>
        <p:spPr>
          <a:xfrm>
            <a:off x="0" y="3471208"/>
            <a:ext cx="3657600" cy="1938992"/>
          </a:xfrm>
          <a:prstGeom prst="rect">
            <a:avLst/>
          </a:prstGeom>
          <a:gradFill>
            <a:gsLst>
              <a:gs pos="0">
                <a:srgbClr val="FFEFD1"/>
              </a:gs>
              <a:gs pos="64999">
                <a:srgbClr val="F0EBD5"/>
              </a:gs>
              <a:gs pos="100000">
                <a:srgbClr val="D1C39F"/>
              </a:gs>
            </a:gsLst>
            <a:lin ang="5400000" scaled="0"/>
          </a:gradFill>
        </p:spPr>
        <p:txBody>
          <a:bodyPr wrap="square">
            <a:spAutoFit/>
          </a:bodyPr>
          <a:lstStyle/>
          <a:p>
            <a:r>
              <a:rPr lang="en-US" sz="2000" b="1" dirty="0" smtClean="0">
                <a:latin typeface="Palatino Linotype" panose="02040502050505030304" pitchFamily="18" charset="0"/>
              </a:rPr>
              <a:t>Lev. 17:13</a:t>
            </a:r>
            <a:endParaRPr lang="en-US" sz="2000" baseline="30000" dirty="0" smtClean="0">
              <a:latin typeface="Palatino Linotype" panose="02040502050505030304" pitchFamily="18" charset="0"/>
            </a:endParaRPr>
          </a:p>
          <a:p>
            <a:r>
              <a:rPr lang="en-US" sz="2000" dirty="0">
                <a:latin typeface="Palatino Linotype" panose="02040502050505030304" pitchFamily="18" charset="0"/>
              </a:rPr>
              <a:t>So when any </a:t>
            </a:r>
            <a:r>
              <a:rPr lang="en-US" sz="2000" dirty="0" smtClean="0">
                <a:latin typeface="Palatino Linotype" panose="02040502050505030304" pitchFamily="18" charset="0"/>
              </a:rPr>
              <a:t>man…in </a:t>
            </a:r>
            <a:r>
              <a:rPr lang="en-US" sz="2000" dirty="0">
                <a:latin typeface="Palatino Linotype" panose="02040502050505030304" pitchFamily="18" charset="0"/>
              </a:rPr>
              <a:t>hunting catches a beast or a bird which may be eaten, he shall pour out its blood and cover it with earth</a:t>
            </a:r>
            <a:r>
              <a:rPr lang="en-US" sz="2000" dirty="0" smtClean="0">
                <a:latin typeface="Palatino Linotype" panose="02040502050505030304" pitchFamily="18" charset="0"/>
              </a:rPr>
              <a:t>.</a:t>
            </a:r>
            <a:endParaRPr lang="en-US" sz="2000" dirty="0">
              <a:latin typeface="Palatino Linotype" panose="02040502050505030304" pitchFamily="18" charset="0"/>
            </a:endParaRPr>
          </a:p>
        </p:txBody>
      </p:sp>
      <p:sp>
        <p:nvSpPr>
          <p:cNvPr id="13" name="Rectangle 12"/>
          <p:cNvSpPr/>
          <p:nvPr/>
        </p:nvSpPr>
        <p:spPr>
          <a:xfrm>
            <a:off x="0" y="609600"/>
            <a:ext cx="3657600" cy="2349361"/>
          </a:xfrm>
          <a:prstGeom prst="rect">
            <a:avLst/>
          </a:prstGeom>
          <a:gradFill>
            <a:gsLst>
              <a:gs pos="0">
                <a:srgbClr val="FFEFD1"/>
              </a:gs>
              <a:gs pos="64999">
                <a:srgbClr val="F0EBD5"/>
              </a:gs>
              <a:gs pos="100000">
                <a:srgbClr val="D1C39F"/>
              </a:gs>
            </a:gsLst>
            <a:lin ang="5400000" scaled="0"/>
          </a:gradFill>
        </p:spPr>
        <p:txBody>
          <a:bodyPr wrap="square">
            <a:spAutoFit/>
          </a:bodyPr>
          <a:lstStyle/>
          <a:p>
            <a:endParaRPr lang="en-US" sz="2000" baseline="30000" dirty="0" smtClean="0">
              <a:latin typeface="Palatino Linotype" panose="02040502050505030304" pitchFamily="18" charset="0"/>
            </a:endParaRPr>
          </a:p>
          <a:p>
            <a:endParaRPr lang="en-US" sz="2000" baseline="30000" dirty="0" smtClean="0">
              <a:latin typeface="Palatino Linotype" panose="02040502050505030304" pitchFamily="18" charset="0"/>
            </a:endParaRPr>
          </a:p>
          <a:p>
            <a:r>
              <a:rPr lang="en-US" sz="2000" baseline="30000" dirty="0" smtClean="0">
                <a:latin typeface="Palatino Linotype" panose="02040502050505030304" pitchFamily="18" charset="0"/>
              </a:rPr>
              <a:t>5</a:t>
            </a:r>
            <a:r>
              <a:rPr lang="en-US" sz="2000" baseline="30000" dirty="0">
                <a:latin typeface="Palatino Linotype" panose="02040502050505030304" pitchFamily="18" charset="0"/>
              </a:rPr>
              <a:t> </a:t>
            </a:r>
            <a:r>
              <a:rPr lang="en-US" sz="2000" dirty="0" smtClean="0">
                <a:latin typeface="Palatino Linotype" panose="02040502050505030304" pitchFamily="18" charset="0"/>
              </a:rPr>
              <a:t>The </a:t>
            </a:r>
            <a:r>
              <a:rPr lang="en-US" sz="2000" dirty="0">
                <a:latin typeface="Palatino Linotype" panose="02040502050505030304" pitchFamily="18" charset="0"/>
              </a:rPr>
              <a:t>reason is so that the sons of Israel may bring their sacrifices which they were sacrificing in the open field, that they may bring them in to the </a:t>
            </a:r>
            <a:r>
              <a:rPr lang="en-US" sz="2000" cap="small" dirty="0" smtClean="0">
                <a:latin typeface="Palatino Linotype" panose="02040502050505030304" pitchFamily="18" charset="0"/>
              </a:rPr>
              <a:t>Lord…</a:t>
            </a:r>
          </a:p>
        </p:txBody>
      </p:sp>
      <p:sp>
        <p:nvSpPr>
          <p:cNvPr id="11" name="Rectangle 10"/>
          <p:cNvSpPr/>
          <p:nvPr/>
        </p:nvSpPr>
        <p:spPr>
          <a:xfrm>
            <a:off x="0" y="609600"/>
            <a:ext cx="3657600" cy="3785652"/>
          </a:xfrm>
          <a:prstGeom prst="rect">
            <a:avLst/>
          </a:prstGeom>
          <a:gradFill>
            <a:gsLst>
              <a:gs pos="0">
                <a:srgbClr val="FFEFD1"/>
              </a:gs>
              <a:gs pos="64999">
                <a:srgbClr val="F0EBD5"/>
              </a:gs>
              <a:gs pos="100000">
                <a:srgbClr val="D1C39F"/>
              </a:gs>
            </a:gsLst>
            <a:lin ang="5400000" scaled="0"/>
          </a:gradFill>
        </p:spPr>
        <p:txBody>
          <a:bodyPr wrap="square">
            <a:spAutoFit/>
          </a:bodyPr>
          <a:lstStyle/>
          <a:p>
            <a:endParaRPr lang="en-US" sz="2000" dirty="0" smtClean="0">
              <a:latin typeface="Palatino Linotype" panose="02040502050505030304" pitchFamily="18" charset="0"/>
            </a:endParaRPr>
          </a:p>
          <a:p>
            <a:r>
              <a:rPr lang="en-US" sz="2000" baseline="30000" dirty="0" smtClean="0">
                <a:latin typeface="Palatino Linotype" panose="02040502050505030304" pitchFamily="18" charset="0"/>
              </a:rPr>
              <a:t>3</a:t>
            </a:r>
            <a:r>
              <a:rPr lang="en-US" sz="2000" baseline="30000" dirty="0">
                <a:latin typeface="Palatino Linotype" panose="02040502050505030304" pitchFamily="18" charset="0"/>
              </a:rPr>
              <a:t> </a:t>
            </a:r>
            <a:r>
              <a:rPr lang="en-US" sz="2000" dirty="0">
                <a:latin typeface="Palatino Linotype" panose="02040502050505030304" pitchFamily="18" charset="0"/>
              </a:rPr>
              <a:t>“Any man from the house of Israel who slaughters an ox or a lamb or a goat in the camp, or who slaughters it outside the camp, </a:t>
            </a:r>
            <a:r>
              <a:rPr lang="en-US" sz="2000" baseline="30000" dirty="0">
                <a:latin typeface="Palatino Linotype" panose="02040502050505030304" pitchFamily="18" charset="0"/>
              </a:rPr>
              <a:t>4 </a:t>
            </a:r>
            <a:r>
              <a:rPr lang="en-US" sz="2000" dirty="0">
                <a:latin typeface="Palatino Linotype" panose="02040502050505030304" pitchFamily="18" charset="0"/>
              </a:rPr>
              <a:t>and has not brought it to the doorway of the tent of meeting to present </a:t>
            </a:r>
            <a:r>
              <a:rPr lang="en-US" sz="2000" i="1" dirty="0">
                <a:latin typeface="Palatino Linotype" panose="02040502050505030304" pitchFamily="18" charset="0"/>
              </a:rPr>
              <a:t>it</a:t>
            </a:r>
            <a:r>
              <a:rPr lang="en-US" sz="2000" dirty="0">
                <a:latin typeface="Palatino Linotype" panose="02040502050505030304" pitchFamily="18" charset="0"/>
              </a:rPr>
              <a:t> as an offering to the </a:t>
            </a:r>
            <a:r>
              <a:rPr lang="en-US" sz="2000" cap="small" dirty="0">
                <a:latin typeface="Palatino Linotype" panose="02040502050505030304" pitchFamily="18" charset="0"/>
              </a:rPr>
              <a:t>Lord</a:t>
            </a:r>
            <a:r>
              <a:rPr lang="en-US" sz="2000" dirty="0">
                <a:latin typeface="Palatino Linotype" panose="02040502050505030304" pitchFamily="18" charset="0"/>
              </a:rPr>
              <a:t> before the </a:t>
            </a:r>
            <a:r>
              <a:rPr lang="en-US" sz="2000" dirty="0" smtClean="0">
                <a:latin typeface="Palatino Linotype" panose="02040502050505030304" pitchFamily="18" charset="0"/>
              </a:rPr>
              <a:t>tabernacle </a:t>
            </a:r>
            <a:r>
              <a:rPr lang="en-US" sz="2000" dirty="0">
                <a:latin typeface="Palatino Linotype" panose="02040502050505030304" pitchFamily="18" charset="0"/>
              </a:rPr>
              <a:t>of the </a:t>
            </a:r>
            <a:r>
              <a:rPr lang="en-US" sz="2000" cap="small" dirty="0">
                <a:latin typeface="Palatino Linotype" panose="02040502050505030304" pitchFamily="18" charset="0"/>
              </a:rPr>
              <a:t>Lord</a:t>
            </a:r>
            <a:r>
              <a:rPr lang="en-US" sz="2000" dirty="0">
                <a:latin typeface="Palatino Linotype" panose="02040502050505030304" pitchFamily="18" charset="0"/>
              </a:rPr>
              <a:t>, </a:t>
            </a:r>
            <a:r>
              <a:rPr lang="en-US" sz="2000" dirty="0" err="1">
                <a:latin typeface="Palatino Linotype" panose="02040502050505030304" pitchFamily="18" charset="0"/>
              </a:rPr>
              <a:t>bloodguiltiness</a:t>
            </a:r>
            <a:r>
              <a:rPr lang="en-US" sz="2000" dirty="0">
                <a:latin typeface="Palatino Linotype" panose="02040502050505030304" pitchFamily="18" charset="0"/>
              </a:rPr>
              <a:t> is to be reckoned to that </a:t>
            </a:r>
            <a:r>
              <a:rPr lang="en-US" sz="2000" dirty="0" smtClean="0">
                <a:latin typeface="Palatino Linotype" panose="02040502050505030304" pitchFamily="18" charset="0"/>
              </a:rPr>
              <a:t>man….</a:t>
            </a:r>
            <a:endParaRPr lang="en-US" sz="2000" dirty="0">
              <a:latin typeface="Palatino Linotype" panose="02040502050505030304" pitchFamily="18" charset="0"/>
            </a:endParaRPr>
          </a:p>
        </p:txBody>
      </p:sp>
      <p:sp>
        <p:nvSpPr>
          <p:cNvPr id="14" name="Rectangle 13"/>
          <p:cNvSpPr/>
          <p:nvPr/>
        </p:nvSpPr>
        <p:spPr>
          <a:xfrm>
            <a:off x="0" y="609600"/>
            <a:ext cx="3657600" cy="2657138"/>
          </a:xfrm>
          <a:prstGeom prst="rect">
            <a:avLst/>
          </a:prstGeom>
          <a:gradFill>
            <a:gsLst>
              <a:gs pos="0">
                <a:srgbClr val="FFEFD1"/>
              </a:gs>
              <a:gs pos="64999">
                <a:srgbClr val="F0EBD5"/>
              </a:gs>
              <a:gs pos="100000">
                <a:srgbClr val="D1C39F"/>
              </a:gs>
            </a:gsLst>
            <a:lin ang="5400000" scaled="0"/>
          </a:gradFill>
        </p:spPr>
        <p:txBody>
          <a:bodyPr wrap="square">
            <a:spAutoFit/>
          </a:bodyPr>
          <a:lstStyle/>
          <a:p>
            <a:endParaRPr lang="en-US" sz="2000" cap="small" baseline="30000" dirty="0">
              <a:latin typeface="Palatino Linotype" panose="02040502050505030304" pitchFamily="18" charset="0"/>
            </a:endParaRPr>
          </a:p>
          <a:p>
            <a:endParaRPr lang="en-US" sz="2000" baseline="30000" dirty="0" smtClean="0">
              <a:latin typeface="Palatino Linotype" panose="02040502050505030304" pitchFamily="18" charset="0"/>
            </a:endParaRPr>
          </a:p>
          <a:p>
            <a:r>
              <a:rPr lang="en-US" sz="2000" baseline="30000" dirty="0" smtClean="0">
                <a:latin typeface="Palatino Linotype" panose="02040502050505030304" pitchFamily="18" charset="0"/>
              </a:rPr>
              <a:t>7</a:t>
            </a:r>
            <a:r>
              <a:rPr lang="en-US" sz="2000" baseline="30000" dirty="0">
                <a:latin typeface="Palatino Linotype" panose="02040502050505030304" pitchFamily="18" charset="0"/>
              </a:rPr>
              <a:t> </a:t>
            </a:r>
            <a:r>
              <a:rPr lang="en-US" sz="2000" b="1" dirty="0">
                <a:latin typeface="Palatino Linotype" panose="02040502050505030304" pitchFamily="18" charset="0"/>
              </a:rPr>
              <a:t>They shall no longer sacrifice their sacrifices to the </a:t>
            </a:r>
            <a:r>
              <a:rPr lang="en-US" sz="2000" b="1" dirty="0" smtClean="0">
                <a:latin typeface="Palatino Linotype" panose="02040502050505030304" pitchFamily="18" charset="0"/>
              </a:rPr>
              <a:t>goat </a:t>
            </a:r>
            <a:r>
              <a:rPr lang="en-US" sz="2000" b="1" dirty="0">
                <a:latin typeface="Palatino Linotype" panose="02040502050505030304" pitchFamily="18" charset="0"/>
              </a:rPr>
              <a:t>demons with which they play the harlot</a:t>
            </a:r>
            <a:r>
              <a:rPr lang="en-US" sz="2000" dirty="0">
                <a:latin typeface="Palatino Linotype" panose="02040502050505030304" pitchFamily="18" charset="0"/>
              </a:rPr>
              <a:t>. This shall be a permanent statute to them throughout their generations.”’</a:t>
            </a:r>
          </a:p>
        </p:txBody>
      </p:sp>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6" name="Rectangle 5"/>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Leviticus 17-18</a:t>
            </a:r>
            <a:r>
              <a:rPr lang="en-US" sz="2800" dirty="0" smtClean="0">
                <a:solidFill>
                  <a:schemeClr val="tx1"/>
                </a:solidFill>
              </a:rPr>
              <a:t> &amp; </a:t>
            </a:r>
            <a:r>
              <a:rPr lang="en-US" sz="2800" b="1" dirty="0" smtClean="0">
                <a:solidFill>
                  <a:schemeClr val="tx1"/>
                </a:solidFill>
              </a:rPr>
              <a:t>the Jerusalem Letter</a:t>
            </a:r>
            <a:endParaRPr lang="en-US" sz="2800" b="1" dirty="0">
              <a:solidFill>
                <a:schemeClr val="tx1"/>
              </a:solidFill>
            </a:endParaRPr>
          </a:p>
        </p:txBody>
      </p:sp>
      <p:sp>
        <p:nvSpPr>
          <p:cNvPr id="7" name="Rectangle 6"/>
          <p:cNvSpPr/>
          <p:nvPr/>
        </p:nvSpPr>
        <p:spPr>
          <a:xfrm>
            <a:off x="2819400" y="3200400"/>
            <a:ext cx="2690760" cy="1077218"/>
          </a:xfrm>
          <a:prstGeom prst="rect">
            <a:avLst/>
          </a:prstGeom>
        </p:spPr>
        <p:txBody>
          <a:bodyPr wrap="square">
            <a:spAutoFit/>
          </a:bodyPr>
          <a:lstStyle/>
          <a:p>
            <a:pPr marL="285750"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Sacrificed </a:t>
            </a:r>
            <a:r>
              <a:rPr lang="en-US" sz="1600" b="1" dirty="0">
                <a:solidFill>
                  <a:srgbClr val="FFFF00"/>
                </a:solidFill>
                <a:effectLst>
                  <a:outerShdw blurRad="38100" dist="38100" dir="2700000" algn="tl">
                    <a:srgbClr val="000000">
                      <a:alpha val="43137"/>
                    </a:srgbClr>
                  </a:outerShdw>
                </a:effectLst>
              </a:rPr>
              <a:t>to </a:t>
            </a:r>
            <a:r>
              <a:rPr lang="en-US" sz="1600" b="1" dirty="0" smtClean="0">
                <a:solidFill>
                  <a:srgbClr val="FFFF00"/>
                </a:solidFill>
                <a:effectLst>
                  <a:outerShdw blurRad="38100" dist="38100" dir="2700000" algn="tl">
                    <a:srgbClr val="000000">
                      <a:alpha val="43137"/>
                    </a:srgbClr>
                  </a:outerShdw>
                </a:effectLst>
              </a:rPr>
              <a:t>Idols </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Blood</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Strangled</a:t>
            </a:r>
          </a:p>
          <a:p>
            <a:pPr marL="1200150" lvl="2"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Fornication</a:t>
            </a:r>
            <a:endParaRPr lang="en-US" sz="1600" b="1" dirty="0">
              <a:solidFill>
                <a:srgbClr val="FFFF00"/>
              </a:solidFill>
              <a:effectLst>
                <a:outerShdw blurRad="38100" dist="38100" dir="2700000" algn="tl">
                  <a:srgbClr val="000000">
                    <a:alpha val="43137"/>
                  </a:srgbClr>
                </a:outerShdw>
              </a:effectLst>
            </a:endParaRPr>
          </a:p>
        </p:txBody>
      </p:sp>
      <p:sp>
        <p:nvSpPr>
          <p:cNvPr id="8" name="Rounded Rectangle 7"/>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ounded Rectangle 2"/>
          <p:cNvSpPr/>
          <p:nvPr/>
        </p:nvSpPr>
        <p:spPr>
          <a:xfrm>
            <a:off x="3083761" y="6344020"/>
            <a:ext cx="3012239" cy="314876"/>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3083761" y="6073183"/>
            <a:ext cx="3012239" cy="557822"/>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3083761" y="5715000"/>
            <a:ext cx="3012239" cy="938822"/>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ounded Rectangle 17"/>
          <p:cNvSpPr/>
          <p:nvPr/>
        </p:nvSpPr>
        <p:spPr>
          <a:xfrm>
            <a:off x="3083761" y="5410200"/>
            <a:ext cx="3012239" cy="1219200"/>
          </a:xfrm>
          <a:prstGeom prst="round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000" b="1" dirty="0">
              <a:latin typeface="Albertus Extra Bold" panose="020E0802040304020204" pitchFamily="34" charset="0"/>
            </a:endParaRPr>
          </a:p>
        </p:txBody>
      </p:sp>
      <p:sp>
        <p:nvSpPr>
          <p:cNvPr id="10" name="TextBox 9"/>
          <p:cNvSpPr txBox="1"/>
          <p:nvPr/>
        </p:nvSpPr>
        <p:spPr>
          <a:xfrm>
            <a:off x="4495800" y="762000"/>
            <a:ext cx="4648200" cy="1200329"/>
          </a:xfrm>
          <a:prstGeom prst="rect">
            <a:avLst/>
          </a:prstGeom>
          <a:noFill/>
        </p:spPr>
        <p:txBody>
          <a:bodyPr wrap="square" rtlCol="0">
            <a:spAutoFit/>
          </a:bodyPr>
          <a:lstStyle/>
          <a:p>
            <a:r>
              <a:rPr lang="en-US" sz="2400" b="1" i="1" u="sng" dirty="0" smtClean="0">
                <a:solidFill>
                  <a:schemeClr val="bg1"/>
                </a:solidFill>
                <a:effectLst>
                  <a:outerShdw blurRad="38100" dist="38100" dir="2700000" algn="tl">
                    <a:srgbClr val="000000">
                      <a:alpha val="43137"/>
                    </a:srgbClr>
                  </a:outerShdw>
                </a:effectLst>
              </a:rPr>
              <a:t>Is Lev. 17-18 the basis of the letter?</a:t>
            </a:r>
          </a:p>
          <a:p>
            <a:pPr marL="342900" indent="-342900">
              <a:buFont typeface="+mj-lt"/>
              <a:buAutoNum type="arabicPeriod"/>
            </a:pPr>
            <a:r>
              <a:rPr lang="en-US" sz="24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Order</a:t>
            </a:r>
          </a:p>
          <a:p>
            <a:pPr marL="342900" indent="-342900">
              <a:buFont typeface="+mj-lt"/>
              <a:buAutoNum type="arabicPeriod"/>
            </a:pPr>
            <a:r>
              <a:rPr lang="en-US" sz="24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Applicability to Gentiles</a:t>
            </a:r>
          </a:p>
        </p:txBody>
      </p:sp>
      <p:sp>
        <p:nvSpPr>
          <p:cNvPr id="12" name="Rectangle 11"/>
          <p:cNvSpPr/>
          <p:nvPr/>
        </p:nvSpPr>
        <p:spPr>
          <a:xfrm>
            <a:off x="0" y="609600"/>
            <a:ext cx="1433406" cy="369332"/>
          </a:xfrm>
          <a:prstGeom prst="rect">
            <a:avLst/>
          </a:prstGeom>
        </p:spPr>
        <p:txBody>
          <a:bodyPr wrap="none">
            <a:spAutoFit/>
          </a:bodyPr>
          <a:lstStyle/>
          <a:p>
            <a:r>
              <a:rPr lang="en-US" b="1" u="sng" dirty="0">
                <a:latin typeface="Palatino Linotype" panose="02040502050505030304" pitchFamily="18" charset="0"/>
              </a:rPr>
              <a:t>Leviticus 17</a:t>
            </a:r>
            <a:endParaRPr lang="en-US" dirty="0"/>
          </a:p>
        </p:txBody>
      </p:sp>
      <p:sp>
        <p:nvSpPr>
          <p:cNvPr id="19" name="Rounded Rectangle 18"/>
          <p:cNvSpPr/>
          <p:nvPr/>
        </p:nvSpPr>
        <p:spPr>
          <a:xfrm>
            <a:off x="8001000" y="2453148"/>
            <a:ext cx="914400" cy="304800"/>
          </a:xfrm>
          <a:prstGeom prst="roundRect">
            <a:avLst/>
          </a:prstGeom>
          <a:solidFill>
            <a:schemeClr val="accent1">
              <a:alpha val="33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19"/>
          <p:cNvSpPr/>
          <p:nvPr/>
        </p:nvSpPr>
        <p:spPr>
          <a:xfrm>
            <a:off x="6430296" y="5836327"/>
            <a:ext cx="1472650" cy="593969"/>
          </a:xfrm>
          <a:prstGeom prst="roundRect">
            <a:avLst/>
          </a:prstGeom>
          <a:solidFill>
            <a:schemeClr val="accent1">
              <a:alpha val="33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ounded Rectangle 20"/>
          <p:cNvSpPr/>
          <p:nvPr/>
        </p:nvSpPr>
        <p:spPr>
          <a:xfrm>
            <a:off x="76200" y="5043948"/>
            <a:ext cx="2446145"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89112" y="5130002"/>
            <a:ext cx="2408723" cy="1323439"/>
          </a:xfrm>
          <a:prstGeom prst="rect">
            <a:avLst/>
          </a:prstGeom>
          <a:noFill/>
        </p:spPr>
        <p:txBody>
          <a:bodyPr wrap="square" rtlCol="0">
            <a:spAutoFit/>
          </a:bodyPr>
          <a:lstStyle/>
          <a:p>
            <a:r>
              <a:rPr lang="en-US" sz="2000" b="1" dirty="0" smtClean="0">
                <a:latin typeface="Albertus Extra Bold" panose="020E0802040304020204" pitchFamily="34" charset="0"/>
              </a:rPr>
              <a:t>LEVITICUS 16</a:t>
            </a:r>
          </a:p>
          <a:p>
            <a:endParaRPr lang="en-US" sz="2000" b="1" dirty="0" smtClean="0">
              <a:latin typeface="Albertus Extra Bold" panose="020E0802040304020204" pitchFamily="34" charset="0"/>
            </a:endParaRPr>
          </a:p>
          <a:p>
            <a:pPr algn="ctr"/>
            <a:r>
              <a:rPr lang="en-US" sz="2000" b="1" dirty="0" smtClean="0">
                <a:latin typeface="Albertus Extra Bold" panose="020E0802040304020204" pitchFamily="34" charset="0"/>
              </a:rPr>
              <a:t>Day of Atonement</a:t>
            </a:r>
          </a:p>
        </p:txBody>
      </p:sp>
      <p:sp>
        <p:nvSpPr>
          <p:cNvPr id="23" name="Rounded Rectangle 22"/>
          <p:cNvSpPr/>
          <p:nvPr/>
        </p:nvSpPr>
        <p:spPr>
          <a:xfrm>
            <a:off x="6400800" y="5029200"/>
            <a:ext cx="2446145"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6413712" y="5115254"/>
            <a:ext cx="2408723" cy="1585049"/>
          </a:xfrm>
          <a:prstGeom prst="rect">
            <a:avLst/>
          </a:prstGeom>
          <a:noFill/>
        </p:spPr>
        <p:txBody>
          <a:bodyPr wrap="square" rtlCol="0">
            <a:spAutoFit/>
          </a:bodyPr>
          <a:lstStyle/>
          <a:p>
            <a:r>
              <a:rPr lang="en-US" sz="2000" b="1" dirty="0" smtClean="0">
                <a:latin typeface="Albertus Extra Bold" panose="020E0802040304020204" pitchFamily="34" charset="0"/>
              </a:rPr>
              <a:t>LEVITICUS 19</a:t>
            </a:r>
          </a:p>
          <a:p>
            <a:r>
              <a:rPr lang="en-US" sz="2000" b="1" dirty="0" smtClean="0">
                <a:latin typeface="Albertus Extra Bold" panose="020E0802040304020204" pitchFamily="34" charset="0"/>
              </a:rPr>
              <a:t>Peculiar to Israel</a:t>
            </a:r>
          </a:p>
          <a:p>
            <a:pPr marL="342900" indent="-342900">
              <a:buFont typeface="Arial" panose="020B0604020202020204" pitchFamily="34" charset="0"/>
              <a:buChar char="•"/>
            </a:pPr>
            <a:r>
              <a:rPr lang="en-US" sz="1900" b="1" dirty="0" smtClean="0">
                <a:latin typeface="Albertus Extra Bold" panose="020E0802040304020204" pitchFamily="34" charset="0"/>
              </a:rPr>
              <a:t>Sabbath,</a:t>
            </a:r>
          </a:p>
          <a:p>
            <a:pPr marL="342900" indent="-342900">
              <a:buFont typeface="Arial" panose="020B0604020202020204" pitchFamily="34" charset="0"/>
              <a:buChar char="•"/>
            </a:pPr>
            <a:r>
              <a:rPr lang="en-US" sz="1900" b="1" dirty="0" smtClean="0">
                <a:latin typeface="Albertus Extra Bold" panose="020E0802040304020204" pitchFamily="34" charset="0"/>
              </a:rPr>
              <a:t>mixing seed/fabric/etc.</a:t>
            </a:r>
          </a:p>
        </p:txBody>
      </p:sp>
      <p:sp>
        <p:nvSpPr>
          <p:cNvPr id="25" name="Rectangle 24"/>
          <p:cNvSpPr/>
          <p:nvPr/>
        </p:nvSpPr>
        <p:spPr>
          <a:xfrm>
            <a:off x="4538011" y="5392992"/>
            <a:ext cx="1215397" cy="369332"/>
          </a:xfrm>
          <a:prstGeom prst="rect">
            <a:avLst/>
          </a:prstGeom>
        </p:spPr>
        <p:txBody>
          <a:bodyPr wrap="none">
            <a:spAutoFit/>
          </a:bodyPr>
          <a:lstStyle/>
          <a:p>
            <a:r>
              <a:rPr lang="en-US" b="1" u="sng" dirty="0" smtClean="0">
                <a:latin typeface="Palatino Linotype" panose="02040502050505030304" pitchFamily="18" charset="0"/>
              </a:rPr>
              <a:t>Romans 1</a:t>
            </a:r>
            <a:endParaRPr lang="en-US" dirty="0"/>
          </a:p>
        </p:txBody>
      </p:sp>
      <p:sp>
        <p:nvSpPr>
          <p:cNvPr id="26" name="Rectangle 25"/>
          <p:cNvSpPr/>
          <p:nvPr/>
        </p:nvSpPr>
        <p:spPr>
          <a:xfrm>
            <a:off x="4749403" y="5697172"/>
            <a:ext cx="1204176" cy="369332"/>
          </a:xfrm>
          <a:prstGeom prst="rect">
            <a:avLst/>
          </a:prstGeom>
        </p:spPr>
        <p:txBody>
          <a:bodyPr wrap="none">
            <a:spAutoFit/>
          </a:bodyPr>
          <a:lstStyle/>
          <a:p>
            <a:r>
              <a:rPr lang="en-US" b="1" u="sng" dirty="0" smtClean="0">
                <a:latin typeface="Palatino Linotype" panose="02040502050505030304" pitchFamily="18" charset="0"/>
              </a:rPr>
              <a:t>Genesis 9</a:t>
            </a:r>
            <a:endParaRPr lang="en-US" dirty="0"/>
          </a:p>
        </p:txBody>
      </p:sp>
      <p:sp>
        <p:nvSpPr>
          <p:cNvPr id="27" name="Rectangle 26"/>
          <p:cNvSpPr/>
          <p:nvPr/>
        </p:nvSpPr>
        <p:spPr>
          <a:xfrm>
            <a:off x="781738" y="3732074"/>
            <a:ext cx="7580537" cy="1754326"/>
          </a:xfrm>
          <a:prstGeom prst="rect">
            <a:avLst/>
          </a:prstGeom>
          <a:noFill/>
        </p:spPr>
        <p:txBody>
          <a:bodyPr wrap="none" lIns="91440" tIns="45720" rIns="91440" bIns="45720">
            <a:spAutoFit/>
          </a:bodyPr>
          <a:lstStyle/>
          <a:p>
            <a:pPr algn="ctr"/>
            <a:r>
              <a:rPr lang="en-US" sz="5400" b="1" cap="none" spc="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View presented in outline</a:t>
            </a:r>
          </a:p>
          <a:p>
            <a:pPr algn="ctr"/>
            <a:r>
              <a:rPr lang="en-US" sz="5400"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ABORT! ABORT! ABORT!</a:t>
            </a:r>
            <a:endParaRPr lang="en-US"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extLst>
      <p:ext uri="{BB962C8B-B14F-4D97-AF65-F5344CB8AC3E}">
        <p14:creationId xmlns:p14="http://schemas.microsoft.com/office/powerpoint/2010/main" val="1788344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subTnLst>
                                    <p:set>
                                      <p:cBhvr override="childStyle">
                                        <p:cTn dur="1" fill="hold" display="0" masterRel="nextClick" afterEffect="1"/>
                                        <p:tgtEl>
                                          <p:spTgt spid="11"/>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subTnLst>
                                    <p:set>
                                      <p:cBhvr override="childStyle">
                                        <p:cTn dur="1" fill="hold" display="0" masterRel="nextClick" afterEffect="1"/>
                                        <p:tgtEl>
                                          <p:spTgt spid="13"/>
                                        </p:tgtEl>
                                        <p:attrNameLst>
                                          <p:attrName>style.visibility</p:attrName>
                                        </p:attrNameLst>
                                      </p:cBhvr>
                                      <p:to>
                                        <p:strVal val="hidden"/>
                                      </p:to>
                                    </p:set>
                                  </p:sub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2"/>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childTnLst>
                                  <p:subTnLst>
                                    <p:set>
                                      <p:cBhvr override="childStyle">
                                        <p:cTn dur="1" fill="hold" display="0" masterRel="nextClick" afterEffect="1"/>
                                        <p:tgtEl>
                                          <p:spTgt spid="15"/>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
                                            <p:bg/>
                                          </p:spTgt>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20"/>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3"/>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16"/>
                                        </p:tgtEl>
                                        <p:attrNameLst>
                                          <p:attrName>style.visibility</p:attrName>
                                        </p:attrNameLst>
                                      </p:cBhvr>
                                      <p:to>
                                        <p:strVal val="visible"/>
                                      </p:to>
                                    </p:set>
                                    <p:animEffect transition="in" filter="wipe(down)">
                                      <p:cBhvr>
                                        <p:cTn id="107" dur="500"/>
                                        <p:tgtEl>
                                          <p:spTgt spid="16"/>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17"/>
                                        </p:tgtEl>
                                        <p:attrNameLst>
                                          <p:attrName>style.visibility</p:attrName>
                                        </p:attrNameLst>
                                      </p:cBhvr>
                                      <p:to>
                                        <p:strVal val="visible"/>
                                      </p:to>
                                    </p:set>
                                    <p:animEffect transition="in" filter="wipe(down)">
                                      <p:cBhvr>
                                        <p:cTn id="112" dur="500"/>
                                        <p:tgtEl>
                                          <p:spTgt spid="17"/>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18"/>
                                        </p:tgtEl>
                                        <p:attrNameLst>
                                          <p:attrName>style.visibility</p:attrName>
                                        </p:attrNameLst>
                                      </p:cBhvr>
                                      <p:to>
                                        <p:strVal val="visible"/>
                                      </p:to>
                                    </p:set>
                                    <p:animEffect transition="in" filter="wipe(down)">
                                      <p:cBhvr>
                                        <p:cTn id="117" dur="500"/>
                                        <p:tgtEl>
                                          <p:spTgt spid="18"/>
                                        </p:tgtEl>
                                      </p:cBhvr>
                                    </p:animEffect>
                                  </p:childTnLst>
                                </p:cTn>
                              </p:par>
                            </p:childTnLst>
                          </p:cTn>
                        </p:par>
                      </p:childTnLst>
                    </p:cTn>
                  </p:par>
                  <p:par>
                    <p:cTn id="118" fill="hold">
                      <p:stCondLst>
                        <p:cond delay="indefinite"/>
                      </p:stCondLst>
                      <p:childTnLst>
                        <p:par>
                          <p:cTn id="119" fill="hold">
                            <p:stCondLst>
                              <p:cond delay="0"/>
                            </p:stCondLst>
                            <p:childTnLst>
                              <p:par>
                                <p:cTn id="120" presetID="1" presetClass="entr" presetSubtype="0" fill="hold" nodeType="clickEffect">
                                  <p:stCondLst>
                                    <p:cond delay="0"/>
                                  </p:stCondLst>
                                  <p:childTnLst>
                                    <p:set>
                                      <p:cBhvr>
                                        <p:cTn id="121" dur="1" fill="hold">
                                          <p:stCondLst>
                                            <p:cond delay="0"/>
                                          </p:stCondLst>
                                        </p:cTn>
                                        <p:tgtEl>
                                          <p:spTgt spid="27">
                                            <p:txEl>
                                              <p:pRg st="0" end="0"/>
                                            </p:txEl>
                                          </p:spTgt>
                                        </p:tgtEl>
                                        <p:attrNameLst>
                                          <p:attrName>style.visibility</p:attrName>
                                        </p:attrNameLst>
                                      </p:cBhvr>
                                      <p:to>
                                        <p:strVal val="visible"/>
                                      </p:to>
                                    </p:set>
                                  </p:childTnLst>
                                </p:cTn>
                              </p:par>
                            </p:childTnLst>
                          </p:cTn>
                        </p:par>
                      </p:childTnLst>
                    </p:cTn>
                  </p:par>
                  <p:par>
                    <p:cTn id="122" fill="hold">
                      <p:stCondLst>
                        <p:cond delay="indefinite"/>
                      </p:stCondLst>
                      <p:childTnLst>
                        <p:par>
                          <p:cTn id="123" fill="hold">
                            <p:stCondLst>
                              <p:cond delay="0"/>
                            </p:stCondLst>
                            <p:childTnLst>
                              <p:par>
                                <p:cTn id="124" presetID="1" presetClass="entr" presetSubtype="0" fill="hold" grpId="0" nodeType="clickEffect">
                                  <p:stCondLst>
                                    <p:cond delay="0"/>
                                  </p:stCondLst>
                                  <p:childTnLst>
                                    <p:set>
                                      <p:cBhvr>
                                        <p:cTn id="125" dur="1" fill="hold">
                                          <p:stCondLst>
                                            <p:cond delay="0"/>
                                          </p:stCondLst>
                                        </p:cTn>
                                        <p:tgtEl>
                                          <p:spTgt spid="21"/>
                                        </p:tgtEl>
                                        <p:attrNameLst>
                                          <p:attrName>style.visibility</p:attrName>
                                        </p:attrNameLst>
                                      </p:cBhvr>
                                      <p:to>
                                        <p:strVal val="visible"/>
                                      </p:to>
                                    </p:set>
                                  </p:childTnLst>
                                </p:cTn>
                              </p:par>
                              <p:par>
                                <p:cTn id="126" presetID="1" presetClass="entr" presetSubtype="0" fill="hold" grpId="0" nodeType="withEffect">
                                  <p:stCondLst>
                                    <p:cond delay="0"/>
                                  </p:stCondLst>
                                  <p:childTnLst>
                                    <p:set>
                                      <p:cBhvr>
                                        <p:cTn id="127" dur="1" fill="hold">
                                          <p:stCondLst>
                                            <p:cond delay="0"/>
                                          </p:stCondLst>
                                        </p:cTn>
                                        <p:tgtEl>
                                          <p:spTgt spid="22">
                                            <p:txEl>
                                              <p:pRg st="0" end="0"/>
                                            </p:txEl>
                                          </p:spTgt>
                                        </p:tgtEl>
                                        <p:attrNameLst>
                                          <p:attrName>style.visibility</p:attrName>
                                        </p:attrNameLst>
                                      </p:cBhvr>
                                      <p:to>
                                        <p:strVal val="visible"/>
                                      </p:to>
                                    </p:set>
                                  </p:childTnLst>
                                </p:cTn>
                              </p:par>
                              <p:par>
                                <p:cTn id="128" presetID="1" presetClass="entr" presetSubtype="0" fill="hold" grpId="0" nodeType="withEffect">
                                  <p:stCondLst>
                                    <p:cond delay="0"/>
                                  </p:stCondLst>
                                  <p:childTnLst>
                                    <p:set>
                                      <p:cBhvr>
                                        <p:cTn id="129"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30" fill="hold">
                      <p:stCondLst>
                        <p:cond delay="indefinite"/>
                      </p:stCondLst>
                      <p:childTnLst>
                        <p:par>
                          <p:cTn id="131" fill="hold">
                            <p:stCondLst>
                              <p:cond delay="0"/>
                            </p:stCondLst>
                            <p:childTnLst>
                              <p:par>
                                <p:cTn id="132" presetID="1" presetClass="entr" presetSubtype="0" fill="hold" grpId="0" nodeType="clickEffect">
                                  <p:stCondLst>
                                    <p:cond delay="0"/>
                                  </p:stCondLst>
                                  <p:childTnLst>
                                    <p:set>
                                      <p:cBhvr>
                                        <p:cTn id="133" dur="1" fill="hold">
                                          <p:stCondLst>
                                            <p:cond delay="0"/>
                                          </p:stCondLst>
                                        </p:cTn>
                                        <p:tgtEl>
                                          <p:spTgt spid="23"/>
                                        </p:tgtEl>
                                        <p:attrNameLst>
                                          <p:attrName>style.visibility</p:attrName>
                                        </p:attrNameLst>
                                      </p:cBhvr>
                                      <p:to>
                                        <p:strVal val="visible"/>
                                      </p:to>
                                    </p:set>
                                  </p:childTnLst>
                                </p:cTn>
                              </p:par>
                              <p:par>
                                <p:cTn id="134" presetID="1" presetClass="entr" presetSubtype="0" fill="hold" grpId="0" nodeType="withEffect">
                                  <p:stCondLst>
                                    <p:cond delay="0"/>
                                  </p:stCondLst>
                                  <p:childTnLst>
                                    <p:set>
                                      <p:cBhvr>
                                        <p:cTn id="135"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36" fill="hold">
                      <p:stCondLst>
                        <p:cond delay="indefinite"/>
                      </p:stCondLst>
                      <p:childTnLst>
                        <p:par>
                          <p:cTn id="137" fill="hold">
                            <p:stCondLst>
                              <p:cond delay="0"/>
                            </p:stCondLst>
                            <p:childTnLst>
                              <p:par>
                                <p:cTn id="138" presetID="1" presetClass="entr" presetSubtype="0" fill="hold" grpId="0" nodeType="clickEffect">
                                  <p:stCondLst>
                                    <p:cond delay="0"/>
                                  </p:stCondLst>
                                  <p:childTnLst>
                                    <p:set>
                                      <p:cBhvr>
                                        <p:cTn id="139" dur="1" fill="hold">
                                          <p:stCondLst>
                                            <p:cond delay="0"/>
                                          </p:stCondLst>
                                        </p:cTn>
                                        <p:tgtEl>
                                          <p:spTgt spid="24">
                                            <p:txEl>
                                              <p:pRg st="1" end="1"/>
                                            </p:txEl>
                                          </p:spTgt>
                                        </p:tgtEl>
                                        <p:attrNameLst>
                                          <p:attrName>style.visibility</p:attrName>
                                        </p:attrNameLst>
                                      </p:cBhvr>
                                      <p:to>
                                        <p:strVal val="visible"/>
                                      </p:to>
                                    </p:set>
                                  </p:childTnLst>
                                </p:cTn>
                              </p:par>
                            </p:childTnLst>
                          </p:cTn>
                        </p:par>
                      </p:childTnLst>
                    </p:cTn>
                  </p:par>
                  <p:par>
                    <p:cTn id="140" fill="hold">
                      <p:stCondLst>
                        <p:cond delay="indefinite"/>
                      </p:stCondLst>
                      <p:childTnLst>
                        <p:par>
                          <p:cTn id="141" fill="hold">
                            <p:stCondLst>
                              <p:cond delay="0"/>
                            </p:stCondLst>
                            <p:childTnLst>
                              <p:par>
                                <p:cTn id="142" presetID="1" presetClass="entr" presetSubtype="0" fill="hold" grpId="0" nodeType="clickEffect">
                                  <p:stCondLst>
                                    <p:cond delay="0"/>
                                  </p:stCondLst>
                                  <p:childTnLst>
                                    <p:set>
                                      <p:cBhvr>
                                        <p:cTn id="143" dur="1" fill="hold">
                                          <p:stCondLst>
                                            <p:cond delay="0"/>
                                          </p:stCondLst>
                                        </p:cTn>
                                        <p:tgtEl>
                                          <p:spTgt spid="24">
                                            <p:txEl>
                                              <p:pRg st="2" end="2"/>
                                            </p:txEl>
                                          </p:spTgt>
                                        </p:tgtEl>
                                        <p:attrNameLst>
                                          <p:attrName>style.visibility</p:attrName>
                                        </p:attrNameLst>
                                      </p:cBhvr>
                                      <p:to>
                                        <p:strVal val="visible"/>
                                      </p:to>
                                    </p:set>
                                  </p:childTnLst>
                                </p:cTn>
                              </p:par>
                              <p:par>
                                <p:cTn id="144" presetID="1" presetClass="entr" presetSubtype="0" fill="hold" grpId="0" nodeType="withEffect">
                                  <p:stCondLst>
                                    <p:cond delay="0"/>
                                  </p:stCondLst>
                                  <p:childTnLst>
                                    <p:set>
                                      <p:cBhvr>
                                        <p:cTn id="145" dur="1" fill="hold">
                                          <p:stCondLst>
                                            <p:cond delay="0"/>
                                          </p:stCondLst>
                                        </p:cTn>
                                        <p:tgtEl>
                                          <p:spTgt spid="24">
                                            <p:txEl>
                                              <p:pRg st="3" end="3"/>
                                            </p:txEl>
                                          </p:spTgt>
                                        </p:tgtEl>
                                        <p:attrNameLst>
                                          <p:attrName>style.visibility</p:attrName>
                                        </p:attrNameLst>
                                      </p:cBhvr>
                                      <p:to>
                                        <p:strVal val="visible"/>
                                      </p:to>
                                    </p:set>
                                  </p:childTnLst>
                                </p:cTn>
                              </p:par>
                            </p:childTnLst>
                          </p:cTn>
                        </p:par>
                      </p:childTnLst>
                    </p:cTn>
                  </p:par>
                  <p:par>
                    <p:cTn id="146" fill="hold">
                      <p:stCondLst>
                        <p:cond delay="indefinite"/>
                      </p:stCondLst>
                      <p:childTnLst>
                        <p:par>
                          <p:cTn id="147" fill="hold">
                            <p:stCondLst>
                              <p:cond delay="0"/>
                            </p:stCondLst>
                            <p:childTnLst>
                              <p:par>
                                <p:cTn id="148" presetID="1" presetClass="entr" presetSubtype="0" fill="hold" nodeType="clickEffect">
                                  <p:stCondLst>
                                    <p:cond delay="0"/>
                                  </p:stCondLst>
                                  <p:childTnLst>
                                    <p:set>
                                      <p:cBhvr>
                                        <p:cTn id="149" dur="1" fill="hold">
                                          <p:stCondLst>
                                            <p:cond delay="0"/>
                                          </p:stCondLst>
                                        </p:cTn>
                                        <p:tgtEl>
                                          <p:spTgt spid="27">
                                            <p:txEl>
                                              <p:pRg st="1" end="1"/>
                                            </p:txEl>
                                          </p:spTgt>
                                        </p:tgtEl>
                                        <p:attrNameLst>
                                          <p:attrName>style.visibility</p:attrName>
                                        </p:attrNameLst>
                                      </p:cBhvr>
                                      <p:to>
                                        <p:strVal val="visible"/>
                                      </p:to>
                                    </p:set>
                                  </p:childTnLst>
                                </p:cTn>
                              </p:par>
                            </p:childTnLst>
                          </p:cTn>
                        </p:par>
                        <p:par>
                          <p:cTn id="150" fill="hold">
                            <p:stCondLst>
                              <p:cond delay="0"/>
                            </p:stCondLst>
                            <p:childTnLst>
                              <p:par>
                                <p:cTn id="151" presetID="26" presetClass="emph" presetSubtype="0" repeatCount="indefinite" fill="hold" nodeType="afterEffect">
                                  <p:stCondLst>
                                    <p:cond delay="0"/>
                                  </p:stCondLst>
                                  <p:endCondLst>
                                    <p:cond evt="onNext" delay="0">
                                      <p:tgtEl>
                                        <p:sldTgt/>
                                      </p:tgtEl>
                                    </p:cond>
                                  </p:endCondLst>
                                  <p:childTnLst>
                                    <p:animEffect transition="out" filter="fade">
                                      <p:cBhvr>
                                        <p:cTn id="152" dur="500" tmFilter="0, 0; .2, .5; .8, .5; 1, 0"/>
                                        <p:tgtEl>
                                          <p:spTgt spid="27">
                                            <p:txEl>
                                              <p:pRg st="1" end="1"/>
                                            </p:txEl>
                                          </p:spTgt>
                                        </p:tgtEl>
                                      </p:cBhvr>
                                    </p:animEffect>
                                    <p:animScale>
                                      <p:cBhvr>
                                        <p:cTn id="153" dur="250" autoRev="1" fill="hold"/>
                                        <p:tgtEl>
                                          <p:spTgt spid="27">
                                            <p:txEl>
                                              <p:pRg st="1" end="1"/>
                                            </p:txEl>
                                          </p:spTgt>
                                        </p:tgtEl>
                                      </p:cBhvr>
                                      <p:by x="105000" y="105000"/>
                                    </p:animScale>
                                  </p:childTnLst>
                                </p:cTn>
                              </p:par>
                            </p:childTnLst>
                          </p:cTn>
                        </p:par>
                      </p:childTnLst>
                    </p:cTn>
                  </p:par>
                  <p:par>
                    <p:cTn id="154" fill="hold">
                      <p:stCondLst>
                        <p:cond delay="indefinite"/>
                      </p:stCondLst>
                      <p:childTnLst>
                        <p:par>
                          <p:cTn id="155" fill="hold">
                            <p:stCondLst>
                              <p:cond delay="0"/>
                            </p:stCondLst>
                            <p:childTnLst>
                              <p:par>
                                <p:cTn id="156" presetID="10" presetClass="exit" presetSubtype="0" fill="hold" grpId="2" nodeType="clickEffect">
                                  <p:stCondLst>
                                    <p:cond delay="0"/>
                                  </p:stCondLst>
                                  <p:childTnLst>
                                    <p:animEffect transition="out" filter="fade">
                                      <p:cBhvr>
                                        <p:cTn id="157" dur="500"/>
                                        <p:tgtEl>
                                          <p:spTgt spid="21"/>
                                        </p:tgtEl>
                                      </p:cBhvr>
                                    </p:animEffect>
                                    <p:set>
                                      <p:cBhvr>
                                        <p:cTn id="158" dur="1" fill="hold">
                                          <p:stCondLst>
                                            <p:cond delay="499"/>
                                          </p:stCondLst>
                                        </p:cTn>
                                        <p:tgtEl>
                                          <p:spTgt spid="21"/>
                                        </p:tgtEl>
                                        <p:attrNameLst>
                                          <p:attrName>style.visibility</p:attrName>
                                        </p:attrNameLst>
                                      </p:cBhvr>
                                      <p:to>
                                        <p:strVal val="hidden"/>
                                      </p:to>
                                    </p:set>
                                  </p:childTnLst>
                                </p:cTn>
                              </p:par>
                              <p:par>
                                <p:cTn id="159" presetID="10" presetClass="exit" presetSubtype="0" fill="hold" grpId="2" nodeType="withEffect">
                                  <p:stCondLst>
                                    <p:cond delay="0"/>
                                  </p:stCondLst>
                                  <p:childTnLst>
                                    <p:animEffect transition="out" filter="fade">
                                      <p:cBhvr>
                                        <p:cTn id="160" dur="500"/>
                                        <p:tgtEl>
                                          <p:spTgt spid="22">
                                            <p:txEl>
                                              <p:pRg st="0" end="0"/>
                                            </p:txEl>
                                          </p:spTgt>
                                        </p:tgtEl>
                                      </p:cBhvr>
                                    </p:animEffect>
                                    <p:set>
                                      <p:cBhvr>
                                        <p:cTn id="161" dur="1" fill="hold">
                                          <p:stCondLst>
                                            <p:cond delay="499"/>
                                          </p:stCondLst>
                                        </p:cTn>
                                        <p:tgtEl>
                                          <p:spTgt spid="22">
                                            <p:txEl>
                                              <p:pRg st="0" end="0"/>
                                            </p:txEl>
                                          </p:spTgt>
                                        </p:tgtEl>
                                        <p:attrNameLst>
                                          <p:attrName>style.visibility</p:attrName>
                                        </p:attrNameLst>
                                      </p:cBhvr>
                                      <p:to>
                                        <p:strVal val="hidden"/>
                                      </p:to>
                                    </p:set>
                                  </p:childTnLst>
                                </p:cTn>
                              </p:par>
                              <p:par>
                                <p:cTn id="162" presetID="10" presetClass="exit" presetSubtype="0" fill="hold" grpId="2" nodeType="withEffect">
                                  <p:stCondLst>
                                    <p:cond delay="0"/>
                                  </p:stCondLst>
                                  <p:childTnLst>
                                    <p:animEffect transition="out" filter="fade">
                                      <p:cBhvr>
                                        <p:cTn id="163" dur="500"/>
                                        <p:tgtEl>
                                          <p:spTgt spid="22">
                                            <p:txEl>
                                              <p:pRg st="2" end="2"/>
                                            </p:txEl>
                                          </p:spTgt>
                                        </p:tgtEl>
                                      </p:cBhvr>
                                    </p:animEffect>
                                    <p:set>
                                      <p:cBhvr>
                                        <p:cTn id="164" dur="1" fill="hold">
                                          <p:stCondLst>
                                            <p:cond delay="499"/>
                                          </p:stCondLst>
                                        </p:cTn>
                                        <p:tgtEl>
                                          <p:spTgt spid="22">
                                            <p:txEl>
                                              <p:pRg st="2" end="2"/>
                                            </p:txEl>
                                          </p:spTgt>
                                        </p:tgtEl>
                                        <p:attrNameLst>
                                          <p:attrName>style.visibility</p:attrName>
                                        </p:attrNameLst>
                                      </p:cBhvr>
                                      <p:to>
                                        <p:strVal val="hidden"/>
                                      </p:to>
                                    </p:set>
                                  </p:childTnLst>
                                </p:cTn>
                              </p:par>
                              <p:par>
                                <p:cTn id="165" presetID="10" presetClass="exit" presetSubtype="0" fill="hold" grpId="2" nodeType="withEffect">
                                  <p:stCondLst>
                                    <p:cond delay="0"/>
                                  </p:stCondLst>
                                  <p:childTnLst>
                                    <p:animEffect transition="out" filter="fade">
                                      <p:cBhvr>
                                        <p:cTn id="166" dur="500"/>
                                        <p:tgtEl>
                                          <p:spTgt spid="23"/>
                                        </p:tgtEl>
                                      </p:cBhvr>
                                    </p:animEffect>
                                    <p:set>
                                      <p:cBhvr>
                                        <p:cTn id="167" dur="1" fill="hold">
                                          <p:stCondLst>
                                            <p:cond delay="499"/>
                                          </p:stCondLst>
                                        </p:cTn>
                                        <p:tgtEl>
                                          <p:spTgt spid="23"/>
                                        </p:tgtEl>
                                        <p:attrNameLst>
                                          <p:attrName>style.visibility</p:attrName>
                                        </p:attrNameLst>
                                      </p:cBhvr>
                                      <p:to>
                                        <p:strVal val="hidden"/>
                                      </p:to>
                                    </p:set>
                                  </p:childTnLst>
                                </p:cTn>
                              </p:par>
                              <p:par>
                                <p:cTn id="168" presetID="10" presetClass="exit" presetSubtype="0" fill="hold" grpId="2" nodeType="withEffect">
                                  <p:stCondLst>
                                    <p:cond delay="0"/>
                                  </p:stCondLst>
                                  <p:childTnLst>
                                    <p:animEffect transition="out" filter="fade">
                                      <p:cBhvr>
                                        <p:cTn id="169" dur="500"/>
                                        <p:tgtEl>
                                          <p:spTgt spid="24">
                                            <p:txEl>
                                              <p:pRg st="0" end="0"/>
                                            </p:txEl>
                                          </p:spTgt>
                                        </p:tgtEl>
                                      </p:cBhvr>
                                    </p:animEffect>
                                    <p:set>
                                      <p:cBhvr>
                                        <p:cTn id="170" dur="1" fill="hold">
                                          <p:stCondLst>
                                            <p:cond delay="499"/>
                                          </p:stCondLst>
                                        </p:cTn>
                                        <p:tgtEl>
                                          <p:spTgt spid="24">
                                            <p:txEl>
                                              <p:pRg st="0" end="0"/>
                                            </p:txEl>
                                          </p:spTgt>
                                        </p:tgtEl>
                                        <p:attrNameLst>
                                          <p:attrName>style.visibility</p:attrName>
                                        </p:attrNameLst>
                                      </p:cBhvr>
                                      <p:to>
                                        <p:strVal val="hidden"/>
                                      </p:to>
                                    </p:set>
                                  </p:childTnLst>
                                </p:cTn>
                              </p:par>
                              <p:par>
                                <p:cTn id="171" presetID="10" presetClass="exit" presetSubtype="0" fill="hold" grpId="2" nodeType="withEffect">
                                  <p:stCondLst>
                                    <p:cond delay="0"/>
                                  </p:stCondLst>
                                  <p:childTnLst>
                                    <p:animEffect transition="out" filter="fade">
                                      <p:cBhvr>
                                        <p:cTn id="172" dur="500"/>
                                        <p:tgtEl>
                                          <p:spTgt spid="24">
                                            <p:txEl>
                                              <p:pRg st="1" end="1"/>
                                            </p:txEl>
                                          </p:spTgt>
                                        </p:tgtEl>
                                      </p:cBhvr>
                                    </p:animEffect>
                                    <p:set>
                                      <p:cBhvr>
                                        <p:cTn id="173" dur="1" fill="hold">
                                          <p:stCondLst>
                                            <p:cond delay="499"/>
                                          </p:stCondLst>
                                        </p:cTn>
                                        <p:tgtEl>
                                          <p:spTgt spid="24">
                                            <p:txEl>
                                              <p:pRg st="1" end="1"/>
                                            </p:txEl>
                                          </p:spTgt>
                                        </p:tgtEl>
                                        <p:attrNameLst>
                                          <p:attrName>style.visibility</p:attrName>
                                        </p:attrNameLst>
                                      </p:cBhvr>
                                      <p:to>
                                        <p:strVal val="hidden"/>
                                      </p:to>
                                    </p:set>
                                  </p:childTnLst>
                                </p:cTn>
                              </p:par>
                              <p:par>
                                <p:cTn id="174" presetID="10" presetClass="exit" presetSubtype="0" fill="hold" grpId="2" nodeType="withEffect">
                                  <p:stCondLst>
                                    <p:cond delay="0"/>
                                  </p:stCondLst>
                                  <p:childTnLst>
                                    <p:animEffect transition="out" filter="fade">
                                      <p:cBhvr>
                                        <p:cTn id="175" dur="500"/>
                                        <p:tgtEl>
                                          <p:spTgt spid="24">
                                            <p:txEl>
                                              <p:pRg st="2" end="2"/>
                                            </p:txEl>
                                          </p:spTgt>
                                        </p:tgtEl>
                                      </p:cBhvr>
                                    </p:animEffect>
                                    <p:set>
                                      <p:cBhvr>
                                        <p:cTn id="176" dur="1" fill="hold">
                                          <p:stCondLst>
                                            <p:cond delay="499"/>
                                          </p:stCondLst>
                                        </p:cTn>
                                        <p:tgtEl>
                                          <p:spTgt spid="24">
                                            <p:txEl>
                                              <p:pRg st="2" end="2"/>
                                            </p:txEl>
                                          </p:spTgt>
                                        </p:tgtEl>
                                        <p:attrNameLst>
                                          <p:attrName>style.visibility</p:attrName>
                                        </p:attrNameLst>
                                      </p:cBhvr>
                                      <p:to>
                                        <p:strVal val="hidden"/>
                                      </p:to>
                                    </p:set>
                                  </p:childTnLst>
                                </p:cTn>
                              </p:par>
                              <p:par>
                                <p:cTn id="177" presetID="10" presetClass="exit" presetSubtype="0" fill="hold" grpId="2" nodeType="withEffect">
                                  <p:stCondLst>
                                    <p:cond delay="0"/>
                                  </p:stCondLst>
                                  <p:childTnLst>
                                    <p:animEffect transition="out" filter="fade">
                                      <p:cBhvr>
                                        <p:cTn id="178" dur="500"/>
                                        <p:tgtEl>
                                          <p:spTgt spid="24">
                                            <p:txEl>
                                              <p:pRg st="3" end="3"/>
                                            </p:txEl>
                                          </p:spTgt>
                                        </p:tgtEl>
                                      </p:cBhvr>
                                    </p:animEffect>
                                    <p:set>
                                      <p:cBhvr>
                                        <p:cTn id="179" dur="1" fill="hold">
                                          <p:stCondLst>
                                            <p:cond delay="499"/>
                                          </p:stCondLst>
                                        </p:cTn>
                                        <p:tgtEl>
                                          <p:spTgt spid="24">
                                            <p:txEl>
                                              <p:pRg st="3" end="3"/>
                                            </p:txEl>
                                          </p:spTgt>
                                        </p:tgtEl>
                                        <p:attrNameLst>
                                          <p:attrName>style.visibility</p:attrName>
                                        </p:attrNameLst>
                                      </p:cBhvr>
                                      <p:to>
                                        <p:strVal val="hidden"/>
                                      </p:to>
                                    </p:set>
                                  </p:childTnLst>
                                </p:cTn>
                              </p:par>
                            </p:childTnLst>
                          </p:cTn>
                        </p:par>
                        <p:par>
                          <p:cTn id="180" fill="hold">
                            <p:stCondLst>
                              <p:cond delay="500"/>
                            </p:stCondLst>
                            <p:childTnLst>
                              <p:par>
                                <p:cTn id="181" presetID="1" presetClass="exit" presetSubtype="0" fill="hold" nodeType="afterEffect">
                                  <p:stCondLst>
                                    <p:cond delay="0"/>
                                  </p:stCondLst>
                                  <p:childTnLst>
                                    <p:set>
                                      <p:cBhvr>
                                        <p:cTn id="182" dur="1" fill="hold">
                                          <p:stCondLst>
                                            <p:cond delay="0"/>
                                          </p:stCondLst>
                                        </p:cTn>
                                        <p:tgtEl>
                                          <p:spTgt spid="27">
                                            <p:txEl>
                                              <p:pRg st="1" end="1"/>
                                            </p:txEl>
                                          </p:spTgt>
                                        </p:tgtEl>
                                        <p:attrNameLst>
                                          <p:attrName>style.visibility</p:attrName>
                                        </p:attrNameLst>
                                      </p:cBhvr>
                                      <p:to>
                                        <p:strVal val="hidden"/>
                                      </p:to>
                                    </p:set>
                                  </p:childTnLst>
                                </p:cTn>
                              </p:par>
                              <p:par>
                                <p:cTn id="183" presetID="1" presetClass="exit" presetSubtype="0" fill="hold" grpId="0" nodeType="withEffect">
                                  <p:stCondLst>
                                    <p:cond delay="0"/>
                                  </p:stCondLst>
                                  <p:childTnLst>
                                    <p:set>
                                      <p:cBhvr>
                                        <p:cTn id="184" dur="1" fill="hold">
                                          <p:stCondLst>
                                            <p:cond delay="0"/>
                                          </p:stCondLst>
                                        </p:cTn>
                                        <p:tgtEl>
                                          <p:spTgt spid="27">
                                            <p:txEl>
                                              <p:pRg st="0" end="0"/>
                                            </p:txEl>
                                          </p:spTgt>
                                        </p:tgtEl>
                                        <p:attrNameLst>
                                          <p:attrName>style.visibility</p:attrName>
                                        </p:attrNameLst>
                                      </p:cBhvr>
                                      <p:to>
                                        <p:strVal val="hidden"/>
                                      </p:to>
                                    </p:set>
                                  </p:childTnLst>
                                </p:cTn>
                              </p:par>
                              <p:par>
                                <p:cTn id="185" presetID="1" presetClass="exit" presetSubtype="0" fill="hold" grpId="0" nodeType="withEffect">
                                  <p:stCondLst>
                                    <p:cond delay="0"/>
                                  </p:stCondLst>
                                  <p:childTnLst>
                                    <p:set>
                                      <p:cBhvr>
                                        <p:cTn id="186" dur="1" fill="hold">
                                          <p:stCondLst>
                                            <p:cond delay="0"/>
                                          </p:stCondLst>
                                        </p:cTn>
                                        <p:tgtEl>
                                          <p:spTgt spid="27">
                                            <p:txEl>
                                              <p:pRg st="1" end="1"/>
                                            </p:txEl>
                                          </p:spTgt>
                                        </p:tgtEl>
                                        <p:attrNameLst>
                                          <p:attrName>style.visibility</p:attrName>
                                        </p:attrNameLst>
                                      </p:cBhvr>
                                      <p:to>
                                        <p:strVal val="hidden"/>
                                      </p:to>
                                    </p:set>
                                  </p:childTnLst>
                                </p:cTn>
                              </p:par>
                            </p:childTnLst>
                          </p:cTn>
                        </p:par>
                      </p:childTnLst>
                    </p:cTn>
                  </p:par>
                  <p:par>
                    <p:cTn id="187" fill="hold">
                      <p:stCondLst>
                        <p:cond delay="indefinite"/>
                      </p:stCondLst>
                      <p:childTnLst>
                        <p:par>
                          <p:cTn id="188" fill="hold">
                            <p:stCondLst>
                              <p:cond delay="0"/>
                            </p:stCondLst>
                            <p:childTnLst>
                              <p:par>
                                <p:cTn id="189" presetID="1" presetClass="exit" presetSubtype="0" fill="hold" grpId="1" nodeType="clickEffect">
                                  <p:stCondLst>
                                    <p:cond delay="0"/>
                                  </p:stCondLst>
                                  <p:childTnLst>
                                    <p:set>
                                      <p:cBhvr>
                                        <p:cTn id="190" dur="1" fill="hold">
                                          <p:stCondLst>
                                            <p:cond delay="0"/>
                                          </p:stCondLst>
                                        </p:cTn>
                                        <p:tgtEl>
                                          <p:spTgt spid="17"/>
                                        </p:tgtEl>
                                        <p:attrNameLst>
                                          <p:attrName>style.visibility</p:attrName>
                                        </p:attrNameLst>
                                      </p:cBhvr>
                                      <p:to>
                                        <p:strVal val="hidden"/>
                                      </p:to>
                                    </p:set>
                                  </p:childTnLst>
                                </p:cTn>
                              </p:par>
                              <p:par>
                                <p:cTn id="191" presetID="1" presetClass="exit" presetSubtype="0" fill="hold" grpId="1" nodeType="withEffect">
                                  <p:stCondLst>
                                    <p:cond delay="0"/>
                                  </p:stCondLst>
                                  <p:childTnLst>
                                    <p:set>
                                      <p:cBhvr>
                                        <p:cTn id="192" dur="1" fill="hold">
                                          <p:stCondLst>
                                            <p:cond delay="0"/>
                                          </p:stCondLst>
                                        </p:cTn>
                                        <p:tgtEl>
                                          <p:spTgt spid="18"/>
                                        </p:tgtEl>
                                        <p:attrNameLst>
                                          <p:attrName>style.visibility</p:attrName>
                                        </p:attrNameLst>
                                      </p:cBhvr>
                                      <p:to>
                                        <p:strVal val="hidden"/>
                                      </p:to>
                                    </p:set>
                                  </p:childTnLst>
                                </p:cTn>
                              </p:par>
                              <p:par>
                                <p:cTn id="193" presetID="1" presetClass="exit" presetSubtype="0" fill="hold" grpId="1" nodeType="withEffect">
                                  <p:stCondLst>
                                    <p:cond delay="0"/>
                                  </p:stCondLst>
                                  <p:childTnLst>
                                    <p:set>
                                      <p:cBhvr>
                                        <p:cTn id="194" dur="1" fill="hold">
                                          <p:stCondLst>
                                            <p:cond delay="0"/>
                                          </p:stCondLst>
                                        </p:cTn>
                                        <p:tgtEl>
                                          <p:spTgt spid="16"/>
                                        </p:tgtEl>
                                        <p:attrNameLst>
                                          <p:attrName>style.visibility</p:attrName>
                                        </p:attrNameLst>
                                      </p:cBhvr>
                                      <p:to>
                                        <p:strVal val="hidden"/>
                                      </p:to>
                                    </p:set>
                                  </p:childTnLst>
                                </p:cTn>
                              </p:par>
                            </p:childTnLst>
                          </p:cTn>
                        </p:par>
                      </p:childTnLst>
                    </p:cTn>
                  </p:par>
                  <p:par>
                    <p:cTn id="195" fill="hold">
                      <p:stCondLst>
                        <p:cond delay="indefinite"/>
                      </p:stCondLst>
                      <p:childTnLst>
                        <p:par>
                          <p:cTn id="196" fill="hold">
                            <p:stCondLst>
                              <p:cond delay="0"/>
                            </p:stCondLst>
                            <p:childTnLst>
                              <p:par>
                                <p:cTn id="197" presetID="1" presetClass="entr" presetSubtype="0" fill="hold" grpId="0" nodeType="clickEffect">
                                  <p:stCondLst>
                                    <p:cond delay="0"/>
                                  </p:stCondLst>
                                  <p:childTnLst>
                                    <p:set>
                                      <p:cBhvr>
                                        <p:cTn id="198" dur="1" fill="hold">
                                          <p:stCondLst>
                                            <p:cond delay="0"/>
                                          </p:stCondLst>
                                        </p:cTn>
                                        <p:tgtEl>
                                          <p:spTgt spid="25"/>
                                        </p:tgtEl>
                                        <p:attrNameLst>
                                          <p:attrName>style.visibility</p:attrName>
                                        </p:attrNameLst>
                                      </p:cBhvr>
                                      <p:to>
                                        <p:strVal val="visible"/>
                                      </p:to>
                                    </p:set>
                                  </p:childTnLst>
                                </p:cTn>
                              </p:par>
                            </p:childTnLst>
                          </p:cTn>
                        </p:par>
                      </p:childTnLst>
                    </p:cTn>
                  </p:par>
                  <p:par>
                    <p:cTn id="199" fill="hold">
                      <p:stCondLst>
                        <p:cond delay="indefinite"/>
                      </p:stCondLst>
                      <p:childTnLst>
                        <p:par>
                          <p:cTn id="200" fill="hold">
                            <p:stCondLst>
                              <p:cond delay="0"/>
                            </p:stCondLst>
                            <p:childTnLst>
                              <p:par>
                                <p:cTn id="201" presetID="1" presetClass="entr" presetSubtype="0" fill="hold" grpId="0" nodeType="clickEffect">
                                  <p:stCondLst>
                                    <p:cond delay="0"/>
                                  </p:stCondLst>
                                  <p:childTnLst>
                                    <p:set>
                                      <p:cBhvr>
                                        <p:cTn id="20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P spid="15" grpId="0" animBg="1"/>
      <p:bldP spid="13" grpId="0" animBg="1"/>
      <p:bldP spid="11" grpId="0" animBg="1"/>
      <p:bldP spid="14" grpId="0" animBg="1"/>
      <p:bldP spid="4" grpId="0" animBg="1"/>
      <p:bldP spid="5" grpId="0"/>
      <p:bldP spid="7" grpId="0" uiExpand="1" build="p"/>
      <p:bldP spid="8" grpId="0" animBg="1"/>
      <p:bldP spid="3" grpId="0" animBg="1"/>
      <p:bldP spid="16" grpId="0" animBg="1"/>
      <p:bldP spid="16" grpId="1" animBg="1"/>
      <p:bldP spid="17" grpId="0" animBg="1"/>
      <p:bldP spid="17" grpId="1" animBg="1"/>
      <p:bldP spid="18" grpId="0" animBg="1"/>
      <p:bldP spid="18" grpId="1" animBg="1"/>
      <p:bldP spid="9" grpId="0" uiExpand="1" build="p" bldLvl="2"/>
      <p:bldP spid="10" grpId="0" uiExpand="1" build="p"/>
      <p:bldP spid="12" grpId="0"/>
      <p:bldP spid="12" grpId="1"/>
      <p:bldP spid="19" grpId="0" animBg="1"/>
      <p:bldP spid="20" grpId="0" animBg="1"/>
      <p:bldP spid="21" grpId="0" animBg="1"/>
      <p:bldP spid="21" grpId="2" animBg="1"/>
      <p:bldP spid="22" grpId="0" build="p" bldLvl="2"/>
      <p:bldP spid="22" grpId="2" build="allAtOnce"/>
      <p:bldP spid="23" grpId="0" animBg="1"/>
      <p:bldP spid="23" grpId="2" animBg="1"/>
      <p:bldP spid="24" grpId="0" build="p" bldLvl="2"/>
      <p:bldP spid="24" grpId="2" build="allAtOnce"/>
      <p:bldP spid="25" grpId="0"/>
      <p:bldP spid="26" grpId="0"/>
      <p:bldP spid="27"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6" name="Rectangle 5"/>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Leviticus 17-18</a:t>
            </a:r>
            <a:r>
              <a:rPr lang="en-US" sz="2800" dirty="0" smtClean="0">
                <a:solidFill>
                  <a:schemeClr val="tx1"/>
                </a:solidFill>
              </a:rPr>
              <a:t> &amp; </a:t>
            </a:r>
            <a:r>
              <a:rPr lang="en-US" sz="2800" b="1" dirty="0" smtClean="0">
                <a:solidFill>
                  <a:schemeClr val="tx1"/>
                </a:solidFill>
              </a:rPr>
              <a:t>the Jerusalem Letter</a:t>
            </a:r>
            <a:endParaRPr lang="en-US" sz="2800" b="1" dirty="0">
              <a:solidFill>
                <a:schemeClr val="tx1"/>
              </a:solidFill>
            </a:endParaRPr>
          </a:p>
        </p:txBody>
      </p:sp>
      <p:sp>
        <p:nvSpPr>
          <p:cNvPr id="7" name="Rectangle 6"/>
          <p:cNvSpPr/>
          <p:nvPr/>
        </p:nvSpPr>
        <p:spPr>
          <a:xfrm>
            <a:off x="2819400" y="3200400"/>
            <a:ext cx="2690760" cy="1077218"/>
          </a:xfrm>
          <a:prstGeom prst="rect">
            <a:avLst/>
          </a:prstGeom>
        </p:spPr>
        <p:txBody>
          <a:bodyPr wrap="square">
            <a:spAutoFit/>
          </a:bodyPr>
          <a:lstStyle/>
          <a:p>
            <a:pPr marL="285750"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Sacrificed </a:t>
            </a:r>
            <a:r>
              <a:rPr lang="en-US" sz="1600" b="1" dirty="0">
                <a:solidFill>
                  <a:srgbClr val="FFFF00"/>
                </a:solidFill>
                <a:effectLst>
                  <a:outerShdw blurRad="38100" dist="38100" dir="2700000" algn="tl">
                    <a:srgbClr val="000000">
                      <a:alpha val="43137"/>
                    </a:srgbClr>
                  </a:outerShdw>
                </a:effectLst>
              </a:rPr>
              <a:t>to </a:t>
            </a:r>
            <a:r>
              <a:rPr lang="en-US" sz="1600" b="1" dirty="0" smtClean="0">
                <a:solidFill>
                  <a:srgbClr val="FFFF00"/>
                </a:solidFill>
                <a:effectLst>
                  <a:outerShdw blurRad="38100" dist="38100" dir="2700000" algn="tl">
                    <a:srgbClr val="000000">
                      <a:alpha val="43137"/>
                    </a:srgbClr>
                  </a:outerShdw>
                </a:effectLst>
              </a:rPr>
              <a:t>Idols </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Blood</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Strangled</a:t>
            </a:r>
          </a:p>
          <a:p>
            <a:pPr marL="1200150" lvl="2"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Fornication</a:t>
            </a:r>
            <a:endParaRPr lang="en-US" sz="1600" b="1" dirty="0">
              <a:solidFill>
                <a:srgbClr val="FFFF00"/>
              </a:solidFill>
              <a:effectLst>
                <a:outerShdw blurRad="38100" dist="38100" dir="2700000" algn="tl">
                  <a:srgbClr val="000000">
                    <a:alpha val="43137"/>
                  </a:srgbClr>
                </a:outerShdw>
              </a:effectLst>
            </a:endParaRPr>
          </a:p>
        </p:txBody>
      </p:sp>
      <p:sp>
        <p:nvSpPr>
          <p:cNvPr id="8" name="Rounded Rectangle 7"/>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000" b="1" dirty="0">
              <a:latin typeface="Albertus Extra Bold" panose="020E0802040304020204" pitchFamily="34" charset="0"/>
            </a:endParaRPr>
          </a:p>
        </p:txBody>
      </p:sp>
      <p:sp>
        <p:nvSpPr>
          <p:cNvPr id="10" name="TextBox 9"/>
          <p:cNvSpPr txBox="1"/>
          <p:nvPr/>
        </p:nvSpPr>
        <p:spPr>
          <a:xfrm>
            <a:off x="4495800" y="762000"/>
            <a:ext cx="4648200" cy="1938992"/>
          </a:xfrm>
          <a:prstGeom prst="rect">
            <a:avLst/>
          </a:prstGeom>
          <a:noFill/>
        </p:spPr>
        <p:txBody>
          <a:bodyPr wrap="square" rtlCol="0">
            <a:spAutoFit/>
          </a:bodyPr>
          <a:lstStyle/>
          <a:p>
            <a:r>
              <a:rPr lang="en-US" sz="2400" b="1" i="1" u="sng" dirty="0" smtClean="0">
                <a:solidFill>
                  <a:schemeClr val="bg1"/>
                </a:solidFill>
                <a:effectLst>
                  <a:outerShdw blurRad="38100" dist="38100" dir="2700000" algn="tl">
                    <a:srgbClr val="000000">
                      <a:alpha val="43137"/>
                    </a:srgbClr>
                  </a:outerShdw>
                </a:effectLst>
              </a:rPr>
              <a:t>Is Lev. 17-18 the basis of the letter?</a:t>
            </a:r>
          </a:p>
          <a:p>
            <a:pPr marL="342900" indent="-342900">
              <a:buFont typeface="+mj-lt"/>
              <a:buAutoNum type="arabicPeriod"/>
            </a:pPr>
            <a:r>
              <a:rPr lang="en-US" sz="24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Order</a:t>
            </a:r>
          </a:p>
          <a:p>
            <a:pPr marL="342900" indent="-342900">
              <a:buFont typeface="+mj-lt"/>
              <a:buAutoNum type="arabicPeriod"/>
            </a:pPr>
            <a:r>
              <a:rPr lang="en-US" sz="24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Applicability to Gentiles</a:t>
            </a:r>
          </a:p>
          <a:p>
            <a:pPr marL="342900" indent="-342900">
              <a:buFont typeface="+mj-lt"/>
              <a:buAutoNum type="arabicPeriod"/>
            </a:pPr>
            <a:r>
              <a:rPr lang="en-US" sz="2400" b="1" dirty="0" smtClean="0">
                <a:solidFill>
                  <a:schemeClr val="bg1"/>
                </a:solidFill>
                <a:effectLst>
                  <a:outerShdw blurRad="38100" dist="38100" dir="2700000" algn="tl">
                    <a:srgbClr val="000000">
                      <a:alpha val="43137"/>
                    </a:srgbClr>
                  </a:outerShdw>
                </a:effectLst>
                <a:latin typeface="Palatino Linotype" panose="02040502050505030304" pitchFamily="18" charset="0"/>
              </a:rPr>
              <a:t>A Needed Caveat Due to Knowledge of Jewish Law</a:t>
            </a:r>
          </a:p>
        </p:txBody>
      </p:sp>
      <p:sp>
        <p:nvSpPr>
          <p:cNvPr id="25" name="Rectangle 24"/>
          <p:cNvSpPr/>
          <p:nvPr/>
        </p:nvSpPr>
        <p:spPr>
          <a:xfrm>
            <a:off x="4538011" y="5392992"/>
            <a:ext cx="1215397" cy="369332"/>
          </a:xfrm>
          <a:prstGeom prst="rect">
            <a:avLst/>
          </a:prstGeom>
        </p:spPr>
        <p:txBody>
          <a:bodyPr wrap="none">
            <a:spAutoFit/>
          </a:bodyPr>
          <a:lstStyle/>
          <a:p>
            <a:r>
              <a:rPr lang="en-US" b="1" u="sng" dirty="0" smtClean="0">
                <a:latin typeface="Palatino Linotype" panose="02040502050505030304" pitchFamily="18" charset="0"/>
              </a:rPr>
              <a:t>Romans 1</a:t>
            </a:r>
            <a:endParaRPr lang="en-US" dirty="0"/>
          </a:p>
        </p:txBody>
      </p:sp>
      <p:sp>
        <p:nvSpPr>
          <p:cNvPr id="26" name="Rectangle 25"/>
          <p:cNvSpPr/>
          <p:nvPr/>
        </p:nvSpPr>
        <p:spPr>
          <a:xfrm>
            <a:off x="4749403" y="5697172"/>
            <a:ext cx="1204176" cy="369332"/>
          </a:xfrm>
          <a:prstGeom prst="rect">
            <a:avLst/>
          </a:prstGeom>
        </p:spPr>
        <p:txBody>
          <a:bodyPr wrap="none">
            <a:spAutoFit/>
          </a:bodyPr>
          <a:lstStyle/>
          <a:p>
            <a:r>
              <a:rPr lang="en-US" b="1" u="sng" dirty="0" smtClean="0">
                <a:latin typeface="Palatino Linotype" panose="02040502050505030304" pitchFamily="18" charset="0"/>
              </a:rPr>
              <a:t>Genesis 9</a:t>
            </a:r>
            <a:endParaRPr lang="en-US" dirty="0"/>
          </a:p>
        </p:txBody>
      </p:sp>
      <p:sp>
        <p:nvSpPr>
          <p:cNvPr id="13" name="Rectangle 12"/>
          <p:cNvSpPr/>
          <p:nvPr/>
        </p:nvSpPr>
        <p:spPr>
          <a:xfrm>
            <a:off x="76200" y="685800"/>
            <a:ext cx="4451901" cy="5324535"/>
          </a:xfrm>
          <a:prstGeom prst="rect">
            <a:avLst/>
          </a:prstGeom>
          <a:gradFill>
            <a:gsLst>
              <a:gs pos="0">
                <a:srgbClr val="FFEFD1"/>
              </a:gs>
              <a:gs pos="64999">
                <a:srgbClr val="F0EBD5"/>
              </a:gs>
              <a:gs pos="100000">
                <a:srgbClr val="D1C39F"/>
              </a:gs>
            </a:gsLst>
            <a:lin ang="5400000" scaled="0"/>
          </a:gradFill>
          <a:effectLst>
            <a:outerShdw blurRad="114300" dist="127000" dir="2700000" algn="tl" rotWithShape="0">
              <a:prstClr val="black">
                <a:alpha val="40000"/>
              </a:prstClr>
            </a:outerShdw>
          </a:effectLst>
        </p:spPr>
        <p:txBody>
          <a:bodyPr wrap="square">
            <a:spAutoFit/>
          </a:bodyPr>
          <a:lstStyle/>
          <a:p>
            <a:r>
              <a:rPr lang="en-US" sz="2000" b="1" u="sng" dirty="0" smtClean="0">
                <a:latin typeface="Palatino Linotype" panose="02040502050505030304" pitchFamily="18" charset="0"/>
              </a:rPr>
              <a:t>James’ rationale (Acts 15)</a:t>
            </a:r>
          </a:p>
          <a:p>
            <a:endParaRPr lang="en-US" sz="2000" dirty="0" smtClean="0">
              <a:latin typeface="Palatino Linotype" panose="02040502050505030304" pitchFamily="18" charset="0"/>
            </a:endParaRPr>
          </a:p>
          <a:p>
            <a:endParaRPr lang="en-US" sz="2000" baseline="30000" dirty="0" smtClean="0">
              <a:latin typeface="Palatino Linotype" panose="02040502050505030304" pitchFamily="18" charset="0"/>
            </a:endParaRPr>
          </a:p>
          <a:p>
            <a:r>
              <a:rPr lang="en-US" sz="2000" baseline="30000" dirty="0">
                <a:latin typeface="Palatino Linotype" panose="02040502050505030304" pitchFamily="18" charset="0"/>
              </a:rPr>
              <a:t>19 </a:t>
            </a:r>
            <a:r>
              <a:rPr lang="en-US" sz="2000" dirty="0" smtClean="0">
                <a:latin typeface="Palatino Linotype" panose="02040502050505030304" pitchFamily="18" charset="0"/>
              </a:rPr>
              <a:t>Therefore </a:t>
            </a:r>
            <a:r>
              <a:rPr lang="en-US" sz="2000" dirty="0">
                <a:latin typeface="Palatino Linotype" panose="02040502050505030304" pitchFamily="18" charset="0"/>
              </a:rPr>
              <a:t>it is my judgment that we do not trouble those who are turning to God from among the Gentiles, </a:t>
            </a:r>
            <a:endParaRPr lang="en-US" sz="2000" dirty="0" smtClean="0">
              <a:latin typeface="Palatino Linotype" panose="02040502050505030304" pitchFamily="18" charset="0"/>
            </a:endParaRPr>
          </a:p>
          <a:p>
            <a:endParaRPr lang="en-US" sz="2000" baseline="30000" dirty="0" smtClean="0">
              <a:latin typeface="Palatino Linotype" panose="02040502050505030304" pitchFamily="18" charset="0"/>
            </a:endParaRPr>
          </a:p>
          <a:p>
            <a:endParaRPr lang="en-US" sz="2000" baseline="30000" dirty="0" smtClean="0">
              <a:latin typeface="Palatino Linotype" panose="02040502050505030304" pitchFamily="18" charset="0"/>
            </a:endParaRPr>
          </a:p>
          <a:p>
            <a:r>
              <a:rPr lang="en-US" sz="2000" baseline="30000" dirty="0" smtClean="0">
                <a:latin typeface="Palatino Linotype" panose="02040502050505030304" pitchFamily="18" charset="0"/>
              </a:rPr>
              <a:t>20</a:t>
            </a:r>
            <a:r>
              <a:rPr lang="en-US" sz="2000" baseline="30000" dirty="0">
                <a:latin typeface="Palatino Linotype" panose="02040502050505030304" pitchFamily="18" charset="0"/>
              </a:rPr>
              <a:t> </a:t>
            </a:r>
            <a:r>
              <a:rPr lang="en-US" sz="2000" dirty="0">
                <a:latin typeface="Palatino Linotype" panose="02040502050505030304" pitchFamily="18" charset="0"/>
              </a:rPr>
              <a:t>but that we write to them that they abstain from </a:t>
            </a:r>
            <a:r>
              <a:rPr lang="en-US" sz="2000" dirty="0" smtClean="0">
                <a:latin typeface="Palatino Linotype" panose="02040502050505030304" pitchFamily="18" charset="0"/>
              </a:rPr>
              <a:t>things </a:t>
            </a:r>
            <a:r>
              <a:rPr lang="en-US" sz="2000" dirty="0">
                <a:latin typeface="Palatino Linotype" panose="02040502050505030304" pitchFamily="18" charset="0"/>
              </a:rPr>
              <a:t>contaminated by idols and from fornication and from what is strangled and from blood. </a:t>
            </a:r>
            <a:endParaRPr lang="en-US" sz="2000" dirty="0" smtClean="0">
              <a:latin typeface="Palatino Linotype" panose="02040502050505030304" pitchFamily="18" charset="0"/>
            </a:endParaRPr>
          </a:p>
          <a:p>
            <a:endParaRPr lang="en-US" sz="2000" baseline="30000" dirty="0">
              <a:latin typeface="Palatino Linotype" panose="02040502050505030304" pitchFamily="18" charset="0"/>
            </a:endParaRPr>
          </a:p>
          <a:p>
            <a:endParaRPr lang="en-US" sz="2000" baseline="30000" dirty="0" smtClean="0">
              <a:latin typeface="Palatino Linotype" panose="02040502050505030304" pitchFamily="18" charset="0"/>
            </a:endParaRPr>
          </a:p>
          <a:p>
            <a:endParaRPr lang="en-US" sz="2000" baseline="30000" dirty="0" smtClean="0">
              <a:latin typeface="Palatino Linotype" panose="02040502050505030304" pitchFamily="18" charset="0"/>
            </a:endParaRPr>
          </a:p>
          <a:p>
            <a:r>
              <a:rPr lang="en-US" sz="2000" baseline="30000" dirty="0" smtClean="0">
                <a:latin typeface="Palatino Linotype" panose="02040502050505030304" pitchFamily="18" charset="0"/>
              </a:rPr>
              <a:t>21</a:t>
            </a:r>
            <a:r>
              <a:rPr lang="en-US" sz="2000" baseline="30000" dirty="0">
                <a:latin typeface="Palatino Linotype" panose="02040502050505030304" pitchFamily="18" charset="0"/>
              </a:rPr>
              <a:t> </a:t>
            </a:r>
            <a:r>
              <a:rPr lang="en-US" sz="2000" dirty="0">
                <a:latin typeface="Palatino Linotype" panose="02040502050505030304" pitchFamily="18" charset="0"/>
              </a:rPr>
              <a:t>For Moses from ancient generations has in every city those who preach him, since </a:t>
            </a:r>
            <a:r>
              <a:rPr lang="en-US" sz="2000" dirty="0" smtClean="0">
                <a:latin typeface="Palatino Linotype" panose="02040502050505030304" pitchFamily="18" charset="0"/>
              </a:rPr>
              <a:t>he </a:t>
            </a:r>
            <a:r>
              <a:rPr lang="en-US" sz="2000" dirty="0">
                <a:latin typeface="Palatino Linotype" panose="02040502050505030304" pitchFamily="18" charset="0"/>
              </a:rPr>
              <a:t>is read in the synagogues every Sabbath</a:t>
            </a:r>
            <a:r>
              <a:rPr lang="en-US" sz="2000" dirty="0" smtClean="0">
                <a:latin typeface="Palatino Linotype" panose="02040502050505030304" pitchFamily="18" charset="0"/>
              </a:rPr>
              <a:t>.</a:t>
            </a:r>
            <a:endParaRPr lang="en-US" sz="2000" dirty="0">
              <a:latin typeface="Palatino Linotype" panose="02040502050505030304" pitchFamily="18" charset="0"/>
            </a:endParaRPr>
          </a:p>
        </p:txBody>
      </p:sp>
      <p:sp>
        <p:nvSpPr>
          <p:cNvPr id="27" name="Rectangle 26"/>
          <p:cNvSpPr/>
          <p:nvPr/>
        </p:nvSpPr>
        <p:spPr>
          <a:xfrm>
            <a:off x="0" y="968514"/>
            <a:ext cx="4273542" cy="707886"/>
          </a:xfrm>
          <a:prstGeom prst="rect">
            <a:avLst/>
          </a:prstGeom>
          <a:noFill/>
        </p:spPr>
        <p:txBody>
          <a:bodyPr wrap="none" lIns="91440" tIns="45720" rIns="91440" bIns="45720">
            <a:spAutoFit/>
          </a:bodyPr>
          <a:lstStyle/>
          <a:p>
            <a:pPr algn="ctr"/>
            <a:r>
              <a:rPr lang="en-US" sz="4000" b="1"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We </a:t>
            </a:r>
            <a:r>
              <a:rPr lang="en-US" sz="4000" b="1" u="sng"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won’t</a:t>
            </a:r>
            <a:r>
              <a:rPr lang="en-US" sz="4000" b="1"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 require…</a:t>
            </a:r>
            <a:endParaRPr lang="en-US" sz="4000" b="1" cap="none" spc="0" dirty="0">
              <a:ln w="10160">
                <a:solidFill>
                  <a:schemeClr val="accent1"/>
                </a:solidFill>
                <a:prstDash val="solid"/>
              </a:ln>
              <a:solidFill>
                <a:srgbClr val="FFFFFF">
                  <a:alpha val="80000"/>
                </a:srgbClr>
              </a:solidFill>
              <a:effectLst>
                <a:outerShdw blurRad="38100" dist="32000" dir="5400000" algn="tl">
                  <a:srgbClr val="000000">
                    <a:alpha val="30000"/>
                  </a:srgbClr>
                </a:outerShdw>
              </a:effectLst>
            </a:endParaRPr>
          </a:p>
        </p:txBody>
      </p:sp>
      <p:sp>
        <p:nvSpPr>
          <p:cNvPr id="28" name="Rectangle 27"/>
          <p:cNvSpPr/>
          <p:nvPr/>
        </p:nvSpPr>
        <p:spPr>
          <a:xfrm>
            <a:off x="76200" y="2300748"/>
            <a:ext cx="3367717" cy="707886"/>
          </a:xfrm>
          <a:prstGeom prst="rect">
            <a:avLst/>
          </a:prstGeom>
          <a:noFill/>
        </p:spPr>
        <p:txBody>
          <a:bodyPr wrap="none" lIns="91440" tIns="45720" rIns="91440" bIns="45720">
            <a:spAutoFit/>
          </a:bodyPr>
          <a:lstStyle/>
          <a:p>
            <a:pPr algn="ctr"/>
            <a:r>
              <a:rPr lang="en-US" sz="4000" b="1"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We </a:t>
            </a:r>
            <a:r>
              <a:rPr lang="en-US" sz="4000" b="1" u="sng"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will</a:t>
            </a:r>
            <a:r>
              <a:rPr lang="en-US" sz="4000" b="1"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 write…</a:t>
            </a:r>
            <a:endParaRPr lang="en-US" sz="4000" b="1" cap="none" spc="0" dirty="0">
              <a:ln w="10160">
                <a:solidFill>
                  <a:schemeClr val="accent1"/>
                </a:solidFill>
                <a:prstDash val="solid"/>
              </a:ln>
              <a:solidFill>
                <a:srgbClr val="FFFFFF">
                  <a:alpha val="80000"/>
                </a:srgbClr>
              </a:solidFill>
              <a:effectLst>
                <a:outerShdw blurRad="38100" dist="32000" dir="5400000" algn="tl">
                  <a:srgbClr val="000000">
                    <a:alpha val="30000"/>
                  </a:srgbClr>
                </a:outerShdw>
              </a:effectLst>
            </a:endParaRPr>
          </a:p>
        </p:txBody>
      </p:sp>
      <p:sp>
        <p:nvSpPr>
          <p:cNvPr id="29" name="Rectangle 28"/>
          <p:cNvSpPr/>
          <p:nvPr/>
        </p:nvSpPr>
        <p:spPr>
          <a:xfrm>
            <a:off x="22781" y="4016514"/>
            <a:ext cx="4388957" cy="707886"/>
          </a:xfrm>
          <a:prstGeom prst="rect">
            <a:avLst/>
          </a:prstGeom>
          <a:noFill/>
        </p:spPr>
        <p:txBody>
          <a:bodyPr wrap="none" lIns="91440" tIns="45720" rIns="91440" bIns="45720">
            <a:spAutoFit/>
          </a:bodyPr>
          <a:lstStyle/>
          <a:p>
            <a:pPr algn="ctr"/>
            <a:r>
              <a:rPr lang="en-US" sz="4000" b="1" u="sng"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Why</a:t>
            </a:r>
            <a:r>
              <a:rPr lang="en-US" sz="4000" b="1"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 we will write…</a:t>
            </a:r>
            <a:endParaRPr lang="en-US" sz="4000" b="1" cap="none" spc="0" dirty="0">
              <a:ln w="10160">
                <a:solidFill>
                  <a:schemeClr val="accent1"/>
                </a:solidFill>
                <a:prstDash val="solid"/>
              </a:ln>
              <a:solidFill>
                <a:srgbClr val="FFFFFF">
                  <a:alpha val="80000"/>
                </a:srgbClr>
              </a:solidFill>
              <a:effectLst>
                <a:outerShdw blurRad="38100" dist="32000" dir="5400000" algn="tl">
                  <a:srgbClr val="000000">
                    <a:alpha val="30000"/>
                  </a:srgbClr>
                </a:outerShdw>
              </a:effectLst>
            </a:endParaRPr>
          </a:p>
        </p:txBody>
      </p:sp>
      <p:sp>
        <p:nvSpPr>
          <p:cNvPr id="15" name="Rounded Rectangle 14"/>
          <p:cNvSpPr/>
          <p:nvPr/>
        </p:nvSpPr>
        <p:spPr>
          <a:xfrm>
            <a:off x="349044" y="4709652"/>
            <a:ext cx="387795" cy="304800"/>
          </a:xfrm>
          <a:prstGeom prst="roundRect">
            <a:avLst/>
          </a:prstGeom>
          <a:solidFill>
            <a:schemeClr val="accent1">
              <a:alpha val="33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4844412" y="4168914"/>
            <a:ext cx="4057842" cy="954107"/>
          </a:xfrm>
          <a:prstGeom prst="rect">
            <a:avLst/>
          </a:prstGeom>
          <a:noFill/>
        </p:spPr>
        <p:txBody>
          <a:bodyPr wrap="none" lIns="91440" tIns="45720" rIns="91440" bIns="45720">
            <a:spAutoFit/>
          </a:bodyPr>
          <a:lstStyle/>
          <a:p>
            <a:r>
              <a:rPr lang="en-US" sz="2800" b="1"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Not, “</a:t>
            </a:r>
            <a:r>
              <a:rPr lang="en-US" sz="2800" b="1"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abstain because…”</a:t>
            </a:r>
          </a:p>
          <a:p>
            <a:r>
              <a:rPr lang="en-US" sz="2800" b="1" cap="none" spc="0" dirty="0" smtClean="0">
                <a:ln w="10160">
                  <a:solidFill>
                    <a:schemeClr val="accent1"/>
                  </a:solidFill>
                  <a:prstDash val="solid"/>
                </a:ln>
                <a:solidFill>
                  <a:srgbClr val="FFFFFF">
                    <a:alpha val="80000"/>
                  </a:srgbClr>
                </a:solidFill>
                <a:effectLst>
                  <a:outerShdw blurRad="38100" dist="32000" dir="5400000" algn="tl">
                    <a:srgbClr val="000000">
                      <a:alpha val="30000"/>
                    </a:srgbClr>
                  </a:outerShdw>
                </a:effectLst>
              </a:rPr>
              <a:t>But, “we write because…”</a:t>
            </a:r>
            <a:endParaRPr lang="en-US" sz="2800" b="1" cap="none" spc="0" dirty="0">
              <a:ln w="10160">
                <a:solidFill>
                  <a:schemeClr val="accent1"/>
                </a:solidFill>
                <a:prstDash val="solid"/>
              </a:ln>
              <a:solidFill>
                <a:srgbClr val="FFFFFF">
                  <a:alpha val="80000"/>
                </a:srgbClr>
              </a:solidFill>
              <a:effectLst>
                <a:outerShdw blurRad="38100" dist="32000" dir="5400000" algn="tl">
                  <a:srgbClr val="000000">
                    <a:alpha val="30000"/>
                  </a:srgbClr>
                </a:outerShdw>
              </a:effectLst>
            </a:endParaRPr>
          </a:p>
        </p:txBody>
      </p:sp>
    </p:spTree>
    <p:extLst>
      <p:ext uri="{BB962C8B-B14F-4D97-AF65-F5344CB8AC3E}">
        <p14:creationId xmlns:p14="http://schemas.microsoft.com/office/powerpoint/2010/main" val="4191400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animBg="1"/>
      <p:bldP spid="27" grpId="0"/>
      <p:bldP spid="28" grpId="0"/>
      <p:bldP spid="29" grpId="0"/>
      <p:bldP spid="15" grpId="0" animBg="1"/>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6" name="Rectangle 5"/>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Leviticus 17-18</a:t>
            </a:r>
            <a:r>
              <a:rPr lang="en-US" sz="2800" dirty="0" smtClean="0">
                <a:solidFill>
                  <a:schemeClr val="tx1"/>
                </a:solidFill>
              </a:rPr>
              <a:t> &amp; </a:t>
            </a:r>
            <a:r>
              <a:rPr lang="en-US" sz="2800" b="1" dirty="0" smtClean="0">
                <a:solidFill>
                  <a:schemeClr val="tx1"/>
                </a:solidFill>
              </a:rPr>
              <a:t>the Jerusalem Letter</a:t>
            </a:r>
            <a:endParaRPr lang="en-US" sz="2800" b="1" dirty="0">
              <a:solidFill>
                <a:schemeClr val="tx1"/>
              </a:solidFill>
            </a:endParaRPr>
          </a:p>
        </p:txBody>
      </p:sp>
      <p:sp>
        <p:nvSpPr>
          <p:cNvPr id="7" name="Rectangle 6"/>
          <p:cNvSpPr/>
          <p:nvPr/>
        </p:nvSpPr>
        <p:spPr>
          <a:xfrm>
            <a:off x="2819400" y="3200400"/>
            <a:ext cx="2690760" cy="1077218"/>
          </a:xfrm>
          <a:prstGeom prst="rect">
            <a:avLst/>
          </a:prstGeom>
        </p:spPr>
        <p:txBody>
          <a:bodyPr wrap="square">
            <a:spAutoFit/>
          </a:bodyPr>
          <a:lstStyle/>
          <a:p>
            <a:pPr marL="285750"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Sacrificed </a:t>
            </a:r>
            <a:r>
              <a:rPr lang="en-US" sz="1600" b="1" dirty="0">
                <a:solidFill>
                  <a:srgbClr val="FFFF00"/>
                </a:solidFill>
                <a:effectLst>
                  <a:outerShdw blurRad="38100" dist="38100" dir="2700000" algn="tl">
                    <a:srgbClr val="000000">
                      <a:alpha val="43137"/>
                    </a:srgbClr>
                  </a:outerShdw>
                </a:effectLst>
              </a:rPr>
              <a:t>to </a:t>
            </a:r>
            <a:r>
              <a:rPr lang="en-US" sz="1600" b="1" dirty="0" smtClean="0">
                <a:solidFill>
                  <a:srgbClr val="FFFF00"/>
                </a:solidFill>
                <a:effectLst>
                  <a:outerShdw blurRad="38100" dist="38100" dir="2700000" algn="tl">
                    <a:srgbClr val="000000">
                      <a:alpha val="43137"/>
                    </a:srgbClr>
                  </a:outerShdw>
                </a:effectLst>
              </a:rPr>
              <a:t>Idols </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Blood</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Strangled</a:t>
            </a:r>
          </a:p>
          <a:p>
            <a:pPr marL="1200150" lvl="2"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Fornication</a:t>
            </a:r>
            <a:endParaRPr lang="en-US" sz="1600" b="1" dirty="0">
              <a:solidFill>
                <a:srgbClr val="FFFF00"/>
              </a:solidFill>
              <a:effectLst>
                <a:outerShdw blurRad="38100" dist="38100" dir="2700000" algn="tl">
                  <a:srgbClr val="000000">
                    <a:alpha val="43137"/>
                  </a:srgbClr>
                </a:outerShdw>
              </a:effectLst>
            </a:endParaRPr>
          </a:p>
        </p:txBody>
      </p:sp>
      <p:sp>
        <p:nvSpPr>
          <p:cNvPr id="8" name="Rounded Rectangle 7"/>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000" b="1" dirty="0">
              <a:latin typeface="Albertus Extra Bold" panose="020E0802040304020204" pitchFamily="34" charset="0"/>
            </a:endParaRPr>
          </a:p>
        </p:txBody>
      </p:sp>
      <p:sp>
        <p:nvSpPr>
          <p:cNvPr id="10" name="TextBox 9"/>
          <p:cNvSpPr txBox="1"/>
          <p:nvPr/>
        </p:nvSpPr>
        <p:spPr>
          <a:xfrm>
            <a:off x="76199" y="762000"/>
            <a:ext cx="8458201" cy="1938992"/>
          </a:xfrm>
          <a:prstGeom prst="rect">
            <a:avLst/>
          </a:prstGeom>
          <a:noFill/>
        </p:spPr>
        <p:txBody>
          <a:bodyPr wrap="square" rtlCol="0">
            <a:spAutoFit/>
          </a:bodyPr>
          <a:lstStyle/>
          <a:p>
            <a:r>
              <a:rPr lang="en-US" sz="2400" b="1" i="1" u="sng" dirty="0" smtClean="0">
                <a:effectLst>
                  <a:outerShdw blurRad="38100" dist="38100" dir="2700000" algn="tl">
                    <a:srgbClr val="000000">
                      <a:alpha val="43137"/>
                    </a:srgbClr>
                  </a:outerShdw>
                </a:effectLst>
              </a:rPr>
              <a:t>Conclusion:</a:t>
            </a:r>
          </a:p>
          <a:p>
            <a:r>
              <a:rPr lang="en-US" sz="2400" b="1" u="sng" dirty="0" smtClean="0">
                <a:effectLst>
                  <a:outerShdw blurRad="38100" dist="38100" dir="2700000" algn="tl">
                    <a:srgbClr val="000000">
                      <a:alpha val="43137"/>
                    </a:srgbClr>
                  </a:outerShdw>
                </a:effectLst>
              </a:rPr>
              <a:t>God</a:t>
            </a:r>
            <a:r>
              <a:rPr lang="en-US" sz="2400" b="1" dirty="0" smtClean="0">
                <a:effectLst>
                  <a:outerShdw blurRad="38100" dist="38100" dir="2700000" algn="tl">
                    <a:srgbClr val="000000">
                      <a:alpha val="43137"/>
                    </a:srgbClr>
                  </a:outerShdw>
                </a:effectLst>
              </a:rPr>
              <a:t> prohibits these things for </a:t>
            </a:r>
            <a:r>
              <a:rPr lang="en-US" sz="2400" b="1" u="sng" dirty="0" smtClean="0">
                <a:effectLst>
                  <a:outerShdw blurRad="38100" dist="38100" dir="2700000" algn="tl">
                    <a:srgbClr val="000000">
                      <a:alpha val="43137"/>
                    </a:srgbClr>
                  </a:outerShdw>
                </a:effectLst>
              </a:rPr>
              <a:t>all men</a:t>
            </a:r>
            <a:r>
              <a:rPr lang="en-US" sz="2400" b="1" dirty="0" smtClean="0">
                <a:effectLst>
                  <a:outerShdw blurRad="38100" dist="38100" dir="2700000" algn="tl">
                    <a:srgbClr val="000000">
                      <a:alpha val="43137"/>
                    </a:srgbClr>
                  </a:outerShdw>
                </a:effectLst>
              </a:rPr>
              <a:t> at </a:t>
            </a:r>
            <a:r>
              <a:rPr lang="en-US" sz="2400" b="1" u="sng" dirty="0" smtClean="0">
                <a:effectLst>
                  <a:outerShdw blurRad="38100" dist="38100" dir="2700000" algn="tl">
                    <a:srgbClr val="000000">
                      <a:alpha val="43137"/>
                    </a:srgbClr>
                  </a:outerShdw>
                </a:effectLst>
              </a:rPr>
              <a:t>all times</a:t>
            </a:r>
          </a:p>
          <a:p>
            <a:pPr marL="342900" indent="-342900">
              <a:buFont typeface="Arial" panose="020B0604020202020204" pitchFamily="34" charset="0"/>
              <a:buChar char="•"/>
            </a:pPr>
            <a:r>
              <a:rPr lang="en-US" sz="2400" b="1" dirty="0" smtClean="0">
                <a:effectLst>
                  <a:outerShdw blurRad="38100" dist="38100" dir="2700000" algn="tl">
                    <a:srgbClr val="000000">
                      <a:alpha val="43137"/>
                    </a:srgbClr>
                  </a:outerShdw>
                </a:effectLst>
              </a:rPr>
              <a:t>The prohibitions were “essentials”</a:t>
            </a:r>
          </a:p>
          <a:p>
            <a:pPr marL="342900" indent="-342900">
              <a:buFont typeface="Arial" panose="020B0604020202020204" pitchFamily="34" charset="0"/>
              <a:buChar char="•"/>
            </a:pPr>
            <a:r>
              <a:rPr lang="en-US" sz="2400" b="1" dirty="0" smtClean="0">
                <a:effectLst>
                  <a:outerShdw blurRad="38100" dist="38100" dir="2700000" algn="tl">
                    <a:srgbClr val="000000">
                      <a:alpha val="43137"/>
                    </a:srgbClr>
                  </a:outerShdw>
                </a:effectLst>
              </a:rPr>
              <a:t>The Holy Spirit concurred</a:t>
            </a:r>
          </a:p>
          <a:p>
            <a:pPr marL="342900" indent="-342900">
              <a:buFont typeface="Arial" panose="020B0604020202020204" pitchFamily="34" charset="0"/>
              <a:buChar char="•"/>
            </a:pPr>
            <a:r>
              <a:rPr lang="en-US" sz="2400" b="1" dirty="0" smtClean="0">
                <a:effectLst>
                  <a:outerShdw blurRad="38100" dist="38100" dir="2700000" algn="tl">
                    <a:srgbClr val="000000">
                      <a:alpha val="43137"/>
                    </a:srgbClr>
                  </a:outerShdw>
                </a:effectLst>
              </a:rPr>
              <a:t>The alternative makes James and the rest out to be hypocrites</a:t>
            </a:r>
          </a:p>
        </p:txBody>
      </p:sp>
      <p:sp>
        <p:nvSpPr>
          <p:cNvPr id="25" name="Rectangle 24"/>
          <p:cNvSpPr/>
          <p:nvPr/>
        </p:nvSpPr>
        <p:spPr>
          <a:xfrm>
            <a:off x="4538011" y="5392992"/>
            <a:ext cx="1215397" cy="369332"/>
          </a:xfrm>
          <a:prstGeom prst="rect">
            <a:avLst/>
          </a:prstGeom>
        </p:spPr>
        <p:txBody>
          <a:bodyPr wrap="none">
            <a:spAutoFit/>
          </a:bodyPr>
          <a:lstStyle/>
          <a:p>
            <a:r>
              <a:rPr lang="en-US" b="1" u="sng" dirty="0" smtClean="0">
                <a:latin typeface="Palatino Linotype" panose="02040502050505030304" pitchFamily="18" charset="0"/>
              </a:rPr>
              <a:t>Romans 1</a:t>
            </a:r>
            <a:endParaRPr lang="en-US" dirty="0"/>
          </a:p>
        </p:txBody>
      </p:sp>
      <p:sp>
        <p:nvSpPr>
          <p:cNvPr id="26" name="Rectangle 25"/>
          <p:cNvSpPr/>
          <p:nvPr/>
        </p:nvSpPr>
        <p:spPr>
          <a:xfrm>
            <a:off x="4749403" y="5697172"/>
            <a:ext cx="1204176" cy="369332"/>
          </a:xfrm>
          <a:prstGeom prst="rect">
            <a:avLst/>
          </a:prstGeom>
        </p:spPr>
        <p:txBody>
          <a:bodyPr wrap="none">
            <a:spAutoFit/>
          </a:bodyPr>
          <a:lstStyle/>
          <a:p>
            <a:r>
              <a:rPr lang="en-US" b="1" u="sng" dirty="0" smtClean="0">
                <a:latin typeface="Palatino Linotype" panose="02040502050505030304" pitchFamily="18" charset="0"/>
              </a:rPr>
              <a:t>Genesis 9</a:t>
            </a:r>
            <a:endParaRPr lang="en-US" dirty="0"/>
          </a:p>
        </p:txBody>
      </p:sp>
      <p:sp>
        <p:nvSpPr>
          <p:cNvPr id="11" name="Rectangle 10"/>
          <p:cNvSpPr/>
          <p:nvPr/>
        </p:nvSpPr>
        <p:spPr>
          <a:xfrm>
            <a:off x="4917109" y="874455"/>
            <a:ext cx="4150691" cy="2554545"/>
          </a:xfrm>
          <a:prstGeom prst="rect">
            <a:avLst/>
          </a:prstGeom>
          <a:gradFill>
            <a:gsLst>
              <a:gs pos="0">
                <a:srgbClr val="FFEFD1"/>
              </a:gs>
              <a:gs pos="64999">
                <a:srgbClr val="F0EBD5"/>
              </a:gs>
              <a:gs pos="100000">
                <a:srgbClr val="D1C39F"/>
              </a:gs>
            </a:gsLst>
            <a:lin ang="5400000" scaled="0"/>
          </a:gradFill>
          <a:effectLst>
            <a:outerShdw blurRad="114300" dist="127000" dir="2700000" algn="tl" rotWithShape="0">
              <a:prstClr val="black">
                <a:alpha val="40000"/>
              </a:prstClr>
            </a:outerShdw>
          </a:effectLst>
        </p:spPr>
        <p:txBody>
          <a:bodyPr wrap="square">
            <a:spAutoFit/>
          </a:bodyPr>
          <a:lstStyle/>
          <a:p>
            <a:r>
              <a:rPr lang="en-US" sz="2000" b="1" u="sng" dirty="0" smtClean="0">
                <a:latin typeface="Palatino Linotype" panose="02040502050505030304" pitchFamily="18" charset="0"/>
              </a:rPr>
              <a:t>Acts 15</a:t>
            </a:r>
            <a:r>
              <a:rPr lang="en-US" sz="2000" dirty="0" smtClean="0">
                <a:latin typeface="Palatino Linotype" panose="02040502050505030304" pitchFamily="18" charset="0"/>
              </a:rPr>
              <a:t/>
            </a:r>
            <a:br>
              <a:rPr lang="en-US" sz="2000" dirty="0" smtClean="0">
                <a:latin typeface="Palatino Linotype" panose="02040502050505030304" pitchFamily="18" charset="0"/>
              </a:rPr>
            </a:br>
            <a:r>
              <a:rPr lang="en-US" sz="2000" baseline="30000" dirty="0"/>
              <a:t>28 </a:t>
            </a:r>
            <a:r>
              <a:rPr lang="en-US" sz="2000" dirty="0"/>
              <a:t>“For it seemed good to the Holy Spirit and to us to lay upon you no greater burden than these </a:t>
            </a:r>
            <a:r>
              <a:rPr lang="en-US" sz="2000" b="1" i="1" u="sng" dirty="0"/>
              <a:t>essentials</a:t>
            </a:r>
            <a:r>
              <a:rPr lang="en-US" sz="2000" dirty="0"/>
              <a:t>: </a:t>
            </a:r>
            <a:r>
              <a:rPr lang="en-US" sz="2000" baseline="30000" dirty="0"/>
              <a:t>29 </a:t>
            </a:r>
            <a:r>
              <a:rPr lang="en-US" sz="2000" dirty="0"/>
              <a:t>that you abstain from things sacrificed </a:t>
            </a:r>
            <a:r>
              <a:rPr lang="en-US" sz="2000" dirty="0" smtClean="0"/>
              <a:t>to idols and </a:t>
            </a:r>
            <a:r>
              <a:rPr lang="en-US" sz="2000" dirty="0"/>
              <a:t>from blood and from things strangled and from </a:t>
            </a:r>
            <a:r>
              <a:rPr lang="en-US" sz="2000" dirty="0" smtClean="0"/>
              <a:t>fornication</a:t>
            </a:r>
            <a:endParaRPr lang="en-US" sz="2000" dirty="0" smtClean="0">
              <a:latin typeface="Palatino Linotype" panose="02040502050505030304" pitchFamily="18" charset="0"/>
            </a:endParaRPr>
          </a:p>
        </p:txBody>
      </p:sp>
      <p:sp>
        <p:nvSpPr>
          <p:cNvPr id="12" name="Rectangle 11"/>
          <p:cNvSpPr/>
          <p:nvPr/>
        </p:nvSpPr>
        <p:spPr>
          <a:xfrm>
            <a:off x="4917109" y="874455"/>
            <a:ext cx="4150691" cy="2554545"/>
          </a:xfrm>
          <a:prstGeom prst="rect">
            <a:avLst/>
          </a:prstGeom>
          <a:gradFill>
            <a:gsLst>
              <a:gs pos="0">
                <a:srgbClr val="FFEFD1"/>
              </a:gs>
              <a:gs pos="64999">
                <a:srgbClr val="F0EBD5"/>
              </a:gs>
              <a:gs pos="100000">
                <a:srgbClr val="D1C39F"/>
              </a:gs>
            </a:gsLst>
            <a:lin ang="5400000" scaled="0"/>
          </a:gradFill>
          <a:effectLst>
            <a:outerShdw blurRad="114300" dist="127000" dir="2700000" algn="tl" rotWithShape="0">
              <a:prstClr val="black">
                <a:alpha val="40000"/>
              </a:prstClr>
            </a:outerShdw>
          </a:effectLst>
        </p:spPr>
        <p:txBody>
          <a:bodyPr wrap="square">
            <a:spAutoFit/>
          </a:bodyPr>
          <a:lstStyle/>
          <a:p>
            <a:r>
              <a:rPr lang="en-US" sz="2000" b="1" u="sng" dirty="0" smtClean="0">
                <a:latin typeface="Palatino Linotype" panose="02040502050505030304" pitchFamily="18" charset="0"/>
              </a:rPr>
              <a:t>Acts 15</a:t>
            </a:r>
            <a:r>
              <a:rPr lang="en-US" sz="2000" dirty="0" smtClean="0">
                <a:latin typeface="Palatino Linotype" panose="02040502050505030304" pitchFamily="18" charset="0"/>
              </a:rPr>
              <a:t/>
            </a:r>
            <a:br>
              <a:rPr lang="en-US" sz="2000" dirty="0" smtClean="0">
                <a:latin typeface="Palatino Linotype" panose="02040502050505030304" pitchFamily="18" charset="0"/>
              </a:rPr>
            </a:br>
            <a:r>
              <a:rPr lang="en-US" sz="2000" baseline="30000" dirty="0"/>
              <a:t>28 </a:t>
            </a:r>
            <a:r>
              <a:rPr lang="en-US" sz="2000" dirty="0"/>
              <a:t>“For </a:t>
            </a:r>
            <a:r>
              <a:rPr lang="en-US" sz="2000" b="1" i="1" u="sng" dirty="0"/>
              <a:t>it seemed good to the Holy Spirit</a:t>
            </a:r>
            <a:r>
              <a:rPr lang="en-US" sz="2000" dirty="0"/>
              <a:t> and to us to lay upon you no greater burden than these essentials: </a:t>
            </a:r>
            <a:r>
              <a:rPr lang="en-US" sz="2000" baseline="30000" dirty="0"/>
              <a:t>29 </a:t>
            </a:r>
            <a:r>
              <a:rPr lang="en-US" sz="2000" dirty="0"/>
              <a:t>that you abstain from things sacrificed </a:t>
            </a:r>
            <a:r>
              <a:rPr lang="en-US" sz="2000" dirty="0" smtClean="0"/>
              <a:t>to idols and </a:t>
            </a:r>
            <a:r>
              <a:rPr lang="en-US" sz="2000" dirty="0"/>
              <a:t>from blood and from things strangled and from </a:t>
            </a:r>
            <a:r>
              <a:rPr lang="en-US" sz="2000" dirty="0" smtClean="0"/>
              <a:t>fornication</a:t>
            </a:r>
            <a:endParaRPr lang="en-US" sz="2000" dirty="0" smtClean="0">
              <a:latin typeface="Palatino Linotype" panose="02040502050505030304" pitchFamily="18" charset="0"/>
            </a:endParaRPr>
          </a:p>
        </p:txBody>
      </p:sp>
    </p:spTree>
    <p:extLst>
      <p:ext uri="{BB962C8B-B14F-4D97-AF65-F5344CB8AC3E}">
        <p14:creationId xmlns:p14="http://schemas.microsoft.com/office/powerpoint/2010/main" val="470401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1"/>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2"/>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7" name="Rectangle 6"/>
          <p:cNvSpPr/>
          <p:nvPr/>
        </p:nvSpPr>
        <p:spPr>
          <a:xfrm>
            <a:off x="2819400" y="3200400"/>
            <a:ext cx="2690760" cy="1077218"/>
          </a:xfrm>
          <a:prstGeom prst="rect">
            <a:avLst/>
          </a:prstGeom>
        </p:spPr>
        <p:txBody>
          <a:bodyPr wrap="square">
            <a:spAutoFit/>
          </a:bodyPr>
          <a:lstStyle/>
          <a:p>
            <a:pPr marL="285750"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Sacrificed </a:t>
            </a:r>
            <a:r>
              <a:rPr lang="en-US" sz="1600" b="1" dirty="0">
                <a:solidFill>
                  <a:srgbClr val="FFFF00"/>
                </a:solidFill>
                <a:effectLst>
                  <a:outerShdw blurRad="38100" dist="38100" dir="2700000" algn="tl">
                    <a:srgbClr val="000000">
                      <a:alpha val="43137"/>
                    </a:srgbClr>
                  </a:outerShdw>
                </a:effectLst>
              </a:rPr>
              <a:t>to </a:t>
            </a:r>
            <a:r>
              <a:rPr lang="en-US" sz="1600" b="1" dirty="0" smtClean="0">
                <a:solidFill>
                  <a:srgbClr val="FFFF00"/>
                </a:solidFill>
                <a:effectLst>
                  <a:outerShdw blurRad="38100" dist="38100" dir="2700000" algn="tl">
                    <a:srgbClr val="000000">
                      <a:alpha val="43137"/>
                    </a:srgbClr>
                  </a:outerShdw>
                </a:effectLst>
              </a:rPr>
              <a:t>Idols </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Blood</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Strangled</a:t>
            </a:r>
          </a:p>
          <a:p>
            <a:pPr marL="1200150" lvl="2"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Fornication</a:t>
            </a:r>
            <a:endParaRPr lang="en-US" sz="1600" b="1" dirty="0">
              <a:solidFill>
                <a:srgbClr val="FFFF00"/>
              </a:solidFill>
              <a:effectLst>
                <a:outerShdw blurRad="38100" dist="38100" dir="2700000" algn="tl">
                  <a:srgbClr val="000000">
                    <a:alpha val="43137"/>
                  </a:srgbClr>
                </a:outerShdw>
              </a:effectLst>
            </a:endParaRPr>
          </a:p>
        </p:txBody>
      </p:sp>
      <p:sp>
        <p:nvSpPr>
          <p:cNvPr id="8" name="Rounded Rectangle 7"/>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000" b="1" dirty="0">
              <a:latin typeface="Albertus Extra Bold" panose="020E0802040304020204" pitchFamily="34" charset="0"/>
            </a:endParaRPr>
          </a:p>
        </p:txBody>
      </p:sp>
      <p:sp>
        <p:nvSpPr>
          <p:cNvPr id="25" name="Rectangle 24"/>
          <p:cNvSpPr/>
          <p:nvPr/>
        </p:nvSpPr>
        <p:spPr>
          <a:xfrm>
            <a:off x="4538011" y="5392992"/>
            <a:ext cx="1215397" cy="369332"/>
          </a:xfrm>
          <a:prstGeom prst="rect">
            <a:avLst/>
          </a:prstGeom>
        </p:spPr>
        <p:txBody>
          <a:bodyPr wrap="none">
            <a:spAutoFit/>
          </a:bodyPr>
          <a:lstStyle/>
          <a:p>
            <a:r>
              <a:rPr lang="en-US" b="1" u="sng" dirty="0" smtClean="0">
                <a:latin typeface="Palatino Linotype" panose="02040502050505030304" pitchFamily="18" charset="0"/>
              </a:rPr>
              <a:t>Romans 1</a:t>
            </a:r>
            <a:endParaRPr lang="en-US" dirty="0"/>
          </a:p>
        </p:txBody>
      </p:sp>
      <p:sp>
        <p:nvSpPr>
          <p:cNvPr id="26" name="Rectangle 25"/>
          <p:cNvSpPr/>
          <p:nvPr/>
        </p:nvSpPr>
        <p:spPr>
          <a:xfrm>
            <a:off x="4749403" y="5697172"/>
            <a:ext cx="1204176" cy="369332"/>
          </a:xfrm>
          <a:prstGeom prst="rect">
            <a:avLst/>
          </a:prstGeom>
        </p:spPr>
        <p:txBody>
          <a:bodyPr wrap="none">
            <a:spAutoFit/>
          </a:bodyPr>
          <a:lstStyle/>
          <a:p>
            <a:r>
              <a:rPr lang="en-US" b="1" u="sng" dirty="0" smtClean="0">
                <a:latin typeface="Palatino Linotype" panose="02040502050505030304" pitchFamily="18" charset="0"/>
              </a:rPr>
              <a:t>Genesis 9</a:t>
            </a:r>
            <a:endParaRPr lang="en-US" dirty="0"/>
          </a:p>
        </p:txBody>
      </p:sp>
      <p:sp>
        <p:nvSpPr>
          <p:cNvPr id="11" name="Rectangle 10"/>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Prohibitions, or Merely Requests?</a:t>
            </a:r>
            <a:endParaRPr lang="en-US" sz="2800" b="1" dirty="0">
              <a:solidFill>
                <a:schemeClr val="tx1"/>
              </a:solidFill>
            </a:endParaRPr>
          </a:p>
        </p:txBody>
      </p:sp>
      <p:sp>
        <p:nvSpPr>
          <p:cNvPr id="2" name="Rectangle 1"/>
          <p:cNvSpPr/>
          <p:nvPr/>
        </p:nvSpPr>
        <p:spPr>
          <a:xfrm>
            <a:off x="228600" y="880408"/>
            <a:ext cx="4764709" cy="1938992"/>
          </a:xfrm>
          <a:prstGeom prst="rect">
            <a:avLst/>
          </a:prstGeom>
          <a:solidFill>
            <a:srgbClr val="FFFFFF"/>
          </a:solidFill>
          <a:effectLst>
            <a:outerShdw blurRad="101600" dist="127000" dir="2700000" algn="tl" rotWithShape="0">
              <a:prstClr val="black">
                <a:alpha val="40000"/>
              </a:prstClr>
            </a:outerShdw>
          </a:effectLst>
        </p:spPr>
        <p:txBody>
          <a:bodyPr wrap="square">
            <a:spAutoFit/>
          </a:bodyPr>
          <a:lstStyle/>
          <a:p>
            <a:r>
              <a:rPr lang="en-US" sz="2000" b="1" dirty="0" smtClean="0"/>
              <a:t>F.F. Bruce:</a:t>
            </a:r>
          </a:p>
          <a:p>
            <a:r>
              <a:rPr lang="en-US" sz="2000" dirty="0" smtClean="0"/>
              <a:t>“The </a:t>
            </a:r>
            <a:r>
              <a:rPr lang="en-US" sz="2000" dirty="0"/>
              <a:t>conditions stipulated in the apostolic decree…had to do, not with the basis of the gospel or the terms of church membership, but with the facilitating of social fellowship between Jewish and Gentile Christians</a:t>
            </a:r>
            <a:r>
              <a:rPr lang="en-US" sz="2000" dirty="0" smtClean="0"/>
              <a:t>.”</a:t>
            </a:r>
            <a:endParaRPr lang="en-US" sz="2000" dirty="0"/>
          </a:p>
        </p:txBody>
      </p:sp>
      <p:sp>
        <p:nvSpPr>
          <p:cNvPr id="13" name="Rectangle 12"/>
          <p:cNvSpPr/>
          <p:nvPr/>
        </p:nvSpPr>
        <p:spPr>
          <a:xfrm>
            <a:off x="228600" y="880408"/>
            <a:ext cx="4764709" cy="2554545"/>
          </a:xfrm>
          <a:prstGeom prst="rect">
            <a:avLst/>
          </a:prstGeom>
          <a:solidFill>
            <a:srgbClr val="FFFFFF"/>
          </a:solidFill>
          <a:effectLst>
            <a:outerShdw blurRad="101600" dist="127000" dir="2700000" algn="tl" rotWithShape="0">
              <a:prstClr val="black">
                <a:alpha val="40000"/>
              </a:prstClr>
            </a:outerShdw>
          </a:effectLst>
        </p:spPr>
        <p:txBody>
          <a:bodyPr wrap="square">
            <a:spAutoFit/>
          </a:bodyPr>
          <a:lstStyle/>
          <a:p>
            <a:r>
              <a:rPr lang="en-US" sz="2000" b="1" dirty="0" smtClean="0"/>
              <a:t>F.F. Bruce:</a:t>
            </a:r>
          </a:p>
          <a:p>
            <a:r>
              <a:rPr lang="en-US" sz="2000" dirty="0"/>
              <a:t>“If Gentile Christians found that their practices in food matters raised difficulties for the weaker consciences of Jewish Christians, then let them abstain from these practices, not indeed under compulsion but by their free choice, as a gesture of Christian charity</a:t>
            </a:r>
            <a:r>
              <a:rPr lang="en-US" sz="2000" dirty="0" smtClean="0"/>
              <a:t>.”</a:t>
            </a:r>
            <a:endParaRPr lang="en-US" sz="2000" dirty="0"/>
          </a:p>
        </p:txBody>
      </p:sp>
      <p:sp>
        <p:nvSpPr>
          <p:cNvPr id="14" name="Rectangle 13"/>
          <p:cNvSpPr/>
          <p:nvPr/>
        </p:nvSpPr>
        <p:spPr>
          <a:xfrm>
            <a:off x="4917109" y="874455"/>
            <a:ext cx="4150691" cy="2554545"/>
          </a:xfrm>
          <a:prstGeom prst="rect">
            <a:avLst/>
          </a:prstGeom>
          <a:gradFill>
            <a:gsLst>
              <a:gs pos="0">
                <a:srgbClr val="FFEFD1"/>
              </a:gs>
              <a:gs pos="64999">
                <a:srgbClr val="F0EBD5"/>
              </a:gs>
              <a:gs pos="100000">
                <a:srgbClr val="D1C39F"/>
              </a:gs>
            </a:gsLst>
            <a:lin ang="5400000" scaled="0"/>
          </a:gradFill>
          <a:effectLst>
            <a:outerShdw blurRad="114300" dist="127000" dir="2700000" algn="tl" rotWithShape="0">
              <a:prstClr val="black">
                <a:alpha val="40000"/>
              </a:prstClr>
            </a:outerShdw>
          </a:effectLst>
        </p:spPr>
        <p:txBody>
          <a:bodyPr wrap="square">
            <a:spAutoFit/>
          </a:bodyPr>
          <a:lstStyle/>
          <a:p>
            <a:r>
              <a:rPr lang="en-US" sz="2000" b="1" u="sng" dirty="0" smtClean="0">
                <a:latin typeface="Palatino Linotype" panose="02040502050505030304" pitchFamily="18" charset="0"/>
              </a:rPr>
              <a:t>Acts 15</a:t>
            </a:r>
            <a:r>
              <a:rPr lang="en-US" sz="2000" dirty="0" smtClean="0">
                <a:latin typeface="Palatino Linotype" panose="02040502050505030304" pitchFamily="18" charset="0"/>
              </a:rPr>
              <a:t/>
            </a:r>
            <a:br>
              <a:rPr lang="en-US" sz="2000" dirty="0" smtClean="0">
                <a:latin typeface="Palatino Linotype" panose="02040502050505030304" pitchFamily="18" charset="0"/>
              </a:rPr>
            </a:br>
            <a:r>
              <a:rPr lang="en-US" sz="2000" baseline="30000" dirty="0"/>
              <a:t>28 </a:t>
            </a:r>
            <a:r>
              <a:rPr lang="en-US" sz="2000" dirty="0"/>
              <a:t>“For it seemed good to the Holy Spirit and to us to lay upon you no greater burden than these </a:t>
            </a:r>
            <a:r>
              <a:rPr lang="en-US" sz="2000" b="1" i="1" u="sng" dirty="0"/>
              <a:t>essentials</a:t>
            </a:r>
            <a:r>
              <a:rPr lang="en-US" sz="2000" dirty="0"/>
              <a:t>: </a:t>
            </a:r>
            <a:r>
              <a:rPr lang="en-US" sz="2000" baseline="30000" dirty="0"/>
              <a:t>29 </a:t>
            </a:r>
            <a:r>
              <a:rPr lang="en-US" sz="2000" dirty="0"/>
              <a:t>that you abstain from things sacrificed </a:t>
            </a:r>
            <a:r>
              <a:rPr lang="en-US" sz="2000" dirty="0" smtClean="0"/>
              <a:t>to idols and </a:t>
            </a:r>
            <a:r>
              <a:rPr lang="en-US" sz="2000" dirty="0"/>
              <a:t>from blood and from things strangled and from </a:t>
            </a:r>
            <a:r>
              <a:rPr lang="en-US" sz="2000" dirty="0" smtClean="0"/>
              <a:t>fornication</a:t>
            </a:r>
            <a:endParaRPr lang="en-US" sz="2000" dirty="0" smtClean="0">
              <a:latin typeface="Palatino Linotype" panose="02040502050505030304" pitchFamily="18" charset="0"/>
            </a:endParaRPr>
          </a:p>
        </p:txBody>
      </p:sp>
      <p:sp>
        <p:nvSpPr>
          <p:cNvPr id="3" name="Rectangle 2"/>
          <p:cNvSpPr/>
          <p:nvPr/>
        </p:nvSpPr>
        <p:spPr>
          <a:xfrm>
            <a:off x="1343950" y="2435320"/>
            <a:ext cx="3075650" cy="307777"/>
          </a:xfrm>
          <a:prstGeom prst="rect">
            <a:avLst/>
          </a:prstGeom>
          <a:solidFill>
            <a:schemeClr val="bg1"/>
          </a:solidFill>
        </p:spPr>
        <p:txBody>
          <a:bodyPr wrap="none" lIns="0" tIns="0" rIns="0" bIns="0">
            <a:spAutoFit/>
          </a:bodyPr>
          <a:lstStyle/>
          <a:p>
            <a:r>
              <a:rPr lang="en-US" sz="2000" u="sng" dirty="0">
                <a:effectLst>
                  <a:outerShdw blurRad="38100" dist="38100" dir="2700000" algn="tl">
                    <a:srgbClr val="000000">
                      <a:alpha val="43137"/>
                    </a:srgbClr>
                  </a:outerShdw>
                </a:effectLst>
              </a:rPr>
              <a:t>not indeed under compulsion</a:t>
            </a:r>
          </a:p>
        </p:txBody>
      </p:sp>
      <p:sp>
        <p:nvSpPr>
          <p:cNvPr id="16" name="Rectangle 15"/>
          <p:cNvSpPr/>
          <p:nvPr/>
        </p:nvSpPr>
        <p:spPr>
          <a:xfrm>
            <a:off x="7730572" y="1828800"/>
            <a:ext cx="1259505" cy="307777"/>
          </a:xfrm>
          <a:prstGeom prst="rect">
            <a:avLst/>
          </a:prstGeom>
          <a:gradFill>
            <a:gsLst>
              <a:gs pos="0">
                <a:srgbClr val="FFEFD1"/>
              </a:gs>
              <a:gs pos="64999">
                <a:srgbClr val="F0EBD5"/>
              </a:gs>
              <a:gs pos="100000">
                <a:srgbClr val="D1C39F"/>
              </a:gs>
            </a:gsLst>
            <a:lin ang="5400000" scaled="0"/>
          </a:gradFill>
        </p:spPr>
        <p:txBody>
          <a:bodyPr wrap="square" lIns="0" tIns="0" rIns="0" bIns="0">
            <a:spAutoFit/>
          </a:bodyPr>
          <a:lstStyle/>
          <a:p>
            <a:pPr algn="ctr"/>
            <a:r>
              <a:rPr lang="en-US" sz="2000" i="1" u="sng" dirty="0" smtClean="0">
                <a:effectLst>
                  <a:outerShdw blurRad="38100" dist="38100" dir="2700000" algn="tl">
                    <a:srgbClr val="000000">
                      <a:alpha val="43137"/>
                    </a:srgbClr>
                  </a:outerShdw>
                </a:effectLst>
              </a:rPr>
              <a:t>compulsory</a:t>
            </a:r>
            <a:endParaRPr lang="en-US" sz="2000" i="1" u="sng" dirty="0">
              <a:effectLst>
                <a:outerShdw blurRad="38100" dist="38100" dir="2700000" algn="tl">
                  <a:srgbClr val="000000">
                    <a:alpha val="43137"/>
                  </a:srgbClr>
                </a:outerShdw>
              </a:effectLst>
            </a:endParaRPr>
          </a:p>
        </p:txBody>
      </p:sp>
      <p:sp>
        <p:nvSpPr>
          <p:cNvPr id="17" name="Rectangle 16"/>
          <p:cNvSpPr/>
          <p:nvPr/>
        </p:nvSpPr>
        <p:spPr>
          <a:xfrm>
            <a:off x="228600" y="883384"/>
            <a:ext cx="4688510" cy="1631216"/>
          </a:xfrm>
          <a:prstGeom prst="rect">
            <a:avLst/>
          </a:prstGeom>
          <a:solidFill>
            <a:srgbClr val="FFFFFF"/>
          </a:solidFill>
          <a:effectLst>
            <a:outerShdw blurRad="101600" dist="127000" dir="2700000" algn="tl" rotWithShape="0">
              <a:prstClr val="black">
                <a:alpha val="40000"/>
              </a:prstClr>
            </a:outerShdw>
          </a:effectLst>
        </p:spPr>
        <p:txBody>
          <a:bodyPr wrap="square">
            <a:spAutoFit/>
          </a:bodyPr>
          <a:lstStyle/>
          <a:p>
            <a:r>
              <a:rPr lang="en-US" sz="2000" b="1" dirty="0" err="1" smtClean="0"/>
              <a:t>Weizs</a:t>
            </a:r>
            <a:r>
              <a:rPr lang="en-US" sz="2000" b="1" dirty="0" err="1"/>
              <a:t>ä</a:t>
            </a:r>
            <a:r>
              <a:rPr lang="en-US" sz="2000" b="1" dirty="0" err="1" smtClean="0"/>
              <a:t>cker</a:t>
            </a:r>
            <a:r>
              <a:rPr lang="en-US" sz="2000" b="1" dirty="0" smtClean="0"/>
              <a:t>:</a:t>
            </a:r>
          </a:p>
          <a:p>
            <a:pPr marL="0" lvl="3"/>
            <a:r>
              <a:rPr lang="en-US" sz="2000" dirty="0"/>
              <a:t>“The </a:t>
            </a:r>
            <a:r>
              <a:rPr lang="en-US" sz="2000" dirty="0" smtClean="0"/>
              <a:t>decree…only </a:t>
            </a:r>
            <a:r>
              <a:rPr lang="en-US" sz="2000" dirty="0"/>
              <a:t>imposes on the Gentiles the avoidance of a few things, in order to enable the Jews to hold intercourse with them without causing grave offence</a:t>
            </a:r>
            <a:r>
              <a:rPr lang="en-US" sz="2000" dirty="0" smtClean="0"/>
              <a:t>.”</a:t>
            </a:r>
            <a:endParaRPr lang="en-US" sz="2000" dirty="0"/>
          </a:p>
        </p:txBody>
      </p:sp>
    </p:spTree>
    <p:extLst>
      <p:ext uri="{BB962C8B-B14F-4D97-AF65-F5344CB8AC3E}">
        <p14:creationId xmlns:p14="http://schemas.microsoft.com/office/powerpoint/2010/main" val="1757378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14"/>
                                        </p:tgtEl>
                                        <p:attrNameLst>
                                          <p:attrName>style.visibility</p:attrName>
                                        </p:attrNameLst>
                                      </p:cBhvr>
                                      <p:to>
                                        <p:strVal val="hidden"/>
                                      </p:to>
                                    </p:set>
                                  </p:childTnLst>
                                </p:cTn>
                              </p:par>
                              <p:par>
                                <p:cTn id="27" presetID="1" presetClass="exit" presetSubtype="0" fill="hold" grpId="1" nodeType="withEffect">
                                  <p:stCondLst>
                                    <p:cond delay="0"/>
                                  </p:stCondLst>
                                  <p:childTnLst>
                                    <p:set>
                                      <p:cBhvr>
                                        <p:cTn id="28" dur="1" fill="hold">
                                          <p:stCondLst>
                                            <p:cond delay="0"/>
                                          </p:stCondLst>
                                        </p:cTn>
                                        <p:tgtEl>
                                          <p:spTgt spid="16"/>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3"/>
                                        </p:tgtEl>
                                        <p:attrNameLst>
                                          <p:attrName>style.visibility</p:attrName>
                                        </p:attrNameLst>
                                      </p:cBhvr>
                                      <p:to>
                                        <p:strVal val="hidden"/>
                                      </p:to>
                                    </p:set>
                                  </p:childTnLst>
                                </p:cTn>
                              </p:par>
                              <p:par>
                                <p:cTn id="31" presetID="1" presetClass="exit" presetSubtype="0" fill="hold" grpId="1" nodeType="withEffect">
                                  <p:stCondLst>
                                    <p:cond delay="0"/>
                                  </p:stCondLst>
                                  <p:childTnLst>
                                    <p:set>
                                      <p:cBhvr>
                                        <p:cTn id="32" dur="1" fill="hold">
                                          <p:stCondLst>
                                            <p:cond delay="0"/>
                                          </p:stCondLst>
                                        </p:cTn>
                                        <p:tgtEl>
                                          <p:spTgt spid="13"/>
                                        </p:tgtEl>
                                        <p:attrNameLst>
                                          <p:attrName>style.visibility</p:attrName>
                                        </p:attrNameLst>
                                      </p:cBhvr>
                                      <p:to>
                                        <p:strVal val="hidden"/>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3" grpId="0" animBg="1"/>
      <p:bldP spid="13" grpId="1" animBg="1"/>
      <p:bldP spid="14" grpId="0" animBg="1"/>
      <p:bldP spid="14" grpId="1" animBg="1"/>
      <p:bldP spid="3" grpId="0" animBg="1"/>
      <p:bldP spid="3" grpId="1" animBg="1"/>
      <p:bldP spid="16" grpId="0" animBg="1"/>
      <p:bldP spid="16" grpId="1" animBg="1"/>
      <p:bldP spid="1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76200" y="616803"/>
            <a:ext cx="5710428" cy="830997"/>
          </a:xfrm>
          <a:prstGeom prst="rect">
            <a:avLst/>
          </a:prstGeom>
          <a:noFill/>
          <a:effectLst/>
        </p:spPr>
        <p:txBody>
          <a:bodyPr wrap="square">
            <a:spAutoFit/>
          </a:bodyPr>
          <a:lstStyle/>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a:t>
            </a:r>
            <a:r>
              <a:rPr lang="en-US" sz="2400" b="1" dirty="0">
                <a:solidFill>
                  <a:schemeClr val="bg1"/>
                </a:solidFill>
                <a:effectLst>
                  <a:outerShdw blurRad="50800" dist="63500" dir="2700000" algn="tl" rotWithShape="0">
                    <a:schemeClr val="tx1">
                      <a:alpha val="40000"/>
                    </a:schemeClr>
                  </a:outerShdw>
                </a:effectLst>
              </a:rPr>
              <a:t>James’ </a:t>
            </a:r>
            <a:r>
              <a:rPr lang="en-US" sz="2400" b="1" dirty="0" smtClean="0">
                <a:solidFill>
                  <a:schemeClr val="bg1"/>
                </a:solidFill>
                <a:effectLst>
                  <a:outerShdw blurRad="50800" dist="63500" dir="2700000" algn="tl" rotWithShape="0">
                    <a:schemeClr val="tx1">
                      <a:alpha val="40000"/>
                    </a:schemeClr>
                  </a:outerShdw>
                </a:effectLst>
              </a:rPr>
              <a:t>rationale</a:t>
            </a:r>
            <a:endParaRPr lang="en-US" sz="2400"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“things sacrificed to idols”</a:t>
            </a:r>
            <a:endParaRPr lang="en-US" sz="2400" dirty="0">
              <a:solidFill>
                <a:schemeClr val="bg1"/>
              </a:solidFill>
              <a:effectLst>
                <a:outerShdw blurRad="50800" dist="63500" dir="2700000" algn="tl" rotWithShape="0">
                  <a:schemeClr val="tx1">
                    <a:alpha val="40000"/>
                  </a:schemeClr>
                </a:outerShdw>
              </a:effectLst>
            </a:endParaRPr>
          </a:p>
        </p:txBody>
      </p:sp>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7" name="Rectangle 6"/>
          <p:cNvSpPr/>
          <p:nvPr/>
        </p:nvSpPr>
        <p:spPr>
          <a:xfrm>
            <a:off x="2819400" y="3200400"/>
            <a:ext cx="2690760" cy="1077218"/>
          </a:xfrm>
          <a:prstGeom prst="rect">
            <a:avLst/>
          </a:prstGeom>
        </p:spPr>
        <p:txBody>
          <a:bodyPr wrap="square">
            <a:spAutoFit/>
          </a:bodyPr>
          <a:lstStyle/>
          <a:p>
            <a:pPr marL="285750"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Sacrificed </a:t>
            </a:r>
            <a:r>
              <a:rPr lang="en-US" sz="1600" b="1" dirty="0">
                <a:solidFill>
                  <a:srgbClr val="FFFF00"/>
                </a:solidFill>
                <a:effectLst>
                  <a:outerShdw blurRad="38100" dist="38100" dir="2700000" algn="tl">
                    <a:srgbClr val="000000">
                      <a:alpha val="43137"/>
                    </a:srgbClr>
                  </a:outerShdw>
                </a:effectLst>
              </a:rPr>
              <a:t>to </a:t>
            </a:r>
            <a:r>
              <a:rPr lang="en-US" sz="1600" b="1" dirty="0" smtClean="0">
                <a:solidFill>
                  <a:srgbClr val="FFFF00"/>
                </a:solidFill>
                <a:effectLst>
                  <a:outerShdw blurRad="38100" dist="38100" dir="2700000" algn="tl">
                    <a:srgbClr val="000000">
                      <a:alpha val="43137"/>
                    </a:srgbClr>
                  </a:outerShdw>
                </a:effectLst>
              </a:rPr>
              <a:t>Idols </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Blood</a:t>
            </a:r>
          </a:p>
          <a:p>
            <a:pPr marL="742950" lvl="1"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Things Strangled</a:t>
            </a:r>
          </a:p>
          <a:p>
            <a:pPr marL="1200150" lvl="2" indent="-285750">
              <a:buFont typeface="Arial" panose="020B0604020202020204" pitchFamily="34" charset="0"/>
              <a:buChar char="•"/>
            </a:pPr>
            <a:r>
              <a:rPr lang="en-US" sz="1600" b="1" dirty="0" smtClean="0">
                <a:solidFill>
                  <a:srgbClr val="FFFF00"/>
                </a:solidFill>
                <a:effectLst>
                  <a:outerShdw blurRad="38100" dist="38100" dir="2700000" algn="tl">
                    <a:srgbClr val="000000">
                      <a:alpha val="43137"/>
                    </a:srgbClr>
                  </a:outerShdw>
                </a:effectLst>
              </a:rPr>
              <a:t>Fornication</a:t>
            </a:r>
            <a:endParaRPr lang="en-US" sz="1600" b="1" dirty="0">
              <a:solidFill>
                <a:srgbClr val="FFFF00"/>
              </a:solidFill>
              <a:effectLst>
                <a:outerShdw blurRad="38100" dist="38100" dir="2700000" algn="tl">
                  <a:srgbClr val="000000">
                    <a:alpha val="43137"/>
                  </a:srgbClr>
                </a:outerShdw>
              </a:effectLst>
            </a:endParaRPr>
          </a:p>
        </p:txBody>
      </p:sp>
      <p:sp>
        <p:nvSpPr>
          <p:cNvPr id="8" name="Rounded Rectangle 7"/>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848896" y="5069088"/>
            <a:ext cx="3206011" cy="1631216"/>
          </a:xfrm>
          <a:prstGeom prst="rect">
            <a:avLst/>
          </a:prstGeom>
          <a:noFill/>
        </p:spPr>
        <p:txBody>
          <a:bodyPr wrap="square" rtlCol="0">
            <a:spAutoFit/>
          </a:bodyPr>
          <a:lstStyle/>
          <a:p>
            <a:r>
              <a:rPr lang="en-US" sz="2000" b="1" dirty="0" smtClean="0">
                <a:latin typeface="Albertus Extra Bold" panose="020E0802040304020204" pitchFamily="34" charset="0"/>
              </a:rPr>
              <a:t>LEVITICUS 17-18</a:t>
            </a:r>
          </a:p>
          <a:p>
            <a:pPr marL="285750" indent="-285750">
              <a:buFont typeface="Arial" panose="020B0604020202020204" pitchFamily="34" charset="0"/>
              <a:buChar char="•"/>
            </a:pPr>
            <a:r>
              <a:rPr lang="en-US" sz="2000" b="1" dirty="0" smtClean="0">
                <a:latin typeface="Albertus Extra Bold" panose="020E0802040304020204" pitchFamily="34" charset="0"/>
              </a:rPr>
              <a:t>Idolatry</a:t>
            </a:r>
          </a:p>
          <a:p>
            <a:pPr marL="285750" indent="-285750">
              <a:buFont typeface="Arial" panose="020B0604020202020204" pitchFamily="34" charset="0"/>
              <a:buChar char="•"/>
            </a:pPr>
            <a:r>
              <a:rPr lang="en-US" sz="2000" b="1" dirty="0" smtClean="0">
                <a:latin typeface="Albertus Extra Bold" panose="020E0802040304020204" pitchFamily="34" charset="0"/>
              </a:rPr>
              <a:t>Eating Blood</a:t>
            </a:r>
          </a:p>
          <a:p>
            <a:pPr marL="285750" indent="-285750">
              <a:buFont typeface="Arial" panose="020B0604020202020204" pitchFamily="34" charset="0"/>
              <a:buChar char="•"/>
            </a:pPr>
            <a:r>
              <a:rPr lang="en-US" sz="2000" b="1" dirty="0" smtClean="0">
                <a:latin typeface="Albertus Extra Bold" panose="020E0802040304020204" pitchFamily="34" charset="0"/>
              </a:rPr>
              <a:t>Improper Slaughtering</a:t>
            </a:r>
          </a:p>
          <a:p>
            <a:pPr marL="285750" indent="-285750">
              <a:buFont typeface="Arial" panose="020B0604020202020204" pitchFamily="34" charset="0"/>
              <a:buChar char="•"/>
            </a:pPr>
            <a:r>
              <a:rPr lang="en-US" sz="2000" b="1" dirty="0" smtClean="0">
                <a:latin typeface="Albertus Extra Bold" panose="020E0802040304020204" pitchFamily="34" charset="0"/>
              </a:rPr>
              <a:t>Sexual Sin</a:t>
            </a:r>
            <a:endParaRPr lang="en-US" sz="2000" b="1" dirty="0">
              <a:latin typeface="Albertus Extra Bold" panose="020E0802040304020204" pitchFamily="34" charset="0"/>
            </a:endParaRPr>
          </a:p>
        </p:txBody>
      </p:sp>
      <p:sp>
        <p:nvSpPr>
          <p:cNvPr id="25" name="Rectangle 24"/>
          <p:cNvSpPr/>
          <p:nvPr/>
        </p:nvSpPr>
        <p:spPr>
          <a:xfrm>
            <a:off x="4538011" y="5392992"/>
            <a:ext cx="1215397" cy="369332"/>
          </a:xfrm>
          <a:prstGeom prst="rect">
            <a:avLst/>
          </a:prstGeom>
        </p:spPr>
        <p:txBody>
          <a:bodyPr wrap="none">
            <a:spAutoFit/>
          </a:bodyPr>
          <a:lstStyle/>
          <a:p>
            <a:r>
              <a:rPr lang="en-US" b="1" u="sng" dirty="0" smtClean="0">
                <a:latin typeface="Palatino Linotype" panose="02040502050505030304" pitchFamily="18" charset="0"/>
              </a:rPr>
              <a:t>Romans 1</a:t>
            </a:r>
            <a:endParaRPr lang="en-US" dirty="0"/>
          </a:p>
        </p:txBody>
      </p:sp>
      <p:sp>
        <p:nvSpPr>
          <p:cNvPr id="26" name="Rectangle 25"/>
          <p:cNvSpPr/>
          <p:nvPr/>
        </p:nvSpPr>
        <p:spPr>
          <a:xfrm>
            <a:off x="4749403" y="5697172"/>
            <a:ext cx="1204176" cy="369332"/>
          </a:xfrm>
          <a:prstGeom prst="rect">
            <a:avLst/>
          </a:prstGeom>
        </p:spPr>
        <p:txBody>
          <a:bodyPr wrap="none">
            <a:spAutoFit/>
          </a:bodyPr>
          <a:lstStyle/>
          <a:p>
            <a:r>
              <a:rPr lang="en-US" b="1" u="sng" dirty="0" smtClean="0">
                <a:latin typeface="Palatino Linotype" panose="02040502050505030304" pitchFamily="18" charset="0"/>
              </a:rPr>
              <a:t>Genesis 9</a:t>
            </a:r>
            <a:endParaRPr lang="en-US" dirty="0"/>
          </a:p>
        </p:txBody>
      </p:sp>
      <p:sp>
        <p:nvSpPr>
          <p:cNvPr id="11" name="Rectangle 10"/>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Why Thought To Be Merely </a:t>
            </a:r>
            <a:r>
              <a:rPr lang="en-US" sz="2800" b="1" i="1" dirty="0" smtClean="0">
                <a:solidFill>
                  <a:schemeClr val="tx1"/>
                </a:solidFill>
              </a:rPr>
              <a:t>Requests</a:t>
            </a:r>
            <a:r>
              <a:rPr lang="en-US" sz="2800" b="1" dirty="0" smtClean="0">
                <a:solidFill>
                  <a:schemeClr val="tx1"/>
                </a:solidFill>
              </a:rPr>
              <a:t>?</a:t>
            </a:r>
            <a:endParaRPr lang="en-US" sz="2800" b="1" dirty="0">
              <a:solidFill>
                <a:schemeClr val="tx1"/>
              </a:solidFill>
            </a:endParaRPr>
          </a:p>
        </p:txBody>
      </p:sp>
      <p:sp>
        <p:nvSpPr>
          <p:cNvPr id="10" name="Rectangle 9"/>
          <p:cNvSpPr/>
          <p:nvPr/>
        </p:nvSpPr>
        <p:spPr>
          <a:xfrm>
            <a:off x="76200" y="1035784"/>
            <a:ext cx="5181600" cy="1631216"/>
          </a:xfrm>
          <a:prstGeom prst="rect">
            <a:avLst/>
          </a:prstGeom>
          <a:gradFill>
            <a:gsLst>
              <a:gs pos="0">
                <a:srgbClr val="FFEFD1"/>
              </a:gs>
              <a:gs pos="64999">
                <a:srgbClr val="F0EBD5"/>
              </a:gs>
              <a:gs pos="100000">
                <a:srgbClr val="D1C39F"/>
              </a:gs>
            </a:gsLst>
            <a:lin ang="5400000" scaled="0"/>
          </a:gradFill>
          <a:effectLst>
            <a:outerShdw blurRad="114300" dist="127000" dir="2700000" algn="tl" rotWithShape="0">
              <a:prstClr val="black">
                <a:alpha val="40000"/>
              </a:prstClr>
            </a:outerShdw>
          </a:effectLst>
        </p:spPr>
        <p:txBody>
          <a:bodyPr wrap="square">
            <a:spAutoFit/>
          </a:bodyPr>
          <a:lstStyle/>
          <a:p>
            <a:r>
              <a:rPr lang="en-US" sz="2000" baseline="30000" dirty="0" smtClean="0">
                <a:latin typeface="Palatino Linotype" panose="02040502050505030304" pitchFamily="18" charset="0"/>
              </a:rPr>
              <a:t>21  </a:t>
            </a:r>
            <a:r>
              <a:rPr lang="en-US" sz="2000" dirty="0" smtClean="0">
                <a:latin typeface="Palatino Linotype" panose="02040502050505030304" pitchFamily="18" charset="0"/>
              </a:rPr>
              <a:t>“For Moses from ancient generations has in every city those who preach him, since he is read in the synagogues every Sabbath.”</a:t>
            </a:r>
          </a:p>
          <a:p>
            <a:endParaRPr lang="en-US" sz="2000" dirty="0" smtClean="0">
              <a:latin typeface="Palatino Linotype" panose="02040502050505030304" pitchFamily="18" charset="0"/>
            </a:endParaRPr>
          </a:p>
          <a:p>
            <a:endParaRPr lang="en-US" sz="2000" dirty="0">
              <a:latin typeface="Palatino Linotype" panose="02040502050505030304" pitchFamily="18" charset="0"/>
            </a:endParaRPr>
          </a:p>
        </p:txBody>
      </p:sp>
      <p:sp>
        <p:nvSpPr>
          <p:cNvPr id="2" name="Rectangle 1"/>
          <p:cNvSpPr/>
          <p:nvPr/>
        </p:nvSpPr>
        <p:spPr>
          <a:xfrm>
            <a:off x="58902" y="2057400"/>
            <a:ext cx="5275098" cy="461665"/>
          </a:xfrm>
          <a:prstGeom prst="rect">
            <a:avLst/>
          </a:prstGeom>
        </p:spPr>
        <p:txBody>
          <a:bodyPr wrap="none">
            <a:spAutoFit/>
          </a:bodyPr>
          <a:lstStyle/>
          <a:p>
            <a:r>
              <a:rPr lang="en-US" sz="2400" b="1" i="1" dirty="0"/>
              <a:t>i.e.</a:t>
            </a:r>
            <a:r>
              <a:rPr lang="en-US" sz="2400" b="1" dirty="0"/>
              <a:t> The Jews are still zealous for the law</a:t>
            </a:r>
          </a:p>
        </p:txBody>
      </p:sp>
    </p:spTree>
    <p:extLst>
      <p:ext uri="{BB962C8B-B14F-4D97-AF65-F5344CB8AC3E}">
        <p14:creationId xmlns:p14="http://schemas.microsoft.com/office/powerpoint/2010/main" val="3805729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2"/>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uiExpand="1" build="p"/>
      <p:bldP spid="10" grpId="0" animBg="1"/>
      <p:bldP spid="10" grpId="1" animBg="1"/>
      <p:bldP spid="2" grpId="0"/>
      <p:bldP spid="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Up Arrow 28"/>
          <p:cNvSpPr/>
          <p:nvPr/>
        </p:nvSpPr>
        <p:spPr>
          <a:xfrm rot="1850530">
            <a:off x="2386660" y="3871703"/>
            <a:ext cx="1030504" cy="2411279"/>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Up Arrow 26"/>
          <p:cNvSpPr/>
          <p:nvPr/>
        </p:nvSpPr>
        <p:spPr>
          <a:xfrm rot="19773517">
            <a:off x="5533923" y="3890066"/>
            <a:ext cx="1030504" cy="2411279"/>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Why Thought To Be Merely </a:t>
            </a:r>
            <a:r>
              <a:rPr lang="en-US" sz="2800" b="1" i="1" dirty="0" smtClean="0">
                <a:solidFill>
                  <a:schemeClr val="tx1"/>
                </a:solidFill>
              </a:rPr>
              <a:t>Requests</a:t>
            </a:r>
            <a:r>
              <a:rPr lang="en-US" sz="2800" b="1" dirty="0" smtClean="0">
                <a:solidFill>
                  <a:schemeClr val="tx1"/>
                </a:solidFill>
              </a:rPr>
              <a:t>?</a:t>
            </a:r>
            <a:endParaRPr lang="en-US" sz="2800" b="1" dirty="0">
              <a:solidFill>
                <a:schemeClr val="tx1"/>
              </a:solidFill>
            </a:endParaRPr>
          </a:p>
        </p:txBody>
      </p:sp>
      <p:sp>
        <p:nvSpPr>
          <p:cNvPr id="21" name="Up Arrow 20"/>
          <p:cNvSpPr/>
          <p:nvPr/>
        </p:nvSpPr>
        <p:spPr>
          <a:xfrm rot="18292086">
            <a:off x="5617649" y="3583440"/>
            <a:ext cx="1030504" cy="1786626"/>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Up Arrow 18"/>
          <p:cNvSpPr/>
          <p:nvPr/>
        </p:nvSpPr>
        <p:spPr>
          <a:xfrm rot="2958801">
            <a:off x="5687475" y="1301613"/>
            <a:ext cx="1030504" cy="2209252"/>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Up Arrow 14"/>
          <p:cNvSpPr/>
          <p:nvPr/>
        </p:nvSpPr>
        <p:spPr>
          <a:xfrm rot="18783367">
            <a:off x="2223487" y="1359463"/>
            <a:ext cx="1030504" cy="1969357"/>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Up Arrow 13"/>
          <p:cNvSpPr/>
          <p:nvPr/>
        </p:nvSpPr>
        <p:spPr>
          <a:xfrm>
            <a:off x="3965800" y="1143000"/>
            <a:ext cx="1030504" cy="1786625"/>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Up Arrow 12"/>
          <p:cNvSpPr/>
          <p:nvPr/>
        </p:nvSpPr>
        <p:spPr>
          <a:xfrm rot="15800926">
            <a:off x="6233968" y="2513033"/>
            <a:ext cx="1030504" cy="1786626"/>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a:off x="3810000" y="3928375"/>
            <a:ext cx="1371600" cy="1786625"/>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48896" y="5069088"/>
            <a:ext cx="3206011" cy="1538883"/>
          </a:xfrm>
          <a:prstGeom prst="rect">
            <a:avLst/>
          </a:prstGeom>
          <a:noFill/>
        </p:spPr>
        <p:txBody>
          <a:bodyPr wrap="square" rtlCol="0">
            <a:spAutoFit/>
          </a:bodyPr>
          <a:lstStyle/>
          <a:p>
            <a:r>
              <a:rPr lang="en-US" sz="2000" b="1" dirty="0" smtClean="0">
                <a:latin typeface="Albertus Extra Bold" panose="020E0802040304020204" pitchFamily="34" charset="0"/>
              </a:rPr>
              <a:t>LEVITICUS 18</a:t>
            </a:r>
          </a:p>
          <a:p>
            <a:pPr algn="ctr"/>
            <a:endParaRPr lang="en-US" sz="2000" b="1" dirty="0" smtClean="0">
              <a:latin typeface="Albertus Extra Bold" panose="020E0802040304020204" pitchFamily="34" charset="0"/>
            </a:endParaRPr>
          </a:p>
          <a:p>
            <a:pPr algn="ctr"/>
            <a:r>
              <a:rPr lang="en-US" b="1" dirty="0" smtClean="0">
                <a:latin typeface="Albertus Extra Bold" panose="020E0802040304020204" pitchFamily="34" charset="0"/>
              </a:rPr>
              <a:t>Marriage prohibited</a:t>
            </a:r>
          </a:p>
          <a:p>
            <a:pPr algn="ctr"/>
            <a:r>
              <a:rPr lang="en-US" b="1" dirty="0" smtClean="0">
                <a:latin typeface="Albertus Extra Bold" panose="020E0802040304020204" pitchFamily="34" charset="0"/>
              </a:rPr>
              <a:t>within </a:t>
            </a:r>
            <a:r>
              <a:rPr lang="en-US" b="1" dirty="0">
                <a:latin typeface="Albertus Extra Bold" panose="020E0802040304020204" pitchFamily="34" charset="0"/>
              </a:rPr>
              <a:t>degrees of </a:t>
            </a:r>
            <a:r>
              <a:rPr lang="en-US" b="1" dirty="0" smtClean="0">
                <a:latin typeface="Albertus Extra Bold" panose="020E0802040304020204" pitchFamily="34" charset="0"/>
              </a:rPr>
              <a:t>consanguinity</a:t>
            </a:r>
            <a:endParaRPr lang="en-US" dirty="0"/>
          </a:p>
        </p:txBody>
      </p:sp>
      <p:sp>
        <p:nvSpPr>
          <p:cNvPr id="7" name="Rounded Rectangle 6"/>
          <p:cNvSpPr/>
          <p:nvPr/>
        </p:nvSpPr>
        <p:spPr>
          <a:xfrm rot="2557024">
            <a:off x="6462607" y="878326"/>
            <a:ext cx="2128333" cy="1113317"/>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Incest is okay</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8" name="Rounded Rectangle 7"/>
          <p:cNvSpPr/>
          <p:nvPr/>
        </p:nvSpPr>
        <p:spPr>
          <a:xfrm>
            <a:off x="2514600" y="76200"/>
            <a:ext cx="3886200" cy="1113317"/>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Mt. 19 exception clause only about incest</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9" name="TextBox 8"/>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11" name="Rounded Rectangle 10"/>
          <p:cNvSpPr/>
          <p:nvPr/>
        </p:nvSpPr>
        <p:spPr>
          <a:xfrm>
            <a:off x="6726634" y="2556775"/>
            <a:ext cx="2341166" cy="1481825"/>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Eating things sacrificed to idols is okay</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17" name="Rounded Rectangle 16"/>
          <p:cNvSpPr/>
          <p:nvPr/>
        </p:nvSpPr>
        <p:spPr>
          <a:xfrm>
            <a:off x="6726634" y="2556775"/>
            <a:ext cx="2341166" cy="1481825"/>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1 Cor. 8-10 warning</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a:p>
            <a:pPr algn="ct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16" name="TextBox 15"/>
          <p:cNvSpPr txBox="1"/>
          <p:nvPr/>
        </p:nvSpPr>
        <p:spPr>
          <a:xfrm>
            <a:off x="6562344" y="3424535"/>
            <a:ext cx="2581656" cy="461665"/>
          </a:xfrm>
          <a:prstGeom prst="rect">
            <a:avLst/>
          </a:prstGeom>
          <a:noFill/>
        </p:spPr>
        <p:txBody>
          <a:bodyPr wrap="square" rtlCol="0">
            <a:spAutoFit/>
          </a:bodyPr>
          <a:lstStyle/>
          <a:p>
            <a:pPr algn="ctr"/>
            <a:r>
              <a:rPr lang="en-US" sz="2400" b="1" dirty="0" smtClean="0">
                <a:solidFill>
                  <a:srgbClr val="FF0000"/>
                </a:solidFill>
                <a:effectLst>
                  <a:outerShdw blurRad="38100" dist="38100" dir="2700000" algn="tl">
                    <a:srgbClr val="000000">
                      <a:alpha val="43137"/>
                    </a:srgbClr>
                  </a:outerShdw>
                </a:effectLst>
              </a:rPr>
              <a:t>merely advisory</a:t>
            </a:r>
            <a:endParaRPr lang="en-US" sz="2400" b="1" dirty="0">
              <a:solidFill>
                <a:srgbClr val="FF0000"/>
              </a:solidFill>
              <a:effectLst>
                <a:outerShdw blurRad="38100" dist="38100" dir="2700000" algn="tl">
                  <a:srgbClr val="000000">
                    <a:alpha val="43137"/>
                  </a:srgbClr>
                </a:outerShdw>
              </a:effectLst>
            </a:endParaRPr>
          </a:p>
        </p:txBody>
      </p:sp>
      <p:sp>
        <p:nvSpPr>
          <p:cNvPr id="18" name="Rounded Rectangle 17"/>
          <p:cNvSpPr/>
          <p:nvPr/>
        </p:nvSpPr>
        <p:spPr>
          <a:xfrm rot="19127212">
            <a:off x="289034" y="886987"/>
            <a:ext cx="2185860" cy="1113317"/>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Eating blood is okay</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10" name="TextBox 9"/>
          <p:cNvSpPr txBox="1"/>
          <p:nvPr/>
        </p:nvSpPr>
        <p:spPr>
          <a:xfrm>
            <a:off x="3200400" y="3424535"/>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merely advisory</a:t>
            </a:r>
            <a:endParaRPr lang="en-US" sz="2400" b="1" dirty="0">
              <a:solidFill>
                <a:schemeClr val="bg1"/>
              </a:solidFill>
              <a:effectLst>
                <a:outerShdw blurRad="38100" dist="38100" dir="2700000" algn="tl">
                  <a:srgbClr val="000000">
                    <a:alpha val="43137"/>
                  </a:srgbClr>
                </a:outerShdw>
              </a:effectLst>
            </a:endParaRPr>
          </a:p>
        </p:txBody>
      </p:sp>
      <p:sp>
        <p:nvSpPr>
          <p:cNvPr id="20" name="Rounded Rectangle 19"/>
          <p:cNvSpPr/>
          <p:nvPr/>
        </p:nvSpPr>
        <p:spPr>
          <a:xfrm>
            <a:off x="6324600" y="4114800"/>
            <a:ext cx="2341166" cy="1481825"/>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1 Cor. 5</a:t>
            </a:r>
          </a:p>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“fornication” = incest</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2" name="Rectangle 1"/>
          <p:cNvSpPr/>
          <p:nvPr/>
        </p:nvSpPr>
        <p:spPr>
          <a:xfrm>
            <a:off x="4191000" y="3886200"/>
            <a:ext cx="4876800" cy="2031325"/>
          </a:xfrm>
          <a:prstGeom prst="rect">
            <a:avLst/>
          </a:prstGeom>
          <a:solidFill>
            <a:schemeClr val="bg1"/>
          </a:solidFill>
          <a:effectLst>
            <a:outerShdw blurRad="101600" dist="127000" dir="13500000" algn="br" rotWithShape="0">
              <a:prstClr val="black">
                <a:alpha val="40000"/>
              </a:prstClr>
            </a:outerShdw>
          </a:effectLst>
        </p:spPr>
        <p:txBody>
          <a:bodyPr wrap="square">
            <a:spAutoFit/>
          </a:bodyPr>
          <a:lstStyle/>
          <a:p>
            <a:r>
              <a:rPr lang="en-US" b="1" u="sng" dirty="0" smtClean="0"/>
              <a:t>Calvin </a:t>
            </a:r>
            <a:r>
              <a:rPr lang="en-US" b="1" u="sng" dirty="0"/>
              <a:t>on Acts </a:t>
            </a:r>
            <a:r>
              <a:rPr lang="en-US" b="1" u="sng" dirty="0" smtClean="0"/>
              <a:t>15:28</a:t>
            </a:r>
          </a:p>
          <a:p>
            <a:r>
              <a:rPr lang="en-US" dirty="0" smtClean="0"/>
              <a:t>But </a:t>
            </a:r>
            <a:r>
              <a:rPr lang="en-US" dirty="0"/>
              <a:t>we know that this law was </a:t>
            </a:r>
            <a:r>
              <a:rPr lang="en-US" dirty="0" err="1"/>
              <a:t>foredone</a:t>
            </a:r>
            <a:r>
              <a:rPr lang="en-US" dirty="0"/>
              <a:t> by Paul so soon as the tumult and contention was once ended, when he </a:t>
            </a:r>
            <a:r>
              <a:rPr lang="en-US" dirty="0" err="1"/>
              <a:t>teacheth</a:t>
            </a:r>
            <a:r>
              <a:rPr lang="en-US" dirty="0"/>
              <a:t> that nothing is unclean, </a:t>
            </a:r>
            <a:r>
              <a:rPr lang="en-US" dirty="0" smtClean="0"/>
              <a:t>(Romans xiv. 14;) </a:t>
            </a:r>
            <a:r>
              <a:rPr lang="en-US" dirty="0"/>
              <a:t>and when he </a:t>
            </a:r>
            <a:r>
              <a:rPr lang="en-US" dirty="0" err="1"/>
              <a:t>granteth</a:t>
            </a:r>
            <a:r>
              <a:rPr lang="en-US" dirty="0"/>
              <a:t> liberty to eat all manner [of] meats, yea, even such as were sacrificed to idols</a:t>
            </a:r>
            <a:r>
              <a:rPr lang="en-US" dirty="0" smtClean="0"/>
              <a:t>, (1 Corinthians x. 25.)”</a:t>
            </a:r>
            <a:endParaRPr lang="en-US" dirty="0"/>
          </a:p>
        </p:txBody>
      </p:sp>
      <p:sp>
        <p:nvSpPr>
          <p:cNvPr id="24" name="Rectangle 23"/>
          <p:cNvSpPr/>
          <p:nvPr/>
        </p:nvSpPr>
        <p:spPr>
          <a:xfrm>
            <a:off x="76200" y="616803"/>
            <a:ext cx="5726040" cy="830997"/>
          </a:xfrm>
          <a:prstGeom prst="rect">
            <a:avLst/>
          </a:prstGeom>
          <a:noFill/>
          <a:effectLst/>
        </p:spPr>
        <p:txBody>
          <a:bodyPr wrap="square">
            <a:spAutoFit/>
          </a:bodyPr>
          <a:lstStyle/>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a:t>
            </a:r>
            <a:r>
              <a:rPr lang="en-US" sz="2400" b="1" dirty="0">
                <a:solidFill>
                  <a:schemeClr val="bg1"/>
                </a:solidFill>
                <a:effectLst>
                  <a:outerShdw blurRad="50800" dist="63500" dir="2700000" algn="tl" rotWithShape="0">
                    <a:schemeClr val="tx1">
                      <a:alpha val="40000"/>
                    </a:schemeClr>
                  </a:outerShdw>
                </a:effectLst>
              </a:rPr>
              <a:t>James’ </a:t>
            </a:r>
            <a:r>
              <a:rPr lang="en-US" sz="2400" b="1" dirty="0" smtClean="0">
                <a:solidFill>
                  <a:schemeClr val="bg1"/>
                </a:solidFill>
                <a:effectLst>
                  <a:outerShdw blurRad="50800" dist="63500" dir="2700000" algn="tl" rotWithShape="0">
                    <a:schemeClr val="tx1">
                      <a:alpha val="40000"/>
                    </a:schemeClr>
                  </a:outerShdw>
                </a:effectLst>
              </a:rPr>
              <a:t>rationale</a:t>
            </a:r>
            <a:endParaRPr lang="en-US" sz="2400"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“things sacrificed to idols”</a:t>
            </a:r>
            <a:endParaRPr lang="en-US" sz="2400" dirty="0">
              <a:solidFill>
                <a:schemeClr val="bg1"/>
              </a:solidFill>
              <a:effectLst>
                <a:outerShdw blurRad="50800" dist="63500" dir="2700000" algn="tl" rotWithShape="0">
                  <a:schemeClr val="tx1">
                    <a:alpha val="40000"/>
                  </a:schemeClr>
                </a:outerShdw>
              </a:effectLst>
            </a:endParaRPr>
          </a:p>
        </p:txBody>
      </p:sp>
      <p:sp>
        <p:nvSpPr>
          <p:cNvPr id="25" name="Rectangle 24"/>
          <p:cNvSpPr/>
          <p:nvPr/>
        </p:nvSpPr>
        <p:spPr>
          <a:xfrm>
            <a:off x="4191000" y="4343400"/>
            <a:ext cx="4876800" cy="1200329"/>
          </a:xfrm>
          <a:prstGeom prst="rect">
            <a:avLst/>
          </a:prstGeom>
          <a:solidFill>
            <a:schemeClr val="bg1"/>
          </a:solidFill>
          <a:effectLst>
            <a:outerShdw blurRad="101600" dist="127000" dir="13500000" algn="br" rotWithShape="0">
              <a:prstClr val="black">
                <a:alpha val="40000"/>
              </a:prstClr>
            </a:outerShdw>
          </a:effectLst>
        </p:spPr>
        <p:txBody>
          <a:bodyPr wrap="square">
            <a:spAutoFit/>
          </a:bodyPr>
          <a:lstStyle/>
          <a:p>
            <a:r>
              <a:rPr lang="en-US" b="1" u="sng" dirty="0" smtClean="0"/>
              <a:t>Clarke</a:t>
            </a:r>
          </a:p>
          <a:p>
            <a:r>
              <a:rPr lang="en-US" dirty="0" smtClean="0"/>
              <a:t>“</a:t>
            </a:r>
            <a:r>
              <a:rPr lang="en-US" dirty="0"/>
              <a:t>In Corinth St. Paul felt at liberty to urge [the Jerusalem letter’s] food regulations on the ground of charity only (1 Cor. viii</a:t>
            </a:r>
            <a:r>
              <a:rPr lang="en-US" dirty="0" smtClean="0"/>
              <a:t>).”</a:t>
            </a:r>
            <a:endParaRPr lang="en-US" dirty="0"/>
          </a:p>
        </p:txBody>
      </p:sp>
      <p:sp>
        <p:nvSpPr>
          <p:cNvPr id="26" name="Rectangle 25"/>
          <p:cNvSpPr/>
          <p:nvPr/>
        </p:nvSpPr>
        <p:spPr>
          <a:xfrm>
            <a:off x="9984" y="3124200"/>
            <a:ext cx="4020331" cy="2139047"/>
          </a:xfrm>
          <a:prstGeom prst="rect">
            <a:avLst/>
          </a:prstGeom>
          <a:gradFill>
            <a:gsLst>
              <a:gs pos="0">
                <a:schemeClr val="bg1">
                  <a:lumMod val="50000"/>
                </a:schemeClr>
              </a:gs>
              <a:gs pos="20000">
                <a:schemeClr val="tx1">
                  <a:lumMod val="50000"/>
                  <a:lumOff val="50000"/>
                </a:schemeClr>
              </a:gs>
              <a:gs pos="50000">
                <a:schemeClr val="tx1">
                  <a:lumMod val="65000"/>
                  <a:lumOff val="35000"/>
                </a:schemeClr>
              </a:gs>
              <a:gs pos="75000">
                <a:schemeClr val="tx1">
                  <a:lumMod val="75000"/>
                  <a:lumOff val="25000"/>
                </a:schemeClr>
              </a:gs>
            </a:gsLst>
            <a:lin ang="5400000" scaled="0"/>
          </a:gradFill>
          <a:effectLst>
            <a:outerShdw blurRad="139700" dist="152400" dir="2700000" algn="tl" rotWithShape="0">
              <a:prstClr val="black">
                <a:alpha val="40000"/>
              </a:prstClr>
            </a:outerShdw>
          </a:effectLst>
          <a:scene3d>
            <a:camera prst="orthographicFront"/>
            <a:lightRig rig="threePt" dir="t"/>
          </a:scene3d>
          <a:sp3d>
            <a:bevelT/>
          </a:sp3d>
        </p:spPr>
        <p:txBody>
          <a:bodyPr wrap="none">
            <a:spAutoFit/>
          </a:bodyPr>
          <a:lstStyle/>
          <a:p>
            <a:r>
              <a:rPr lang="en-US" sz="1900" b="1" dirty="0" smtClean="0">
                <a:solidFill>
                  <a:schemeClr val="bg1"/>
                </a:solidFill>
                <a:effectLst>
                  <a:outerShdw blurRad="38100" dist="38100" dir="2700000" algn="tl">
                    <a:srgbClr val="000000">
                      <a:alpha val="43137"/>
                    </a:srgbClr>
                  </a:outerShdw>
                </a:effectLst>
              </a:rPr>
              <a:t>    ’27  Anglican </a:t>
            </a:r>
            <a:r>
              <a:rPr lang="en-US" sz="1900" b="1" dirty="0">
                <a:solidFill>
                  <a:schemeClr val="bg1"/>
                </a:solidFill>
                <a:effectLst>
                  <a:outerShdw blurRad="38100" dist="38100" dir="2700000" algn="tl">
                    <a:srgbClr val="000000">
                      <a:alpha val="43137"/>
                    </a:srgbClr>
                  </a:outerShdw>
                </a:effectLst>
              </a:rPr>
              <a:t>W. K. </a:t>
            </a:r>
            <a:r>
              <a:rPr lang="en-US" sz="1900" b="1" dirty="0" err="1">
                <a:solidFill>
                  <a:schemeClr val="bg1"/>
                </a:solidFill>
                <a:effectLst>
                  <a:outerShdw blurRad="38100" dist="38100" dir="2700000" algn="tl">
                    <a:srgbClr val="000000">
                      <a:alpha val="43137"/>
                    </a:srgbClr>
                  </a:outerShdw>
                </a:effectLst>
              </a:rPr>
              <a:t>Lowther</a:t>
            </a:r>
            <a:r>
              <a:rPr lang="en-US" sz="1900" b="1" dirty="0">
                <a:solidFill>
                  <a:schemeClr val="bg1"/>
                </a:solidFill>
                <a:effectLst>
                  <a:outerShdw blurRad="38100" dist="38100" dir="2700000" algn="tl">
                    <a:srgbClr val="000000">
                      <a:alpha val="43137"/>
                    </a:srgbClr>
                  </a:outerShdw>
                </a:effectLst>
              </a:rPr>
              <a:t> </a:t>
            </a:r>
            <a:r>
              <a:rPr lang="en-US" sz="1900" b="1" dirty="0" smtClean="0">
                <a:solidFill>
                  <a:schemeClr val="bg1"/>
                </a:solidFill>
                <a:effectLst>
                  <a:outerShdw blurRad="38100" dist="38100" dir="2700000" algn="tl">
                    <a:srgbClr val="000000">
                      <a:alpha val="43137"/>
                    </a:srgbClr>
                  </a:outerShdw>
                </a:effectLst>
              </a:rPr>
              <a:t>Clarke</a:t>
            </a:r>
          </a:p>
          <a:p>
            <a:r>
              <a:rPr lang="en-US" sz="1900" b="1" dirty="0" smtClean="0">
                <a:solidFill>
                  <a:schemeClr val="bg1"/>
                </a:solidFill>
                <a:effectLst>
                  <a:outerShdw blurRad="38100" dist="38100" dir="2700000" algn="tl">
                    <a:srgbClr val="000000">
                      <a:alpha val="43137"/>
                    </a:srgbClr>
                  </a:outerShdw>
                </a:effectLst>
              </a:rPr>
              <a:t>    ‘27  F. Gavin</a:t>
            </a:r>
            <a:endParaRPr lang="en-US" sz="1900" b="1" dirty="0">
              <a:solidFill>
                <a:schemeClr val="bg1"/>
              </a:solidFill>
              <a:effectLst>
                <a:outerShdw blurRad="38100" dist="38100" dir="2700000" algn="tl">
                  <a:srgbClr val="000000">
                    <a:alpha val="43137"/>
                  </a:srgbClr>
                </a:outerShdw>
              </a:effectLst>
            </a:endParaRPr>
          </a:p>
          <a:p>
            <a:r>
              <a:rPr lang="en-US" sz="1900" b="1" dirty="0" smtClean="0">
                <a:solidFill>
                  <a:schemeClr val="bg1"/>
                </a:solidFill>
                <a:effectLst>
                  <a:outerShdw blurRad="38100" dist="38100" dir="2700000" algn="tl">
                    <a:srgbClr val="000000">
                      <a:alpha val="43137"/>
                    </a:srgbClr>
                  </a:outerShdw>
                </a:effectLst>
              </a:rPr>
              <a:t>    ’48  Rom. Catholic </a:t>
            </a:r>
            <a:r>
              <a:rPr lang="en-US" sz="1900" b="1" dirty="0" err="1" smtClean="0">
                <a:solidFill>
                  <a:schemeClr val="bg1"/>
                </a:solidFill>
                <a:effectLst>
                  <a:outerShdw blurRad="38100" dist="38100" dir="2700000" algn="tl">
                    <a:srgbClr val="000000">
                      <a:alpha val="43137"/>
                    </a:srgbClr>
                  </a:outerShdw>
                </a:effectLst>
              </a:rPr>
              <a:t>Bonsirven</a:t>
            </a:r>
            <a:endParaRPr lang="en-US" sz="1900" b="1" dirty="0">
              <a:solidFill>
                <a:schemeClr val="bg1"/>
              </a:solidFill>
              <a:effectLst>
                <a:outerShdw blurRad="38100" dist="38100" dir="2700000" algn="tl">
                  <a:srgbClr val="000000">
                    <a:alpha val="43137"/>
                  </a:srgbClr>
                </a:outerShdw>
              </a:effectLst>
            </a:endParaRPr>
          </a:p>
          <a:p>
            <a:r>
              <a:rPr lang="en-US" sz="1900" b="1" dirty="0" smtClean="0">
                <a:solidFill>
                  <a:schemeClr val="bg1"/>
                </a:solidFill>
                <a:effectLst>
                  <a:outerShdw blurRad="38100" dist="38100" dir="2700000" algn="tl">
                    <a:srgbClr val="000000">
                      <a:alpha val="43137"/>
                    </a:srgbClr>
                  </a:outerShdw>
                </a:effectLst>
              </a:rPr>
              <a:t>c. ’49  Hauck &amp; Schulz in TWNT</a:t>
            </a:r>
          </a:p>
          <a:p>
            <a:r>
              <a:rPr lang="en-US" sz="1900" b="1" dirty="0" smtClean="0">
                <a:solidFill>
                  <a:schemeClr val="bg1"/>
                </a:solidFill>
                <a:effectLst>
                  <a:outerShdw blurRad="38100" dist="38100" dir="2700000" algn="tl">
                    <a:srgbClr val="000000">
                      <a:alpha val="43137"/>
                    </a:srgbClr>
                  </a:outerShdw>
                </a:effectLst>
              </a:rPr>
              <a:t>    ’59  Rom. Catholic H. J. Richards</a:t>
            </a:r>
          </a:p>
          <a:p>
            <a:r>
              <a:rPr lang="en-US" sz="1900" b="1" dirty="0" smtClean="0">
                <a:solidFill>
                  <a:schemeClr val="bg1"/>
                </a:solidFill>
                <a:effectLst>
                  <a:outerShdw blurRad="38100" dist="38100" dir="2700000" algn="tl">
                    <a:srgbClr val="000000">
                      <a:alpha val="43137"/>
                    </a:srgbClr>
                  </a:outerShdw>
                </a:effectLst>
              </a:rPr>
              <a:t>c. ‘65  </a:t>
            </a:r>
            <a:r>
              <a:rPr lang="en-US" sz="1900" b="1" dirty="0" err="1" smtClean="0">
                <a:solidFill>
                  <a:schemeClr val="bg1"/>
                </a:solidFill>
                <a:effectLst>
                  <a:outerShdw blurRad="38100" dist="38100" dir="2700000" algn="tl">
                    <a:srgbClr val="000000">
                      <a:alpha val="43137"/>
                    </a:srgbClr>
                  </a:outerShdw>
                </a:effectLst>
              </a:rPr>
              <a:t>Haenchen</a:t>
            </a:r>
            <a:endParaRPr lang="en-US" sz="1900" b="1" dirty="0" smtClean="0">
              <a:solidFill>
                <a:schemeClr val="bg1"/>
              </a:solidFill>
              <a:effectLst>
                <a:outerShdw blurRad="38100" dist="38100" dir="2700000" algn="tl">
                  <a:srgbClr val="000000">
                    <a:alpha val="43137"/>
                  </a:srgbClr>
                </a:outerShdw>
              </a:effectLst>
            </a:endParaRPr>
          </a:p>
          <a:p>
            <a:r>
              <a:rPr lang="en-US" sz="1900" b="1" dirty="0" smtClean="0">
                <a:solidFill>
                  <a:schemeClr val="bg1"/>
                </a:solidFill>
                <a:effectLst>
                  <a:outerShdw blurRad="38100" dist="38100" dir="2700000" algn="tl">
                    <a:srgbClr val="000000">
                      <a:alpha val="43137"/>
                    </a:srgbClr>
                  </a:outerShdw>
                </a:effectLst>
              </a:rPr>
              <a:t>    ’76  Rom. Catholic Joseph </a:t>
            </a:r>
            <a:r>
              <a:rPr lang="en-US" sz="1900" b="1" dirty="0" err="1" smtClean="0">
                <a:solidFill>
                  <a:schemeClr val="bg1"/>
                </a:solidFill>
                <a:effectLst>
                  <a:outerShdw blurRad="38100" dist="38100" dir="2700000" algn="tl">
                    <a:srgbClr val="000000">
                      <a:alpha val="43137"/>
                    </a:srgbClr>
                  </a:outerShdw>
                </a:effectLst>
              </a:rPr>
              <a:t>Fitzmeyer</a:t>
            </a:r>
            <a:endParaRPr lang="en-US" sz="1900" b="1" dirty="0" smtClean="0">
              <a:solidFill>
                <a:schemeClr val="bg1"/>
              </a:solidFill>
              <a:effectLst>
                <a:outerShdw blurRad="38100" dist="38100" dir="2700000" algn="tl">
                  <a:srgbClr val="000000">
                    <a:alpha val="43137"/>
                  </a:srgbClr>
                </a:outerShdw>
              </a:effectLst>
            </a:endParaRPr>
          </a:p>
        </p:txBody>
      </p:sp>
      <p:sp>
        <p:nvSpPr>
          <p:cNvPr id="28" name="Rounded Rectangle 27"/>
          <p:cNvSpPr/>
          <p:nvPr/>
        </p:nvSpPr>
        <p:spPr>
          <a:xfrm>
            <a:off x="6324600" y="5592096"/>
            <a:ext cx="2341166" cy="1224649"/>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dirty="0" smtClean="0">
                <a:ln w="15875">
                  <a:solidFill>
                    <a:srgbClr val="C00000"/>
                  </a:solidFill>
                </a:ln>
                <a:solidFill>
                  <a:srgbClr val="FF0000"/>
                </a:solidFill>
                <a:effectLst>
                  <a:outerShdw blurRad="50800" dist="38100" dir="13500000" algn="br" rotWithShape="0">
                    <a:prstClr val="black">
                      <a:alpha val="40000"/>
                    </a:prstClr>
                  </a:outerShdw>
                </a:effectLst>
              </a:rPr>
              <a:t>Rabbinic lit. referred to marriages in violation of Lev18:7ff as </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r>
              <a:rPr lang="en-US" i="1" dirty="0" err="1" smtClean="0">
                <a:ln w="15875">
                  <a:solidFill>
                    <a:srgbClr val="C00000"/>
                  </a:solidFill>
                </a:ln>
                <a:solidFill>
                  <a:srgbClr val="FF0000"/>
                </a:solidFill>
                <a:effectLst>
                  <a:outerShdw blurRad="50800" dist="38100" dir="13500000" algn="br" rotWithShape="0">
                    <a:prstClr val="black">
                      <a:alpha val="40000"/>
                    </a:prstClr>
                  </a:outerShdw>
                </a:effectLst>
              </a:rPr>
              <a:t>zenut</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endParaRPr lang="en-US"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30" name="Rounded Rectangle 29"/>
          <p:cNvSpPr/>
          <p:nvPr/>
        </p:nvSpPr>
        <p:spPr>
          <a:xfrm>
            <a:off x="228600" y="5609304"/>
            <a:ext cx="2341166" cy="1224649"/>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dirty="0" smtClean="0">
                <a:ln w="15875">
                  <a:solidFill>
                    <a:srgbClr val="C00000"/>
                  </a:solidFill>
                </a:ln>
                <a:solidFill>
                  <a:srgbClr val="FF0000"/>
                </a:solidFill>
                <a:effectLst>
                  <a:outerShdw blurRad="50800" dist="38100" dir="13500000" algn="br" rotWithShape="0">
                    <a:prstClr val="black">
                      <a:alpha val="40000"/>
                    </a:prstClr>
                  </a:outerShdw>
                </a:effectLst>
              </a:rPr>
              <a:t>Dead Sea scrolls alleged to refer to incest as </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r>
              <a:rPr lang="en-US" i="1" dirty="0" err="1" smtClean="0">
                <a:ln w="15875">
                  <a:solidFill>
                    <a:srgbClr val="C00000"/>
                  </a:solidFill>
                </a:ln>
                <a:solidFill>
                  <a:srgbClr val="FF0000"/>
                </a:solidFill>
                <a:effectLst>
                  <a:outerShdw blurRad="50800" dist="38100" dir="13500000" algn="br" rotWithShape="0">
                    <a:prstClr val="black">
                      <a:alpha val="40000"/>
                    </a:prstClr>
                  </a:outerShdw>
                </a:effectLst>
              </a:rPr>
              <a:t>zenut</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endParaRPr lang="en-US" dirty="0">
              <a:ln w="15875">
                <a:solidFill>
                  <a:srgbClr val="C00000"/>
                </a:solidFill>
              </a:ln>
              <a:solidFill>
                <a:srgbClr val="FF0000"/>
              </a:solidFill>
              <a:effectLst>
                <a:outerShdw blurRad="50800" dist="38100" dir="13500000" algn="br" rotWithShape="0">
                  <a:prstClr val="black">
                    <a:alpha val="40000"/>
                  </a:prstClr>
                </a:outerShdw>
              </a:effectLst>
            </a:endParaRPr>
          </a:p>
        </p:txBody>
      </p:sp>
    </p:spTree>
    <p:extLst>
      <p:ext uri="{BB962C8B-B14F-4D97-AF65-F5344CB8AC3E}">
        <p14:creationId xmlns:p14="http://schemas.microsoft.com/office/powerpoint/2010/main" val="2883683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subTnLst>
                                    <p:set>
                                      <p:cBhvr override="childStyle">
                                        <p:cTn dur="1" fill="hold" display="0" masterRel="nextClick" afterEffect="1"/>
                                        <p:tgtEl>
                                          <p:spTgt spid="25"/>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Effect transition="in" filter="fade">
                                      <p:cBhvr>
                                        <p:cTn id="19" dur="500"/>
                                        <p:tgtEl>
                                          <p:spTgt spid="17"/>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right)">
                                      <p:cBhvr>
                                        <p:cTn id="27" dur="2000"/>
                                        <p:tgtEl>
                                          <p:spTgt spid="13"/>
                                        </p:tgtEl>
                                      </p:cBhvr>
                                    </p:animEffect>
                                  </p:childTnLst>
                                </p:cTn>
                              </p:par>
                              <p:par>
                                <p:cTn id="28" presetID="35" presetClass="path" presetSubtype="0" accel="50000" decel="50000" fill="hold" grpId="0" nodeType="withEffect">
                                  <p:stCondLst>
                                    <p:cond delay="1000"/>
                                  </p:stCondLst>
                                  <p:childTnLst>
                                    <p:animMotion origin="layout" path="M -4.16667E-6 -3.7037E-7 L -0.36718 0.00046 " pathEditMode="relative" rAng="0" ptsTypes="AA">
                                      <p:cBhvr>
                                        <p:cTn id="29" dur="2000" fill="hold"/>
                                        <p:tgtEl>
                                          <p:spTgt spid="16"/>
                                        </p:tgtEl>
                                        <p:attrNameLst>
                                          <p:attrName>ppt_x</p:attrName>
                                          <p:attrName>ppt_y</p:attrName>
                                        </p:attrNameLst>
                                      </p:cBhvr>
                                      <p:rCtr x="-18368" y="23"/>
                                    </p:animMotion>
                                  </p:childTnLst>
                                </p:cTn>
                              </p:par>
                            </p:childTnLst>
                          </p:cTn>
                        </p:par>
                        <p:par>
                          <p:cTn id="30" fill="hold">
                            <p:stCondLst>
                              <p:cond delay="3000"/>
                            </p:stCondLst>
                            <p:childTnLst>
                              <p:par>
                                <p:cTn id="31" presetID="1" presetClass="entr" presetSubtype="0"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0" presetClass="exit" presetSubtype="0" fill="hold" grpId="0" nodeType="withEffect">
                                  <p:stCondLst>
                                    <p:cond delay="0"/>
                                  </p:stCondLst>
                                  <p:childTnLst>
                                    <p:animEffect transition="out" filter="fade">
                                      <p:cBhvr>
                                        <p:cTn id="34" dur="500"/>
                                        <p:tgtEl>
                                          <p:spTgt spid="24"/>
                                        </p:tgtEl>
                                      </p:cBhvr>
                                    </p:animEffect>
                                    <p:set>
                                      <p:cBhvr>
                                        <p:cTn id="35" dur="1" fill="hold">
                                          <p:stCondLst>
                                            <p:cond delay="499"/>
                                          </p:stCondLst>
                                        </p:cTn>
                                        <p:tgtEl>
                                          <p:spTgt spid="24"/>
                                        </p:tgtEl>
                                        <p:attrNameLst>
                                          <p:attrName>style.visibility</p:attrName>
                                        </p:attrNameLst>
                                      </p:cBhvr>
                                      <p:to>
                                        <p:strVal val="hidden"/>
                                      </p:to>
                                    </p:set>
                                  </p:childTnLst>
                                </p:cTn>
                              </p:par>
                            </p:childTnLst>
                          </p:cTn>
                        </p:par>
                      </p:childTnLst>
                    </p:cTn>
                  </p:par>
                  <p:par>
                    <p:cTn id="36" fill="hold">
                      <p:stCondLst>
                        <p:cond delay="indefinite"/>
                      </p:stCondLst>
                      <p:childTnLst>
                        <p:par>
                          <p:cTn id="37" fill="hold">
                            <p:stCondLst>
                              <p:cond delay="0"/>
                            </p:stCondLst>
                            <p:childTnLst>
                              <p:par>
                                <p:cTn id="38" presetID="22" presetClass="entr" presetSubtype="2"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wipe(right)">
                                      <p:cBhvr>
                                        <p:cTn id="40" dur="500"/>
                                        <p:tgtEl>
                                          <p:spTgt spid="15"/>
                                        </p:tgtEl>
                                      </p:cBhvr>
                                    </p:animEffect>
                                  </p:childTnLst>
                                </p:cTn>
                              </p:par>
                            </p:childTnLst>
                          </p:cTn>
                        </p:par>
                        <p:par>
                          <p:cTn id="41" fill="hold">
                            <p:stCondLst>
                              <p:cond delay="500"/>
                            </p:stCondLst>
                            <p:childTnLst>
                              <p:par>
                                <p:cTn id="42" presetID="1" presetClass="entr" presetSubtype="0" fill="hold" grpId="0" nodeType="afterEffect">
                                  <p:stCondLst>
                                    <p:cond delay="0"/>
                                  </p:stCondLst>
                                  <p:childTnLst>
                                    <p:set>
                                      <p:cBhvr>
                                        <p:cTn id="43" dur="1" fill="hold">
                                          <p:stCondLst>
                                            <p:cond delay="0"/>
                                          </p:stCondLst>
                                        </p:cTn>
                                        <p:tgtEl>
                                          <p:spTgt spid="18"/>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26">
                                            <p:bg/>
                                          </p:spTgt>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20">
                                            <p:bg/>
                                          </p:spTgt>
                                        </p:tgtEl>
                                        <p:attrNameLst>
                                          <p:attrName>style.visibility</p:attrName>
                                        </p:attrNameLst>
                                      </p:cBhvr>
                                      <p:to>
                                        <p:strVal val="visible"/>
                                      </p:to>
                                    </p:set>
                                    <p:animEffect transition="in" filter="fade">
                                      <p:cBhvr>
                                        <p:cTn id="54" dur="500"/>
                                        <p:tgtEl>
                                          <p:spTgt spid="20">
                                            <p:bg/>
                                          </p:spTgt>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20">
                                            <p:txEl>
                                              <p:pRg st="0" end="0"/>
                                            </p:txEl>
                                          </p:spTgt>
                                        </p:tgtEl>
                                        <p:attrNameLst>
                                          <p:attrName>style.visibility</p:attrName>
                                        </p:attrNameLst>
                                      </p:cBhvr>
                                      <p:to>
                                        <p:strVal val="visible"/>
                                      </p:to>
                                    </p:set>
                                    <p:animEffect transition="in" filter="fade">
                                      <p:cBhvr>
                                        <p:cTn id="57" dur="500"/>
                                        <p:tgtEl>
                                          <p:spTgt spid="20">
                                            <p:txEl>
                                              <p:pRg st="0" end="0"/>
                                            </p:tx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0">
                                            <p:txEl>
                                              <p:pRg st="1" end="1"/>
                                            </p:txEl>
                                          </p:spTgt>
                                        </p:tgtEl>
                                        <p:attrNameLst>
                                          <p:attrName>style.visibility</p:attrName>
                                        </p:attrNameLst>
                                      </p:cBhvr>
                                      <p:to>
                                        <p:strVal val="visible"/>
                                      </p:to>
                                    </p:set>
                                    <p:animEffect transition="in" filter="fade">
                                      <p:cBhvr>
                                        <p:cTn id="60" dur="500"/>
                                        <p:tgtEl>
                                          <p:spTgt spid="20">
                                            <p:txEl>
                                              <p:pRg st="1" end="1"/>
                                            </p:txEl>
                                          </p:spTgt>
                                        </p:tgtEl>
                                      </p:cBhvr>
                                    </p:animEffect>
                                  </p:childTnLst>
                                </p:cTn>
                              </p:par>
                            </p:childTnLst>
                          </p:cTn>
                        </p:par>
                        <p:par>
                          <p:cTn id="61" fill="hold">
                            <p:stCondLst>
                              <p:cond delay="500"/>
                            </p:stCondLst>
                            <p:childTnLst>
                              <p:par>
                                <p:cTn id="62" presetID="22" presetClass="entr" presetSubtype="2" fill="hold" grpId="0" nodeType="afterEffect">
                                  <p:stCondLst>
                                    <p:cond delay="0"/>
                                  </p:stCondLst>
                                  <p:childTnLst>
                                    <p:set>
                                      <p:cBhvr>
                                        <p:cTn id="63" dur="1" fill="hold">
                                          <p:stCondLst>
                                            <p:cond delay="0"/>
                                          </p:stCondLst>
                                        </p:cTn>
                                        <p:tgtEl>
                                          <p:spTgt spid="21"/>
                                        </p:tgtEl>
                                        <p:attrNameLst>
                                          <p:attrName>style.visibility</p:attrName>
                                        </p:attrNameLst>
                                      </p:cBhvr>
                                      <p:to>
                                        <p:strVal val="visible"/>
                                      </p:to>
                                    </p:set>
                                    <p:animEffect transition="in" filter="wipe(right)">
                                      <p:cBhvr>
                                        <p:cTn id="64" dur="1000"/>
                                        <p:tgtEl>
                                          <p:spTgt spid="21"/>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14"/>
                                        </p:tgtEl>
                                        <p:attrNameLst>
                                          <p:attrName>style.visibility</p:attrName>
                                        </p:attrNameLst>
                                      </p:cBhvr>
                                      <p:to>
                                        <p:strVal val="visible"/>
                                      </p:to>
                                    </p:set>
                                    <p:animEffect transition="in" filter="wipe(down)">
                                      <p:cBhvr>
                                        <p:cTn id="69" dur="500"/>
                                        <p:tgtEl>
                                          <p:spTgt spid="14"/>
                                        </p:tgtEl>
                                      </p:cBhvr>
                                    </p:animEffect>
                                  </p:childTnLst>
                                </p:cTn>
                              </p:par>
                            </p:childTnLst>
                          </p:cTn>
                        </p:par>
                        <p:par>
                          <p:cTn id="70" fill="hold">
                            <p:stCondLst>
                              <p:cond delay="500"/>
                            </p:stCondLst>
                            <p:childTnLst>
                              <p:par>
                                <p:cTn id="71" presetID="1" presetClass="entr" presetSubtype="0" fill="hold" grpId="0" nodeType="afterEffect">
                                  <p:stCondLst>
                                    <p:cond delay="0"/>
                                  </p:stCondLst>
                                  <p:childTnLst>
                                    <p:set>
                                      <p:cBhvr>
                                        <p:cTn id="72" dur="1" fill="hold">
                                          <p:stCondLst>
                                            <p:cond delay="0"/>
                                          </p:stCondLst>
                                        </p:cTn>
                                        <p:tgtEl>
                                          <p:spTgt spid="8"/>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5"/>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
                                        </p:tgtEl>
                                        <p:attrNameLst>
                                          <p:attrName>style.visibility</p:attrName>
                                        </p:attrNameLst>
                                      </p:cBhvr>
                                      <p:to>
                                        <p:strVal val="visible"/>
                                      </p:to>
                                    </p:set>
                                  </p:childTnLst>
                                </p:cTn>
                              </p:par>
                            </p:childTnLst>
                          </p:cTn>
                        </p:par>
                        <p:par>
                          <p:cTn id="79" fill="hold">
                            <p:stCondLst>
                              <p:cond delay="0"/>
                            </p:stCondLst>
                            <p:childTnLst>
                              <p:par>
                                <p:cTn id="80" presetID="22" presetClass="entr" presetSubtype="4" fill="hold" grpId="0" nodeType="after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wipe(down)">
                                      <p:cBhvr>
                                        <p:cTn id="82" dur="500"/>
                                        <p:tgtEl>
                                          <p:spTgt spid="12"/>
                                        </p:tgtEl>
                                      </p:cBhvr>
                                    </p:animEffec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6">
                                            <p:txEl>
                                              <p:pRg st="1" end="1"/>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grpId="0" nodeType="clickEffect">
                                  <p:stCondLst>
                                    <p:cond delay="0"/>
                                  </p:stCondLst>
                                  <p:childTnLst>
                                    <p:set>
                                      <p:cBhvr>
                                        <p:cTn id="94" dur="1" fill="hold">
                                          <p:stCondLst>
                                            <p:cond delay="0"/>
                                          </p:stCondLst>
                                        </p:cTn>
                                        <p:tgtEl>
                                          <p:spTgt spid="28">
                                            <p:bg/>
                                          </p:spTgt>
                                        </p:tgtEl>
                                        <p:attrNameLst>
                                          <p:attrName>style.visibility</p:attrName>
                                        </p:attrNameLst>
                                      </p:cBhvr>
                                      <p:to>
                                        <p:strVal val="visible"/>
                                      </p:to>
                                    </p:set>
                                    <p:animEffect transition="in" filter="fade">
                                      <p:cBhvr>
                                        <p:cTn id="95" dur="500"/>
                                        <p:tgtEl>
                                          <p:spTgt spid="28">
                                            <p:bg/>
                                          </p:spTgt>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28">
                                            <p:txEl>
                                              <p:pRg st="0" end="0"/>
                                            </p:txEl>
                                          </p:spTgt>
                                        </p:tgtEl>
                                        <p:attrNameLst>
                                          <p:attrName>style.visibility</p:attrName>
                                        </p:attrNameLst>
                                      </p:cBhvr>
                                      <p:to>
                                        <p:strVal val="visible"/>
                                      </p:to>
                                    </p:set>
                                    <p:animEffect transition="in" filter="fade">
                                      <p:cBhvr>
                                        <p:cTn id="98" dur="500"/>
                                        <p:tgtEl>
                                          <p:spTgt spid="28">
                                            <p:txEl>
                                              <p:pRg st="0" end="0"/>
                                            </p:txEl>
                                          </p:spTgt>
                                        </p:tgtEl>
                                      </p:cBhvr>
                                    </p:animEffect>
                                  </p:childTnLst>
                                </p:cTn>
                              </p:par>
                            </p:childTnLst>
                          </p:cTn>
                        </p:par>
                        <p:par>
                          <p:cTn id="99" fill="hold">
                            <p:stCondLst>
                              <p:cond delay="500"/>
                            </p:stCondLst>
                            <p:childTnLst>
                              <p:par>
                                <p:cTn id="100" presetID="22" presetClass="entr" presetSubtype="4" fill="hold" grpId="0" nodeType="afterEffect">
                                  <p:stCondLst>
                                    <p:cond delay="0"/>
                                  </p:stCondLst>
                                  <p:childTnLst>
                                    <p:set>
                                      <p:cBhvr>
                                        <p:cTn id="101" dur="1" fill="hold">
                                          <p:stCondLst>
                                            <p:cond delay="0"/>
                                          </p:stCondLst>
                                        </p:cTn>
                                        <p:tgtEl>
                                          <p:spTgt spid="27"/>
                                        </p:tgtEl>
                                        <p:attrNameLst>
                                          <p:attrName>style.visibility</p:attrName>
                                        </p:attrNameLst>
                                      </p:cBhvr>
                                      <p:to>
                                        <p:strVal val="visible"/>
                                      </p:to>
                                    </p:set>
                                    <p:animEffect transition="in" filter="wipe(down)">
                                      <p:cBhvr>
                                        <p:cTn id="102" dur="1000"/>
                                        <p:tgtEl>
                                          <p:spTgt spid="27"/>
                                        </p:tgtEl>
                                      </p:cBhvr>
                                    </p:animEffec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26">
                                            <p:txEl>
                                              <p:pRg st="3" end="3"/>
                                            </p:txEl>
                                          </p:spTgt>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26">
                                            <p:txEl>
                                              <p:pRg st="5" end="5"/>
                                            </p:txEl>
                                          </p:spTgt>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26">
                                            <p:txEl>
                                              <p:pRg st="6" end="6"/>
                                            </p:txEl>
                                          </p:spTgt>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0" presetClass="entr" presetSubtype="0" fill="hold" grpId="0" nodeType="clickEffect">
                                  <p:stCondLst>
                                    <p:cond delay="0"/>
                                  </p:stCondLst>
                                  <p:childTnLst>
                                    <p:set>
                                      <p:cBhvr>
                                        <p:cTn id="122" dur="1" fill="hold">
                                          <p:stCondLst>
                                            <p:cond delay="0"/>
                                          </p:stCondLst>
                                        </p:cTn>
                                        <p:tgtEl>
                                          <p:spTgt spid="30">
                                            <p:bg/>
                                          </p:spTgt>
                                        </p:tgtEl>
                                        <p:attrNameLst>
                                          <p:attrName>style.visibility</p:attrName>
                                        </p:attrNameLst>
                                      </p:cBhvr>
                                      <p:to>
                                        <p:strVal val="visible"/>
                                      </p:to>
                                    </p:set>
                                    <p:animEffect transition="in" filter="fade">
                                      <p:cBhvr>
                                        <p:cTn id="123" dur="500"/>
                                        <p:tgtEl>
                                          <p:spTgt spid="30">
                                            <p:bg/>
                                          </p:spTgt>
                                        </p:tgtEl>
                                      </p:cBhvr>
                                    </p:animEffect>
                                  </p:childTnLst>
                                </p:cTn>
                              </p:par>
                              <p:par>
                                <p:cTn id="124" presetID="10" presetClass="entr" presetSubtype="0" fill="hold" grpId="0" nodeType="withEffect">
                                  <p:stCondLst>
                                    <p:cond delay="0"/>
                                  </p:stCondLst>
                                  <p:childTnLst>
                                    <p:set>
                                      <p:cBhvr>
                                        <p:cTn id="125" dur="1" fill="hold">
                                          <p:stCondLst>
                                            <p:cond delay="0"/>
                                          </p:stCondLst>
                                        </p:cTn>
                                        <p:tgtEl>
                                          <p:spTgt spid="30">
                                            <p:txEl>
                                              <p:pRg st="0" end="0"/>
                                            </p:txEl>
                                          </p:spTgt>
                                        </p:tgtEl>
                                        <p:attrNameLst>
                                          <p:attrName>style.visibility</p:attrName>
                                        </p:attrNameLst>
                                      </p:cBhvr>
                                      <p:to>
                                        <p:strVal val="visible"/>
                                      </p:to>
                                    </p:set>
                                    <p:animEffect transition="in" filter="fade">
                                      <p:cBhvr>
                                        <p:cTn id="126" dur="500"/>
                                        <p:tgtEl>
                                          <p:spTgt spid="30">
                                            <p:txEl>
                                              <p:pRg st="0" end="0"/>
                                            </p:txEl>
                                          </p:spTgt>
                                        </p:tgtEl>
                                      </p:cBhvr>
                                    </p:animEffect>
                                  </p:childTnLst>
                                </p:cTn>
                              </p:par>
                            </p:childTnLst>
                          </p:cTn>
                        </p:par>
                        <p:par>
                          <p:cTn id="127" fill="hold">
                            <p:stCondLst>
                              <p:cond delay="500"/>
                            </p:stCondLst>
                            <p:childTnLst>
                              <p:par>
                                <p:cTn id="128" presetID="22" presetClass="entr" presetSubtype="4" fill="hold" grpId="0" nodeType="afterEffect">
                                  <p:stCondLst>
                                    <p:cond delay="0"/>
                                  </p:stCondLst>
                                  <p:childTnLst>
                                    <p:set>
                                      <p:cBhvr>
                                        <p:cTn id="129" dur="1" fill="hold">
                                          <p:stCondLst>
                                            <p:cond delay="0"/>
                                          </p:stCondLst>
                                        </p:cTn>
                                        <p:tgtEl>
                                          <p:spTgt spid="29"/>
                                        </p:tgtEl>
                                        <p:attrNameLst>
                                          <p:attrName>style.visibility</p:attrName>
                                        </p:attrNameLst>
                                      </p:cBhvr>
                                      <p:to>
                                        <p:strVal val="visible"/>
                                      </p:to>
                                    </p:set>
                                    <p:animEffect transition="in" filter="wipe(down)">
                                      <p:cBhvr>
                                        <p:cTn id="130" dur="1000"/>
                                        <p:tgtEl>
                                          <p:spTgt spid="29"/>
                                        </p:tgtEl>
                                      </p:cBhvr>
                                    </p:animEffect>
                                  </p:childTnLst>
                                </p:cTn>
                              </p:par>
                              <p:par>
                                <p:cTn id="131" presetID="10" presetClass="exit" presetSubtype="0" fill="hold" grpId="1" nodeType="withEffect">
                                  <p:stCondLst>
                                    <p:cond delay="0"/>
                                  </p:stCondLst>
                                  <p:childTnLst>
                                    <p:animEffect transition="out" filter="fade">
                                      <p:cBhvr>
                                        <p:cTn id="132" dur="500"/>
                                        <p:tgtEl>
                                          <p:spTgt spid="26">
                                            <p:txEl>
                                              <p:pRg st="0" end="0"/>
                                            </p:txEl>
                                          </p:spTgt>
                                        </p:tgtEl>
                                      </p:cBhvr>
                                    </p:animEffect>
                                    <p:set>
                                      <p:cBhvr>
                                        <p:cTn id="133" dur="1" fill="hold">
                                          <p:stCondLst>
                                            <p:cond delay="499"/>
                                          </p:stCondLst>
                                        </p:cTn>
                                        <p:tgtEl>
                                          <p:spTgt spid="26">
                                            <p:txEl>
                                              <p:pRg st="0" end="0"/>
                                            </p:txEl>
                                          </p:spTgt>
                                        </p:tgtEl>
                                        <p:attrNameLst>
                                          <p:attrName>style.visibility</p:attrName>
                                        </p:attrNameLst>
                                      </p:cBhvr>
                                      <p:to>
                                        <p:strVal val="hidden"/>
                                      </p:to>
                                    </p:set>
                                  </p:childTnLst>
                                </p:cTn>
                              </p:par>
                              <p:par>
                                <p:cTn id="134" presetID="10" presetClass="exit" presetSubtype="0" fill="hold" grpId="1" nodeType="withEffect">
                                  <p:stCondLst>
                                    <p:cond delay="0"/>
                                  </p:stCondLst>
                                  <p:childTnLst>
                                    <p:animEffect transition="out" filter="fade">
                                      <p:cBhvr>
                                        <p:cTn id="135" dur="500"/>
                                        <p:tgtEl>
                                          <p:spTgt spid="26">
                                            <p:txEl>
                                              <p:pRg st="1" end="1"/>
                                            </p:txEl>
                                          </p:spTgt>
                                        </p:tgtEl>
                                      </p:cBhvr>
                                    </p:animEffect>
                                    <p:set>
                                      <p:cBhvr>
                                        <p:cTn id="136" dur="1" fill="hold">
                                          <p:stCondLst>
                                            <p:cond delay="499"/>
                                          </p:stCondLst>
                                        </p:cTn>
                                        <p:tgtEl>
                                          <p:spTgt spid="26">
                                            <p:txEl>
                                              <p:pRg st="1" end="1"/>
                                            </p:txEl>
                                          </p:spTgt>
                                        </p:tgtEl>
                                        <p:attrNameLst>
                                          <p:attrName>style.visibility</p:attrName>
                                        </p:attrNameLst>
                                      </p:cBhvr>
                                      <p:to>
                                        <p:strVal val="hidden"/>
                                      </p:to>
                                    </p:set>
                                  </p:childTnLst>
                                </p:cTn>
                              </p:par>
                              <p:par>
                                <p:cTn id="137" presetID="10" presetClass="exit" presetSubtype="0" fill="hold" grpId="1" nodeType="withEffect">
                                  <p:stCondLst>
                                    <p:cond delay="0"/>
                                  </p:stCondLst>
                                  <p:childTnLst>
                                    <p:animEffect transition="out" filter="fade">
                                      <p:cBhvr>
                                        <p:cTn id="138" dur="500"/>
                                        <p:tgtEl>
                                          <p:spTgt spid="26">
                                            <p:txEl>
                                              <p:pRg st="2" end="2"/>
                                            </p:txEl>
                                          </p:spTgt>
                                        </p:tgtEl>
                                      </p:cBhvr>
                                    </p:animEffect>
                                    <p:set>
                                      <p:cBhvr>
                                        <p:cTn id="139" dur="1" fill="hold">
                                          <p:stCondLst>
                                            <p:cond delay="499"/>
                                          </p:stCondLst>
                                        </p:cTn>
                                        <p:tgtEl>
                                          <p:spTgt spid="26">
                                            <p:txEl>
                                              <p:pRg st="2" end="2"/>
                                            </p:txEl>
                                          </p:spTgt>
                                        </p:tgtEl>
                                        <p:attrNameLst>
                                          <p:attrName>style.visibility</p:attrName>
                                        </p:attrNameLst>
                                      </p:cBhvr>
                                      <p:to>
                                        <p:strVal val="hidden"/>
                                      </p:to>
                                    </p:set>
                                  </p:childTnLst>
                                </p:cTn>
                              </p:par>
                              <p:par>
                                <p:cTn id="140" presetID="10" presetClass="exit" presetSubtype="0" fill="hold" grpId="1" nodeType="withEffect">
                                  <p:stCondLst>
                                    <p:cond delay="0"/>
                                  </p:stCondLst>
                                  <p:childTnLst>
                                    <p:animEffect transition="out" filter="fade">
                                      <p:cBhvr>
                                        <p:cTn id="141" dur="500"/>
                                        <p:tgtEl>
                                          <p:spTgt spid="26">
                                            <p:txEl>
                                              <p:pRg st="3" end="3"/>
                                            </p:txEl>
                                          </p:spTgt>
                                        </p:tgtEl>
                                      </p:cBhvr>
                                    </p:animEffect>
                                    <p:set>
                                      <p:cBhvr>
                                        <p:cTn id="142" dur="1" fill="hold">
                                          <p:stCondLst>
                                            <p:cond delay="499"/>
                                          </p:stCondLst>
                                        </p:cTn>
                                        <p:tgtEl>
                                          <p:spTgt spid="26">
                                            <p:txEl>
                                              <p:pRg st="3" end="3"/>
                                            </p:txEl>
                                          </p:spTgt>
                                        </p:tgtEl>
                                        <p:attrNameLst>
                                          <p:attrName>style.visibility</p:attrName>
                                        </p:attrNameLst>
                                      </p:cBhvr>
                                      <p:to>
                                        <p:strVal val="hidden"/>
                                      </p:to>
                                    </p:set>
                                  </p:childTnLst>
                                </p:cTn>
                              </p:par>
                              <p:par>
                                <p:cTn id="143" presetID="10" presetClass="exit" presetSubtype="0" fill="hold" grpId="1" nodeType="withEffect">
                                  <p:stCondLst>
                                    <p:cond delay="0"/>
                                  </p:stCondLst>
                                  <p:childTnLst>
                                    <p:animEffect transition="out" filter="fade">
                                      <p:cBhvr>
                                        <p:cTn id="144" dur="500"/>
                                        <p:tgtEl>
                                          <p:spTgt spid="26">
                                            <p:txEl>
                                              <p:pRg st="4" end="4"/>
                                            </p:txEl>
                                          </p:spTgt>
                                        </p:tgtEl>
                                      </p:cBhvr>
                                    </p:animEffect>
                                    <p:set>
                                      <p:cBhvr>
                                        <p:cTn id="145" dur="1" fill="hold">
                                          <p:stCondLst>
                                            <p:cond delay="499"/>
                                          </p:stCondLst>
                                        </p:cTn>
                                        <p:tgtEl>
                                          <p:spTgt spid="26">
                                            <p:txEl>
                                              <p:pRg st="4" end="4"/>
                                            </p:txEl>
                                          </p:spTgt>
                                        </p:tgtEl>
                                        <p:attrNameLst>
                                          <p:attrName>style.visibility</p:attrName>
                                        </p:attrNameLst>
                                      </p:cBhvr>
                                      <p:to>
                                        <p:strVal val="hidden"/>
                                      </p:to>
                                    </p:set>
                                  </p:childTnLst>
                                </p:cTn>
                              </p:par>
                              <p:par>
                                <p:cTn id="146" presetID="10" presetClass="exit" presetSubtype="0" fill="hold" grpId="1" nodeType="withEffect">
                                  <p:stCondLst>
                                    <p:cond delay="0"/>
                                  </p:stCondLst>
                                  <p:childTnLst>
                                    <p:animEffect transition="out" filter="fade">
                                      <p:cBhvr>
                                        <p:cTn id="147" dur="500"/>
                                        <p:tgtEl>
                                          <p:spTgt spid="26">
                                            <p:txEl>
                                              <p:pRg st="5" end="5"/>
                                            </p:txEl>
                                          </p:spTgt>
                                        </p:tgtEl>
                                      </p:cBhvr>
                                    </p:animEffect>
                                    <p:set>
                                      <p:cBhvr>
                                        <p:cTn id="148" dur="1" fill="hold">
                                          <p:stCondLst>
                                            <p:cond delay="499"/>
                                          </p:stCondLst>
                                        </p:cTn>
                                        <p:tgtEl>
                                          <p:spTgt spid="26">
                                            <p:txEl>
                                              <p:pRg st="5" end="5"/>
                                            </p:txEl>
                                          </p:spTgt>
                                        </p:tgtEl>
                                        <p:attrNameLst>
                                          <p:attrName>style.visibility</p:attrName>
                                        </p:attrNameLst>
                                      </p:cBhvr>
                                      <p:to>
                                        <p:strVal val="hidden"/>
                                      </p:to>
                                    </p:set>
                                  </p:childTnLst>
                                </p:cTn>
                              </p:par>
                              <p:par>
                                <p:cTn id="149" presetID="10" presetClass="exit" presetSubtype="0" fill="hold" grpId="1" nodeType="withEffect">
                                  <p:stCondLst>
                                    <p:cond delay="0"/>
                                  </p:stCondLst>
                                  <p:childTnLst>
                                    <p:animEffect transition="out" filter="fade">
                                      <p:cBhvr>
                                        <p:cTn id="150" dur="500"/>
                                        <p:tgtEl>
                                          <p:spTgt spid="26">
                                            <p:txEl>
                                              <p:pRg st="6" end="6"/>
                                            </p:txEl>
                                          </p:spTgt>
                                        </p:tgtEl>
                                      </p:cBhvr>
                                    </p:animEffect>
                                    <p:set>
                                      <p:cBhvr>
                                        <p:cTn id="151" dur="1" fill="hold">
                                          <p:stCondLst>
                                            <p:cond delay="499"/>
                                          </p:stCondLst>
                                        </p:cTn>
                                        <p:tgtEl>
                                          <p:spTgt spid="26">
                                            <p:txEl>
                                              <p:pRg st="6" end="6"/>
                                            </p:txEl>
                                          </p:spTgt>
                                        </p:tgtEl>
                                        <p:attrNameLst>
                                          <p:attrName>style.visibility</p:attrName>
                                        </p:attrNameLst>
                                      </p:cBhvr>
                                      <p:to>
                                        <p:strVal val="hidden"/>
                                      </p:to>
                                    </p:set>
                                  </p:childTnLst>
                                </p:cTn>
                              </p:par>
                              <p:par>
                                <p:cTn id="152" presetID="10" presetClass="exit" presetSubtype="0" fill="hold" grpId="1" nodeType="withEffect">
                                  <p:stCondLst>
                                    <p:cond delay="0"/>
                                  </p:stCondLst>
                                  <p:childTnLst>
                                    <p:animEffect transition="out" filter="fade">
                                      <p:cBhvr>
                                        <p:cTn id="153" dur="500"/>
                                        <p:tgtEl>
                                          <p:spTgt spid="26">
                                            <p:bg/>
                                          </p:spTgt>
                                        </p:tgtEl>
                                      </p:cBhvr>
                                    </p:animEffect>
                                    <p:set>
                                      <p:cBhvr>
                                        <p:cTn id="154" dur="1" fill="hold">
                                          <p:stCondLst>
                                            <p:cond delay="499"/>
                                          </p:stCondLst>
                                        </p:cTn>
                                        <p:tgtEl>
                                          <p:spTgt spid="26">
                                            <p:bg/>
                                          </p:spTgt>
                                        </p:tgtEl>
                                        <p:attrNameLst>
                                          <p:attrName>style.visibility</p:attrName>
                                        </p:attrNameLst>
                                      </p:cBhvr>
                                      <p:to>
                                        <p:strVal val="hidden"/>
                                      </p:to>
                                    </p:set>
                                  </p:childTnLst>
                                </p:cTn>
                              </p:par>
                            </p:childTnLst>
                          </p:cTn>
                        </p:par>
                      </p:childTnLst>
                    </p:cTn>
                  </p:par>
                  <p:par>
                    <p:cTn id="155" fill="hold">
                      <p:stCondLst>
                        <p:cond delay="indefinite"/>
                      </p:stCondLst>
                      <p:childTnLst>
                        <p:par>
                          <p:cTn id="156" fill="hold">
                            <p:stCondLst>
                              <p:cond delay="0"/>
                            </p:stCondLst>
                            <p:childTnLst>
                              <p:par>
                                <p:cTn id="157" presetID="22" presetClass="entr" presetSubtype="8" fill="hold" grpId="0" nodeType="clickEffect">
                                  <p:stCondLst>
                                    <p:cond delay="0"/>
                                  </p:stCondLst>
                                  <p:childTnLst>
                                    <p:set>
                                      <p:cBhvr>
                                        <p:cTn id="158" dur="1" fill="hold">
                                          <p:stCondLst>
                                            <p:cond delay="0"/>
                                          </p:stCondLst>
                                        </p:cTn>
                                        <p:tgtEl>
                                          <p:spTgt spid="19"/>
                                        </p:tgtEl>
                                        <p:attrNameLst>
                                          <p:attrName>style.visibility</p:attrName>
                                        </p:attrNameLst>
                                      </p:cBhvr>
                                      <p:to>
                                        <p:strVal val="visible"/>
                                      </p:to>
                                    </p:set>
                                    <p:animEffect transition="in" filter="wipe(left)">
                                      <p:cBhvr>
                                        <p:cTn id="159" dur="500"/>
                                        <p:tgtEl>
                                          <p:spTgt spid="19"/>
                                        </p:tgtEl>
                                      </p:cBhvr>
                                    </p:animEffect>
                                  </p:childTnLst>
                                </p:cTn>
                              </p:par>
                            </p:childTnLst>
                          </p:cTn>
                        </p:par>
                        <p:par>
                          <p:cTn id="160" fill="hold">
                            <p:stCondLst>
                              <p:cond delay="500"/>
                            </p:stCondLst>
                            <p:childTnLst>
                              <p:par>
                                <p:cTn id="161" presetID="1" presetClass="entr" presetSubtype="0" fill="hold" grpId="0" nodeType="afterEffect">
                                  <p:stCondLst>
                                    <p:cond delay="0"/>
                                  </p:stCondLst>
                                  <p:childTnLst>
                                    <p:set>
                                      <p:cBhvr>
                                        <p:cTn id="16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7" grpId="0" animBg="1"/>
      <p:bldP spid="21" grpId="0" animBg="1"/>
      <p:bldP spid="19" grpId="0" animBg="1"/>
      <p:bldP spid="15" grpId="0" animBg="1"/>
      <p:bldP spid="14" grpId="0" animBg="1"/>
      <p:bldP spid="13" grpId="0" animBg="1"/>
      <p:bldP spid="12" grpId="0" animBg="1"/>
      <p:bldP spid="5" grpId="0" animBg="1"/>
      <p:bldP spid="6" grpId="0"/>
      <p:bldP spid="7" grpId="0" animBg="1"/>
      <p:bldP spid="8" grpId="0" animBg="1"/>
      <p:bldP spid="11" grpId="0" animBg="1"/>
      <p:bldP spid="17" grpId="0" animBg="1"/>
      <p:bldP spid="16" grpId="0"/>
      <p:bldP spid="16" grpId="1"/>
      <p:bldP spid="18" grpId="0" animBg="1"/>
      <p:bldP spid="10" grpId="0"/>
      <p:bldP spid="20" grpId="0" uiExpand="1" build="p" animBg="1"/>
      <p:bldP spid="2" grpId="0" animBg="1"/>
      <p:bldP spid="24" grpId="0"/>
      <p:bldP spid="25" grpId="0" animBg="1"/>
      <p:bldP spid="26" grpId="0" uiExpand="1" build="p" animBg="1"/>
      <p:bldP spid="26" grpId="1" build="allAtOnce" animBg="1"/>
      <p:bldP spid="28" grpId="0" build="p" animBg="1"/>
      <p:bldP spid="30"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Up Arrow 28"/>
          <p:cNvSpPr/>
          <p:nvPr/>
        </p:nvSpPr>
        <p:spPr>
          <a:xfrm rot="1850530">
            <a:off x="2386660" y="3871703"/>
            <a:ext cx="1030504" cy="2411279"/>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Up Arrow 26"/>
          <p:cNvSpPr/>
          <p:nvPr/>
        </p:nvSpPr>
        <p:spPr>
          <a:xfrm rot="19773517">
            <a:off x="5533923" y="3890066"/>
            <a:ext cx="1030504" cy="2411279"/>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0" y="0"/>
            <a:ext cx="9144000" cy="609600"/>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Why Thought To Be Merely </a:t>
            </a:r>
            <a:r>
              <a:rPr lang="en-US" sz="2800" b="1" i="1" dirty="0" smtClean="0">
                <a:solidFill>
                  <a:schemeClr val="tx1"/>
                </a:solidFill>
              </a:rPr>
              <a:t>Requests</a:t>
            </a:r>
            <a:r>
              <a:rPr lang="en-US" sz="2800" b="1" dirty="0" smtClean="0">
                <a:solidFill>
                  <a:schemeClr val="tx1"/>
                </a:solidFill>
              </a:rPr>
              <a:t>?</a:t>
            </a:r>
            <a:endParaRPr lang="en-US" sz="2800" b="1" dirty="0">
              <a:solidFill>
                <a:schemeClr val="tx1"/>
              </a:solidFill>
            </a:endParaRPr>
          </a:p>
        </p:txBody>
      </p:sp>
      <p:sp>
        <p:nvSpPr>
          <p:cNvPr id="21" name="Up Arrow 20"/>
          <p:cNvSpPr/>
          <p:nvPr/>
        </p:nvSpPr>
        <p:spPr>
          <a:xfrm rot="18292086">
            <a:off x="5617649" y="3583440"/>
            <a:ext cx="1030504" cy="1786626"/>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Up Arrow 12"/>
          <p:cNvSpPr/>
          <p:nvPr/>
        </p:nvSpPr>
        <p:spPr>
          <a:xfrm rot="15800926">
            <a:off x="6233968" y="2513033"/>
            <a:ext cx="1030504" cy="1786626"/>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Up Arrow 11"/>
          <p:cNvSpPr/>
          <p:nvPr/>
        </p:nvSpPr>
        <p:spPr>
          <a:xfrm>
            <a:off x="3810000" y="3928375"/>
            <a:ext cx="1371600" cy="1786625"/>
          </a:xfrm>
          <a:prstGeom prst="upArrow">
            <a:avLst/>
          </a:prstGeom>
          <a:gradFill>
            <a:gsLst>
              <a:gs pos="0">
                <a:srgbClr val="DDEBCF"/>
              </a:gs>
              <a:gs pos="50000">
                <a:srgbClr val="9CB86E"/>
              </a:gs>
              <a:gs pos="100000">
                <a:srgbClr val="156B13"/>
              </a:gs>
            </a:gsLst>
            <a:lin ang="5400000" scaled="0"/>
          </a:gra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2829791" y="2667000"/>
            <a:ext cx="3255819" cy="1600200"/>
          </a:xfrm>
          <a:prstGeom prst="ellipse">
            <a:avLst/>
          </a:prstGeom>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ed Rectangle 4"/>
          <p:cNvSpPr/>
          <p:nvPr/>
        </p:nvSpPr>
        <p:spPr>
          <a:xfrm>
            <a:off x="2667000" y="5029200"/>
            <a:ext cx="3581400" cy="1752600"/>
          </a:xfrm>
          <a:prstGeom prst="roundRect">
            <a:avLst/>
          </a:prstGeom>
          <a:solidFill>
            <a:srgbClr val="FFFF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848896" y="5069088"/>
            <a:ext cx="3206011" cy="1538883"/>
          </a:xfrm>
          <a:prstGeom prst="rect">
            <a:avLst/>
          </a:prstGeom>
          <a:noFill/>
        </p:spPr>
        <p:txBody>
          <a:bodyPr wrap="square" rtlCol="0">
            <a:spAutoFit/>
          </a:bodyPr>
          <a:lstStyle/>
          <a:p>
            <a:r>
              <a:rPr lang="en-US" sz="2000" b="1" dirty="0" smtClean="0">
                <a:latin typeface="Albertus Extra Bold" panose="020E0802040304020204" pitchFamily="34" charset="0"/>
              </a:rPr>
              <a:t>LEVITICUS 18</a:t>
            </a:r>
          </a:p>
          <a:p>
            <a:pPr algn="ctr"/>
            <a:endParaRPr lang="en-US" sz="2000" b="1" dirty="0" smtClean="0">
              <a:latin typeface="Albertus Extra Bold" panose="020E0802040304020204" pitchFamily="34" charset="0"/>
            </a:endParaRPr>
          </a:p>
          <a:p>
            <a:pPr algn="ctr"/>
            <a:r>
              <a:rPr lang="en-US" b="1" dirty="0" smtClean="0">
                <a:latin typeface="Albertus Extra Bold" panose="020E0802040304020204" pitchFamily="34" charset="0"/>
              </a:rPr>
              <a:t>Marriage prohibited</a:t>
            </a:r>
          </a:p>
          <a:p>
            <a:pPr algn="ctr"/>
            <a:r>
              <a:rPr lang="en-US" b="1" dirty="0" smtClean="0">
                <a:latin typeface="Albertus Extra Bold" panose="020E0802040304020204" pitchFamily="34" charset="0"/>
              </a:rPr>
              <a:t>within </a:t>
            </a:r>
            <a:r>
              <a:rPr lang="en-US" b="1" dirty="0">
                <a:latin typeface="Albertus Extra Bold" panose="020E0802040304020204" pitchFamily="34" charset="0"/>
              </a:rPr>
              <a:t>degrees of </a:t>
            </a:r>
            <a:r>
              <a:rPr lang="en-US" b="1" dirty="0" smtClean="0">
                <a:latin typeface="Albertus Extra Bold" panose="020E0802040304020204" pitchFamily="34" charset="0"/>
              </a:rPr>
              <a:t>consanguinity</a:t>
            </a:r>
            <a:endParaRPr lang="en-US" dirty="0"/>
          </a:p>
        </p:txBody>
      </p:sp>
      <p:sp>
        <p:nvSpPr>
          <p:cNvPr id="9" name="TextBox 8"/>
          <p:cNvSpPr txBox="1"/>
          <p:nvPr/>
        </p:nvSpPr>
        <p:spPr>
          <a:xfrm>
            <a:off x="3204972" y="2887731"/>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Jerusalem Letter</a:t>
            </a:r>
            <a:endParaRPr lang="en-US" sz="2400" b="1" dirty="0">
              <a:solidFill>
                <a:schemeClr val="bg1"/>
              </a:solidFill>
              <a:effectLst>
                <a:outerShdw blurRad="38100" dist="38100" dir="2700000" algn="tl">
                  <a:srgbClr val="000000">
                    <a:alpha val="43137"/>
                  </a:srgbClr>
                </a:outerShdw>
              </a:effectLst>
            </a:endParaRPr>
          </a:p>
        </p:txBody>
      </p:sp>
      <p:sp>
        <p:nvSpPr>
          <p:cNvPr id="11" name="Rounded Rectangle 10"/>
          <p:cNvSpPr/>
          <p:nvPr/>
        </p:nvSpPr>
        <p:spPr>
          <a:xfrm>
            <a:off x="6726634" y="2556775"/>
            <a:ext cx="2341166" cy="1481825"/>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Eating things sacrificed to idols is okay</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10" name="TextBox 9"/>
          <p:cNvSpPr txBox="1"/>
          <p:nvPr/>
        </p:nvSpPr>
        <p:spPr>
          <a:xfrm>
            <a:off x="3200400" y="3424535"/>
            <a:ext cx="2581656" cy="461665"/>
          </a:xfrm>
          <a:prstGeom prst="rect">
            <a:avLst/>
          </a:prstGeom>
          <a:noFill/>
        </p:spPr>
        <p:txBody>
          <a:bodyPr wrap="square" rtlCol="0">
            <a:spAutoFit/>
          </a:bodyPr>
          <a:lstStyle/>
          <a:p>
            <a:pPr algn="ctr"/>
            <a:r>
              <a:rPr lang="en-US" sz="2400" b="1" dirty="0" smtClean="0">
                <a:solidFill>
                  <a:schemeClr val="bg1"/>
                </a:solidFill>
                <a:effectLst>
                  <a:outerShdw blurRad="38100" dist="38100" dir="2700000" algn="tl">
                    <a:srgbClr val="000000">
                      <a:alpha val="43137"/>
                    </a:srgbClr>
                  </a:outerShdw>
                </a:effectLst>
              </a:rPr>
              <a:t>merely advisory</a:t>
            </a:r>
            <a:endParaRPr lang="en-US" sz="2400" b="1" dirty="0">
              <a:solidFill>
                <a:schemeClr val="bg1"/>
              </a:solidFill>
              <a:effectLst>
                <a:outerShdw blurRad="38100" dist="38100" dir="2700000" algn="tl">
                  <a:srgbClr val="000000">
                    <a:alpha val="43137"/>
                  </a:srgbClr>
                </a:outerShdw>
              </a:effectLst>
            </a:endParaRPr>
          </a:p>
        </p:txBody>
      </p:sp>
      <p:sp>
        <p:nvSpPr>
          <p:cNvPr id="20" name="Rounded Rectangle 19"/>
          <p:cNvSpPr/>
          <p:nvPr/>
        </p:nvSpPr>
        <p:spPr>
          <a:xfrm>
            <a:off x="6324600" y="4114800"/>
            <a:ext cx="2341166" cy="1481825"/>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1 Cor. 5</a:t>
            </a:r>
          </a:p>
          <a:p>
            <a:pPr algn="ctr"/>
            <a:r>
              <a:rPr lang="en-US" sz="2800" b="1" dirty="0" smtClean="0">
                <a:ln w="15875">
                  <a:solidFill>
                    <a:srgbClr val="C00000"/>
                  </a:solidFill>
                </a:ln>
                <a:solidFill>
                  <a:srgbClr val="FF0000"/>
                </a:solidFill>
                <a:effectLst>
                  <a:outerShdw blurRad="50800" dist="38100" dir="13500000" algn="br" rotWithShape="0">
                    <a:prstClr val="black">
                      <a:alpha val="40000"/>
                    </a:prstClr>
                  </a:outerShdw>
                </a:effectLst>
              </a:rPr>
              <a:t>“fornication” = incest</a:t>
            </a:r>
            <a:endParaRPr lang="en-US" sz="2800" b="1"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24" name="Rectangle 23"/>
          <p:cNvSpPr/>
          <p:nvPr/>
        </p:nvSpPr>
        <p:spPr>
          <a:xfrm>
            <a:off x="76200" y="616803"/>
            <a:ext cx="5726040" cy="1200329"/>
          </a:xfrm>
          <a:prstGeom prst="rect">
            <a:avLst/>
          </a:prstGeom>
          <a:noFill/>
          <a:effectLst/>
        </p:spPr>
        <p:txBody>
          <a:bodyPr wrap="square">
            <a:spAutoFit/>
          </a:bodyPr>
          <a:lstStyle/>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a:t>
            </a:r>
            <a:r>
              <a:rPr lang="en-US" sz="2400" b="1" dirty="0">
                <a:solidFill>
                  <a:schemeClr val="bg1"/>
                </a:solidFill>
                <a:effectLst>
                  <a:outerShdw blurRad="50800" dist="63500" dir="2700000" algn="tl" rotWithShape="0">
                    <a:schemeClr val="tx1">
                      <a:alpha val="40000"/>
                    </a:schemeClr>
                  </a:outerShdw>
                </a:effectLst>
              </a:rPr>
              <a:t>James’ </a:t>
            </a:r>
            <a:r>
              <a:rPr lang="en-US" sz="2400" b="1" dirty="0" smtClean="0">
                <a:solidFill>
                  <a:schemeClr val="bg1"/>
                </a:solidFill>
                <a:effectLst>
                  <a:outerShdw blurRad="50800" dist="63500" dir="2700000" algn="tl" rotWithShape="0">
                    <a:schemeClr val="tx1">
                      <a:alpha val="40000"/>
                    </a:schemeClr>
                  </a:outerShdw>
                </a:effectLst>
              </a:rPr>
              <a:t>rationale</a:t>
            </a:r>
            <a:endParaRPr lang="en-US" sz="2400" dirty="0">
              <a:solidFill>
                <a:schemeClr val="bg1"/>
              </a:solidFill>
              <a:effectLst>
                <a:outerShdw blurRad="50800" dist="63500" dir="2700000" algn="tl" rotWithShape="0">
                  <a:schemeClr val="tx1">
                    <a:alpha val="40000"/>
                  </a:schemeClr>
                </a:outerShdw>
              </a:effectLst>
            </a:endParaRP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Misconstruing “things sacrificed to idols”</a:t>
            </a:r>
          </a:p>
          <a:p>
            <a:pPr marL="342900" indent="-342900">
              <a:buFont typeface="Arial" panose="020B0604020202020204" pitchFamily="34" charset="0"/>
              <a:buChar char="•"/>
            </a:pPr>
            <a:r>
              <a:rPr lang="en-US" sz="2400" b="1" dirty="0" smtClean="0">
                <a:solidFill>
                  <a:schemeClr val="bg1"/>
                </a:solidFill>
                <a:effectLst>
                  <a:outerShdw blurRad="50800" dist="63500" dir="2700000" algn="tl" rotWithShape="0">
                    <a:schemeClr val="tx1">
                      <a:alpha val="40000"/>
                    </a:schemeClr>
                  </a:outerShdw>
                </a:effectLst>
              </a:rPr>
              <a:t>Defining “fornication” as “incest”</a:t>
            </a:r>
            <a:endParaRPr lang="en-US" sz="2400" dirty="0">
              <a:solidFill>
                <a:schemeClr val="bg1"/>
              </a:solidFill>
              <a:effectLst>
                <a:outerShdw blurRad="50800" dist="63500" dir="2700000" algn="tl" rotWithShape="0">
                  <a:schemeClr val="tx1">
                    <a:alpha val="40000"/>
                  </a:schemeClr>
                </a:outerShdw>
              </a:effectLst>
            </a:endParaRPr>
          </a:p>
        </p:txBody>
      </p:sp>
      <p:sp>
        <p:nvSpPr>
          <p:cNvPr id="30" name="Rounded Rectangle 29"/>
          <p:cNvSpPr/>
          <p:nvPr/>
        </p:nvSpPr>
        <p:spPr>
          <a:xfrm>
            <a:off x="228600" y="5609304"/>
            <a:ext cx="2341166" cy="1224649"/>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dirty="0" smtClean="0">
                <a:ln w="15875">
                  <a:solidFill>
                    <a:srgbClr val="C00000"/>
                  </a:solidFill>
                </a:ln>
                <a:solidFill>
                  <a:srgbClr val="FF0000"/>
                </a:solidFill>
                <a:effectLst>
                  <a:outerShdw blurRad="50800" dist="38100" dir="13500000" algn="br" rotWithShape="0">
                    <a:prstClr val="black">
                      <a:alpha val="40000"/>
                    </a:prstClr>
                  </a:outerShdw>
                </a:effectLst>
              </a:rPr>
              <a:t>Dead Sea scrolls alleged to refer to incest as </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r>
              <a:rPr lang="en-US" i="1" dirty="0" err="1" smtClean="0">
                <a:ln w="15875">
                  <a:solidFill>
                    <a:srgbClr val="C00000"/>
                  </a:solidFill>
                </a:ln>
                <a:solidFill>
                  <a:srgbClr val="FF0000"/>
                </a:solidFill>
                <a:effectLst>
                  <a:outerShdw blurRad="50800" dist="38100" dir="13500000" algn="br" rotWithShape="0">
                    <a:prstClr val="black">
                      <a:alpha val="40000"/>
                    </a:prstClr>
                  </a:outerShdw>
                </a:effectLst>
              </a:rPr>
              <a:t>zenut</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endParaRPr lang="en-US" dirty="0">
              <a:ln w="15875">
                <a:solidFill>
                  <a:srgbClr val="C00000"/>
                </a:solidFill>
              </a:ln>
              <a:solidFill>
                <a:srgbClr val="FF0000"/>
              </a:solidFill>
              <a:effectLst>
                <a:outerShdw blurRad="50800" dist="38100" dir="13500000" algn="br" rotWithShape="0">
                  <a:prstClr val="black">
                    <a:alpha val="40000"/>
                  </a:prstClr>
                </a:outerShdw>
              </a:effectLst>
            </a:endParaRPr>
          </a:p>
        </p:txBody>
      </p:sp>
      <p:sp>
        <p:nvSpPr>
          <p:cNvPr id="31" name="Rounded Rectangle 30"/>
          <p:cNvSpPr/>
          <p:nvPr/>
        </p:nvSpPr>
        <p:spPr>
          <a:xfrm>
            <a:off x="6324600" y="5592096"/>
            <a:ext cx="2341166" cy="1224649"/>
          </a:xfrm>
          <a:prstGeom prst="roundRect">
            <a:avLst/>
          </a:prstGeom>
          <a:gradFill>
            <a:gsLst>
              <a:gs pos="0">
                <a:srgbClr val="FFEFD1"/>
              </a:gs>
              <a:gs pos="64999">
                <a:srgbClr val="F0EBD5"/>
              </a:gs>
              <a:gs pos="100000">
                <a:srgbClr val="D1C39F"/>
              </a:gs>
            </a:gsLst>
            <a:lin ang="5400000" scaled="0"/>
          </a:gra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sp3d extrusionH="57150">
              <a:bevelT w="38100" h="38100"/>
            </a:sp3d>
          </a:bodyPr>
          <a:lstStyle/>
          <a:p>
            <a:pPr algn="ctr"/>
            <a:r>
              <a:rPr lang="en-US" dirty="0" smtClean="0">
                <a:ln w="15875">
                  <a:solidFill>
                    <a:srgbClr val="C00000"/>
                  </a:solidFill>
                </a:ln>
                <a:solidFill>
                  <a:srgbClr val="FF0000"/>
                </a:solidFill>
                <a:effectLst>
                  <a:outerShdw blurRad="50800" dist="38100" dir="13500000" algn="br" rotWithShape="0">
                    <a:prstClr val="black">
                      <a:alpha val="40000"/>
                    </a:prstClr>
                  </a:outerShdw>
                </a:effectLst>
              </a:rPr>
              <a:t>Rabbinic lit. referred to marriages in violation of Lev18:7ff as </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r>
              <a:rPr lang="en-US" i="1" dirty="0" err="1" smtClean="0">
                <a:ln w="15875">
                  <a:solidFill>
                    <a:srgbClr val="C00000"/>
                  </a:solidFill>
                </a:ln>
                <a:solidFill>
                  <a:srgbClr val="FF0000"/>
                </a:solidFill>
                <a:effectLst>
                  <a:outerShdw blurRad="50800" dist="38100" dir="13500000" algn="br" rotWithShape="0">
                    <a:prstClr val="black">
                      <a:alpha val="40000"/>
                    </a:prstClr>
                  </a:outerShdw>
                </a:effectLst>
              </a:rPr>
              <a:t>zenut</a:t>
            </a:r>
            <a:r>
              <a:rPr lang="en-US" i="1" dirty="0" smtClean="0">
                <a:ln w="15875">
                  <a:solidFill>
                    <a:srgbClr val="C00000"/>
                  </a:solidFill>
                </a:ln>
                <a:solidFill>
                  <a:srgbClr val="FF0000"/>
                </a:solidFill>
                <a:effectLst>
                  <a:outerShdw blurRad="50800" dist="38100" dir="13500000" algn="br" rotWithShape="0">
                    <a:prstClr val="black">
                      <a:alpha val="40000"/>
                    </a:prstClr>
                  </a:outerShdw>
                </a:effectLst>
              </a:rPr>
              <a:t>”</a:t>
            </a:r>
            <a:endParaRPr lang="en-US" dirty="0">
              <a:ln w="15875">
                <a:solidFill>
                  <a:srgbClr val="C00000"/>
                </a:solidFill>
              </a:ln>
              <a:solidFill>
                <a:srgbClr val="FF0000"/>
              </a:solidFill>
              <a:effectLst>
                <a:outerShdw blurRad="50800" dist="38100" dir="13500000" algn="br" rotWithShape="0">
                  <a:prstClr val="black">
                    <a:alpha val="40000"/>
                  </a:prstClr>
                </a:outerShdw>
              </a:effectLst>
            </a:endParaRPr>
          </a:p>
        </p:txBody>
      </p:sp>
    </p:spTree>
    <p:extLst>
      <p:ext uri="{BB962C8B-B14F-4D97-AF65-F5344CB8AC3E}">
        <p14:creationId xmlns:p14="http://schemas.microsoft.com/office/powerpoint/2010/main" val="6053347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3550</TotalTime>
  <Words>1654</Words>
  <Application>Microsoft Office PowerPoint</Application>
  <PresentationFormat>On-screen Show (4:3)</PresentationFormat>
  <Paragraphs>379</Paragraphs>
  <Slides>19</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Palatino Linotype</vt:lpstr>
      <vt:lpstr>Calibri</vt:lpstr>
      <vt:lpstr>Albertus Extra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Smelser</dc:creator>
  <cp:lastModifiedBy>Jeff Smelser</cp:lastModifiedBy>
  <cp:revision>133</cp:revision>
  <dcterms:created xsi:type="dcterms:W3CDTF">2014-01-21T00:37:06Z</dcterms:created>
  <dcterms:modified xsi:type="dcterms:W3CDTF">2014-03-07T19:53:43Z</dcterms:modified>
</cp:coreProperties>
</file>