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13.xml" ContentType="application/vnd.openxmlformats-officedocument.presentationml.slideMaster+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80" r:id="rId2"/>
    <p:sldMasterId id="2147483682" r:id="rId3"/>
    <p:sldMasterId id="2147483684" r:id="rId4"/>
    <p:sldMasterId id="2147483688" r:id="rId5"/>
    <p:sldMasterId id="2147483690" r:id="rId6"/>
    <p:sldMasterId id="2147483694" r:id="rId7"/>
    <p:sldMasterId id="2147483696" r:id="rId8"/>
    <p:sldMasterId id="2147483700" r:id="rId9"/>
    <p:sldMasterId id="2147483712" r:id="rId10"/>
    <p:sldMasterId id="2147483714" r:id="rId11"/>
    <p:sldMasterId id="2147483716" r:id="rId12"/>
    <p:sldMasterId id="2147483718" r:id="rId13"/>
  </p:sldMasterIdLst>
  <p:sldIdLst>
    <p:sldId id="330" r:id="rId14"/>
    <p:sldId id="331" r:id="rId15"/>
    <p:sldId id="334" r:id="rId16"/>
    <p:sldId id="333" r:id="rId17"/>
    <p:sldId id="336" r:id="rId18"/>
    <p:sldId id="341" r:id="rId19"/>
    <p:sldId id="332" r:id="rId20"/>
    <p:sldId id="338" r:id="rId21"/>
    <p:sldId id="342" r:id="rId22"/>
    <p:sldId id="343" r:id="rId23"/>
    <p:sldId id="345" r:id="rId24"/>
    <p:sldId id="337" r:id="rId25"/>
    <p:sldId id="289" r:id="rId26"/>
    <p:sldId id="276" r:id="rId27"/>
    <p:sldId id="286" r:id="rId28"/>
    <p:sldId id="344" r:id="rId29"/>
    <p:sldId id="284" r:id="rId30"/>
    <p:sldId id="277" r:id="rId31"/>
    <p:sldId id="278" r:id="rId32"/>
    <p:sldId id="279" r:id="rId33"/>
    <p:sldId id="280" r:id="rId34"/>
    <p:sldId id="281" r:id="rId35"/>
    <p:sldId id="282" r:id="rId36"/>
    <p:sldId id="292" r:id="rId37"/>
    <p:sldId id="283" r:id="rId38"/>
    <p:sldId id="295" r:id="rId39"/>
    <p:sldId id="346" r:id="rId40"/>
    <p:sldId id="300" r:id="rId41"/>
    <p:sldId id="302" r:id="rId42"/>
    <p:sldId id="307" r:id="rId43"/>
    <p:sldId id="308" r:id="rId44"/>
    <p:sldId id="301" r:id="rId45"/>
    <p:sldId id="304" r:id="rId46"/>
    <p:sldId id="305" r:id="rId47"/>
    <p:sldId id="310" r:id="rId48"/>
    <p:sldId id="316" r:id="rId49"/>
    <p:sldId id="317" r:id="rId50"/>
    <p:sldId id="318" r:id="rId51"/>
    <p:sldId id="319" r:id="rId52"/>
    <p:sldId id="320" r:id="rId53"/>
    <p:sldId id="321" r:id="rId54"/>
    <p:sldId id="349" r:id="rId55"/>
    <p:sldId id="322" r:id="rId56"/>
    <p:sldId id="323" r:id="rId57"/>
    <p:sldId id="347" r:id="rId58"/>
    <p:sldId id="325" r:id="rId59"/>
    <p:sldId id="326" r:id="rId60"/>
    <p:sldId id="327" r:id="rId61"/>
    <p:sldId id="348" r:id="rId62"/>
    <p:sldId id="329" r:id="rId63"/>
    <p:sldId id="350" r:id="rId64"/>
    <p:sldId id="351" r:id="rId65"/>
    <p:sldId id="353" r:id="rId66"/>
    <p:sldId id="352" r:id="rId67"/>
    <p:sldId id="357" r:id="rId68"/>
    <p:sldId id="356" r:id="rId69"/>
    <p:sldId id="354" r:id="rId70"/>
    <p:sldId id="358" r:id="rId71"/>
  </p:sldIdLst>
  <p:sldSz cx="9144000" cy="6858000" type="screen4x3"/>
  <p:notesSz cx="6858000" cy="9144000"/>
  <p:embeddedFontLst>
    <p:embeddedFont>
      <p:font typeface="Georgia" pitchFamily="18" charset="0"/>
      <p:regular r:id="rId72"/>
      <p:bold r:id="rId73"/>
      <p:italic r:id="rId74"/>
      <p:boldItalic r:id="rId75"/>
    </p:embeddedFont>
    <p:embeddedFont>
      <p:font typeface="Wingdings 2" pitchFamily="18" charset="2"/>
      <p:regular r:id="rId7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943" autoAdjust="0"/>
    <p:restoredTop sz="86477" autoAdjust="0"/>
  </p:normalViewPr>
  <p:slideViewPr>
    <p:cSldViewPr>
      <p:cViewPr varScale="1">
        <p:scale>
          <a:sx n="64" d="100"/>
          <a:sy n="64" d="100"/>
        </p:scale>
        <p:origin x="-990" y="-96"/>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6" d="100"/>
        <a:sy n="66" d="100"/>
      </p:scale>
      <p:origin x="0" y="390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font" Target="fonts/font5.fntdata"/><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font" Target="fonts/font3.fntdata"/><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8.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font" Target="fonts/font2.fntdata"/><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font" Target="fonts/font1.fntdata"/><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FAD6E10-0712-4009-AD71-E8E03F3CF050}" type="datetimeFigureOut">
              <a:rPr lang="en-US" smtClean="0"/>
              <a:pPr/>
              <a:t>3/6/2014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CFB39B0-FB59-48C0-B363-A69BD30F42EE}"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AD6E10-0712-4009-AD71-E8E03F3CF050}"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B39B0-FB59-48C0-B363-A69BD30F42E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4CFB39B0-FB59-48C0-B363-A69BD30F42EE}"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AD6E10-0712-4009-AD71-E8E03F3CF050}"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FAD6E10-0712-4009-AD71-E8E03F3CF050}"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CFB39B0-FB59-48C0-B363-A69BD30F42EE}"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FAD6E10-0712-4009-AD71-E8E03F3CF050}"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CFB39B0-FB59-48C0-B363-A69BD30F42EE}"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FAD6E10-0712-4009-AD71-E8E03F3CF050}"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CFB39B0-FB59-48C0-B363-A69BD30F42EE}"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FAD6E10-0712-4009-AD71-E8E03F3CF050}"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CFB39B0-FB59-48C0-B363-A69BD30F42EE}"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FAD6E10-0712-4009-AD71-E8E03F3CF050}"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CFB39B0-FB59-48C0-B363-A69BD30F42EE}"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FAD6E10-0712-4009-AD71-E8E03F3CF050}"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CFB39B0-FB59-48C0-B363-A69BD30F42EE}"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FAD6E10-0712-4009-AD71-E8E03F3CF050}"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CFB39B0-FB59-48C0-B363-A69BD30F42EE}"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FAD6E10-0712-4009-AD71-E8E03F3CF050}"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CFB39B0-FB59-48C0-B363-A69BD30F42EE}"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FAD6E10-0712-4009-AD71-E8E03F3CF050}"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CFB39B0-FB59-48C0-B363-A69BD30F42EE}"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FAD6E10-0712-4009-AD71-E8E03F3CF050}"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CFB39B0-FB59-48C0-B363-A69BD30F42EE}"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FAD6E10-0712-4009-AD71-E8E03F3CF050}"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CFB39B0-FB59-48C0-B363-A69BD30F42EE}"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FAD6E10-0712-4009-AD71-E8E03F3CF050}"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CFB39B0-FB59-48C0-B363-A69BD30F42EE}"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FAD6E10-0712-4009-AD71-E8E03F3CF050}"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CFB39B0-FB59-48C0-B363-A69BD30F42EE}"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5FAD6E10-0712-4009-AD71-E8E03F3CF050}" type="datetimeFigureOut">
              <a:rPr lang="en-US" smtClean="0"/>
              <a:pPr/>
              <a:t>3/6/2014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CFB39B0-FB59-48C0-B363-A69BD30F42EE}"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5FAD6E10-0712-4009-AD71-E8E03F3CF050}" type="datetimeFigureOut">
              <a:rPr lang="en-US" smtClean="0"/>
              <a:pPr/>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B39B0-FB59-48C0-B363-A69BD30F42EE}"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FAD6E10-0712-4009-AD71-E8E03F3CF050}" type="datetimeFigureOut">
              <a:rPr lang="en-US" smtClean="0"/>
              <a:pPr/>
              <a:t>3/6/2014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CFB39B0-FB59-48C0-B363-A69BD30F42EE}"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FAD6E10-0712-4009-AD71-E8E03F3CF050}" type="datetimeFigureOut">
              <a:rPr lang="en-US" smtClean="0"/>
              <a:pPr/>
              <a:t>3/6/2014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4CFB39B0-FB59-48C0-B363-A69BD30F42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FAD6E10-0712-4009-AD71-E8E03F3CF050}" type="datetimeFigureOut">
              <a:rPr lang="en-US" smtClean="0"/>
              <a:pPr/>
              <a:t>3/6/2014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CFB39B0-FB59-48C0-B363-A69BD30F42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CFB39B0-FB59-48C0-B363-A69BD30F42EE}"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FAD6E10-0712-4009-AD71-E8E03F3CF050}" type="datetimeFigureOut">
              <a:rPr lang="en-US" smtClean="0"/>
              <a:pPr/>
              <a:t>3/6/2014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4CFB39B0-FB59-48C0-B363-A69BD30F42EE}"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5FAD6E10-0712-4009-AD71-E8E03F3CF050}" type="datetimeFigureOut">
              <a:rPr lang="en-US" smtClean="0"/>
              <a:pPr/>
              <a:t>3/6/2014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FAD6E10-0712-4009-AD71-E8E03F3CF050}" type="datetimeFigureOut">
              <a:rPr lang="en-US" smtClean="0"/>
              <a:pPr/>
              <a:t>3/6/2014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CFB39B0-FB59-48C0-B363-A69BD30F42EE}"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FAD6E10-0712-4009-AD71-E8E03F3CF050}" type="datetimeFigureOut">
              <a:rPr lang="en-US" smtClean="0"/>
              <a:pPr/>
              <a:t>3/6/2014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CFB39B0-FB59-48C0-B363-A69BD30F42EE}"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13" r:id="rId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FAD6E10-0712-4009-AD71-E8E03F3CF050}" type="datetimeFigureOut">
              <a:rPr lang="en-US" smtClean="0"/>
              <a:pPr/>
              <a:t>3/6/2014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CFB39B0-FB59-48C0-B363-A69BD30F42EE}"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15" r:id="rId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FAD6E10-0712-4009-AD71-E8E03F3CF050}" type="datetimeFigureOut">
              <a:rPr lang="en-US" smtClean="0"/>
              <a:pPr/>
              <a:t>3/6/2014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CFB39B0-FB59-48C0-B363-A69BD30F42EE}"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17" r:id="rId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FAD6E10-0712-4009-AD71-E8E03F3CF050}" type="datetimeFigureOut">
              <a:rPr lang="en-US" smtClean="0"/>
              <a:pPr/>
              <a:t>3/6/2014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CFB39B0-FB59-48C0-B363-A69BD30F42EE}"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19" r:id="rId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FAD6E10-0712-4009-AD71-E8E03F3CF050}" type="datetimeFigureOut">
              <a:rPr lang="en-US" smtClean="0"/>
              <a:pPr/>
              <a:t>3/6/2014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CFB39B0-FB59-48C0-B363-A69BD30F42EE}"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FAD6E10-0712-4009-AD71-E8E03F3CF050}" type="datetimeFigureOut">
              <a:rPr lang="en-US" smtClean="0"/>
              <a:pPr/>
              <a:t>3/6/2014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CFB39B0-FB59-48C0-B363-A69BD30F42EE}"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3" r:id="rId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FAD6E10-0712-4009-AD71-E8E03F3CF050}" type="datetimeFigureOut">
              <a:rPr lang="en-US" smtClean="0"/>
              <a:pPr/>
              <a:t>3/6/2014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CFB39B0-FB59-48C0-B363-A69BD30F42EE}"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FAD6E10-0712-4009-AD71-E8E03F3CF050}" type="datetimeFigureOut">
              <a:rPr lang="en-US" smtClean="0"/>
              <a:pPr/>
              <a:t>3/6/2014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CFB39B0-FB59-48C0-B363-A69BD30F42EE}"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9" r:id="rId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FAD6E10-0712-4009-AD71-E8E03F3CF050}" type="datetimeFigureOut">
              <a:rPr lang="en-US" smtClean="0"/>
              <a:pPr/>
              <a:t>3/6/2014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CFB39B0-FB59-48C0-B363-A69BD30F42EE}"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1" r:id="rId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FAD6E10-0712-4009-AD71-E8E03F3CF050}" type="datetimeFigureOut">
              <a:rPr lang="en-US" smtClean="0"/>
              <a:pPr/>
              <a:t>3/6/2014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CFB39B0-FB59-48C0-B363-A69BD30F42EE}"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5" r:id="rId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FAD6E10-0712-4009-AD71-E8E03F3CF050}" type="datetimeFigureOut">
              <a:rPr lang="en-US" smtClean="0"/>
              <a:pPr/>
              <a:t>3/6/2014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CFB39B0-FB59-48C0-B363-A69BD30F42EE}"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FAD6E10-0712-4009-AD71-E8E03F3CF050}" type="datetimeFigureOut">
              <a:rPr lang="en-US" smtClean="0"/>
              <a:pPr/>
              <a:t>3/6/2014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CFB39B0-FB59-48C0-B363-A69BD30F42EE}"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1" r:id="rId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3276600"/>
            <a:ext cx="3429000" cy="2514600"/>
          </a:xfrm>
        </p:spPr>
        <p:txBody>
          <a:bodyPr>
            <a:normAutofit/>
          </a:bodyPr>
          <a:lstStyle/>
          <a:p>
            <a:r>
              <a:rPr lang="en-US" sz="2400" dirty="0" smtClean="0">
                <a:solidFill>
                  <a:schemeClr val="accent3">
                    <a:lumMod val="50000"/>
                  </a:schemeClr>
                </a:solidFill>
              </a:rPr>
              <a:t/>
            </a:r>
            <a:br>
              <a:rPr lang="en-US" sz="2400" dirty="0" smtClean="0">
                <a:solidFill>
                  <a:schemeClr val="accent3">
                    <a:lumMod val="50000"/>
                  </a:schemeClr>
                </a:solidFill>
              </a:rPr>
            </a:br>
            <a:r>
              <a:rPr lang="en-US" sz="2400" dirty="0" smtClean="0">
                <a:solidFill>
                  <a:schemeClr val="accent3">
                    <a:lumMod val="50000"/>
                  </a:schemeClr>
                </a:solidFill>
              </a:rPr>
              <a:t>The Lord’s Appointed Times</a:t>
            </a:r>
          </a:p>
          <a:p>
            <a:r>
              <a:rPr lang="en-US" sz="2400" dirty="0" smtClean="0">
                <a:solidFill>
                  <a:schemeClr val="accent3">
                    <a:lumMod val="50000"/>
                  </a:schemeClr>
                </a:solidFill>
              </a:rPr>
              <a:t> (</a:t>
            </a:r>
            <a:r>
              <a:rPr lang="en-US" sz="2400" cap="none" dirty="0" smtClean="0">
                <a:solidFill>
                  <a:schemeClr val="accent3">
                    <a:lumMod val="50000"/>
                  </a:schemeClr>
                </a:solidFill>
              </a:rPr>
              <a:t>Leviticus 23)</a:t>
            </a:r>
            <a:endParaRPr lang="en-US" sz="2400" dirty="0" smtClean="0">
              <a:solidFill>
                <a:schemeClr val="accent3">
                  <a:lumMod val="50000"/>
                </a:schemeClr>
              </a:solidFill>
            </a:endParaRPr>
          </a:p>
          <a:p>
            <a:endParaRPr lang="en-US" sz="2400" dirty="0" smtClean="0">
              <a:solidFill>
                <a:schemeClr val="accent3">
                  <a:lumMod val="50000"/>
                </a:schemeClr>
              </a:solidFill>
            </a:endParaRPr>
          </a:p>
        </p:txBody>
      </p:sp>
      <p:sp>
        <p:nvSpPr>
          <p:cNvPr id="2" name="Title 1"/>
          <p:cNvSpPr>
            <a:spLocks noGrp="1"/>
          </p:cNvSpPr>
          <p:nvPr>
            <p:ph type="ctrTitle"/>
          </p:nvPr>
        </p:nvSpPr>
        <p:spPr/>
        <p:txBody>
          <a:bodyPr>
            <a:normAutofit fontScale="90000"/>
          </a:bodyPr>
          <a:lstStyle/>
          <a:p>
            <a:r>
              <a:rPr lang="en-US" sz="6000" b="1" dirty="0" smtClean="0">
                <a:solidFill>
                  <a:schemeClr val="tx2">
                    <a:lumMod val="75000"/>
                  </a:schemeClr>
                </a:solidFill>
              </a:rPr>
              <a:t>The Feasts of Israel</a:t>
            </a:r>
            <a:endParaRPr lang="en-US" sz="6000" b="1" dirty="0">
              <a:solidFill>
                <a:schemeClr val="tx2">
                  <a:lumMod val="75000"/>
                </a:schemeClr>
              </a:solidFill>
            </a:endParaRPr>
          </a:p>
        </p:txBody>
      </p:sp>
      <p:pic>
        <p:nvPicPr>
          <p:cNvPr id="9218" name="Picture 2" descr="Jewish Holiday Calendar"/>
          <p:cNvPicPr>
            <a:picLocks noChangeAspect="1" noChangeArrowheads="1"/>
          </p:cNvPicPr>
          <p:nvPr/>
        </p:nvPicPr>
        <p:blipFill>
          <a:blip r:embed="rId2" cstate="print"/>
          <a:srcRect/>
          <a:stretch>
            <a:fillRect/>
          </a:stretch>
        </p:blipFill>
        <p:spPr bwMode="auto">
          <a:xfrm>
            <a:off x="4572000" y="3124200"/>
            <a:ext cx="3866028" cy="2857500"/>
          </a:xfrm>
          <a:prstGeom prst="rect">
            <a:avLst/>
          </a:prstGeom>
          <a:noFill/>
          <a:ln w="25400">
            <a:solidFill>
              <a:schemeClr val="tx2"/>
            </a:solidFill>
          </a:ln>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3000" dirty="0">
              <a:solidFill>
                <a:schemeClr val="bg2">
                  <a:lumMod val="25000"/>
                </a:schemeClr>
              </a:solidFill>
            </a:endParaRPr>
          </a:p>
        </p:txBody>
      </p:sp>
      <p:sp>
        <p:nvSpPr>
          <p:cNvPr id="3" name="Content Placeholder 2"/>
          <p:cNvSpPr>
            <a:spLocks noGrp="1"/>
          </p:cNvSpPr>
          <p:nvPr>
            <p:ph sz="quarter" idx="1"/>
          </p:nvPr>
        </p:nvSpPr>
        <p:spPr>
          <a:xfrm>
            <a:off x="301752" y="2667000"/>
            <a:ext cx="8503920" cy="3432048"/>
          </a:xfrm>
        </p:spPr>
        <p:txBody>
          <a:bodyPr/>
          <a:lstStyle/>
          <a:p>
            <a:r>
              <a:rPr lang="en-US" sz="3000" i="1" dirty="0" smtClean="0">
                <a:solidFill>
                  <a:schemeClr val="bg2">
                    <a:lumMod val="25000"/>
                  </a:schemeClr>
                </a:solidFill>
              </a:rPr>
              <a:t>Like flying birds so the Lord of hosts will protect Jerusalem. He will </a:t>
            </a:r>
            <a:r>
              <a:rPr lang="en-US" sz="3000" i="1" u="sng" dirty="0" smtClean="0">
                <a:solidFill>
                  <a:schemeClr val="bg2">
                    <a:lumMod val="25000"/>
                  </a:schemeClr>
                </a:solidFill>
              </a:rPr>
              <a:t>protect</a:t>
            </a:r>
            <a:r>
              <a:rPr lang="en-US" sz="3000" i="1" dirty="0" smtClean="0">
                <a:solidFill>
                  <a:schemeClr val="bg2">
                    <a:lumMod val="25000"/>
                  </a:schemeClr>
                </a:solidFill>
              </a:rPr>
              <a:t> and deliver it; He will </a:t>
            </a:r>
            <a:r>
              <a:rPr lang="en-US" sz="3000" i="1" u="sng" dirty="0" smtClean="0">
                <a:solidFill>
                  <a:schemeClr val="bg2">
                    <a:lumMod val="25000"/>
                  </a:schemeClr>
                </a:solidFill>
              </a:rPr>
              <a:t>pass over</a:t>
            </a:r>
            <a:r>
              <a:rPr lang="en-US" sz="3000" i="1" dirty="0" smtClean="0">
                <a:solidFill>
                  <a:schemeClr val="bg2">
                    <a:lumMod val="25000"/>
                  </a:schemeClr>
                </a:solidFill>
              </a:rPr>
              <a:t> (Heb. </a:t>
            </a:r>
            <a:r>
              <a:rPr lang="en-US" sz="3000" i="1" dirty="0" err="1" smtClean="0">
                <a:solidFill>
                  <a:schemeClr val="bg2">
                    <a:lumMod val="25000"/>
                  </a:schemeClr>
                </a:solidFill>
              </a:rPr>
              <a:t>pasach</a:t>
            </a:r>
            <a:r>
              <a:rPr lang="en-US" sz="3000" i="1" dirty="0" smtClean="0">
                <a:solidFill>
                  <a:schemeClr val="bg2">
                    <a:lumMod val="25000"/>
                  </a:schemeClr>
                </a:solidFill>
              </a:rPr>
              <a:t>) and rescue it. </a:t>
            </a:r>
            <a:r>
              <a:rPr lang="en-US" sz="3000" i="1" dirty="0" smtClean="0">
                <a:solidFill>
                  <a:schemeClr val="bg2">
                    <a:lumMod val="25000"/>
                  </a:schemeClr>
                </a:solidFill>
              </a:rPr>
              <a:t>(Isaiah 31:5).</a:t>
            </a:r>
            <a:endParaRPr lang="en-US" sz="3000" i="1" dirty="0" smtClean="0">
              <a:solidFill>
                <a:schemeClr val="bg2">
                  <a:lumMod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3000" dirty="0">
              <a:solidFill>
                <a:schemeClr val="bg2">
                  <a:lumMod val="25000"/>
                </a:schemeClr>
              </a:solidFill>
            </a:endParaRPr>
          </a:p>
        </p:txBody>
      </p:sp>
      <p:sp>
        <p:nvSpPr>
          <p:cNvPr id="3" name="Content Placeholder 2"/>
          <p:cNvSpPr>
            <a:spLocks noGrp="1"/>
          </p:cNvSpPr>
          <p:nvPr>
            <p:ph sz="quarter" idx="1"/>
          </p:nvPr>
        </p:nvSpPr>
        <p:spPr>
          <a:xfrm>
            <a:off x="301752" y="2286000"/>
            <a:ext cx="8503920" cy="3813048"/>
          </a:xfrm>
        </p:spPr>
        <p:txBody>
          <a:bodyPr/>
          <a:lstStyle/>
          <a:p>
            <a:r>
              <a:rPr lang="en-US" sz="3000" i="1" dirty="0" smtClean="0">
                <a:solidFill>
                  <a:schemeClr val="bg2">
                    <a:lumMod val="25000"/>
                  </a:schemeClr>
                </a:solidFill>
              </a:rPr>
              <a:t>“For when the </a:t>
            </a:r>
            <a:r>
              <a:rPr lang="en-US" sz="3000" i="1" cap="small" dirty="0" smtClean="0">
                <a:solidFill>
                  <a:schemeClr val="bg2">
                    <a:lumMod val="25000"/>
                  </a:schemeClr>
                </a:solidFill>
              </a:rPr>
              <a:t>Lord</a:t>
            </a:r>
            <a:r>
              <a:rPr lang="en-US" sz="3000" i="1" dirty="0" smtClean="0">
                <a:solidFill>
                  <a:schemeClr val="bg2">
                    <a:lumMod val="25000"/>
                  </a:schemeClr>
                </a:solidFill>
              </a:rPr>
              <a:t> goes through to smite the Egyptians, He will see the blood on the lintel and the two doorposts, and the </a:t>
            </a:r>
            <a:r>
              <a:rPr lang="en-US" sz="3000" i="1" cap="small" dirty="0" smtClean="0">
                <a:solidFill>
                  <a:schemeClr val="bg2">
                    <a:lumMod val="25000"/>
                  </a:schemeClr>
                </a:solidFill>
              </a:rPr>
              <a:t>Lord</a:t>
            </a:r>
            <a:r>
              <a:rPr lang="en-US" sz="3000" i="1" dirty="0" smtClean="0">
                <a:solidFill>
                  <a:schemeClr val="bg2">
                    <a:lumMod val="25000"/>
                  </a:schemeClr>
                </a:solidFill>
              </a:rPr>
              <a:t> will </a:t>
            </a:r>
            <a:r>
              <a:rPr lang="en-US" sz="3000" i="1" u="sng" dirty="0" smtClean="0">
                <a:solidFill>
                  <a:schemeClr val="bg2">
                    <a:lumMod val="25000"/>
                  </a:schemeClr>
                </a:solidFill>
              </a:rPr>
              <a:t>protect</a:t>
            </a:r>
            <a:r>
              <a:rPr lang="en-US" sz="3000" i="1" dirty="0" smtClean="0">
                <a:solidFill>
                  <a:schemeClr val="bg2">
                    <a:lumMod val="25000"/>
                  </a:schemeClr>
                </a:solidFill>
              </a:rPr>
              <a:t> the door and not let the Destroyer enter and smite your home.”</a:t>
            </a:r>
            <a:r>
              <a:rPr lang="en-US" sz="3000" dirty="0" smtClean="0">
                <a:solidFill>
                  <a:schemeClr val="bg2">
                    <a:lumMod val="25000"/>
                  </a:schemeClr>
                </a:solidFill>
              </a:rPr>
              <a:t> (Ex. 12:23, NJPS)</a:t>
            </a:r>
          </a:p>
          <a:p>
            <a:endParaRPr lang="en-US" sz="3000" dirty="0">
              <a:solidFill>
                <a:schemeClr val="bg2">
                  <a:lumMod val="25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rmAutofit/>
          </a:bodyPr>
          <a:lstStyle/>
          <a:p>
            <a:r>
              <a:rPr lang="en-US" sz="4000" b="1" dirty="0" smtClean="0">
                <a:solidFill>
                  <a:schemeClr val="tx2">
                    <a:lumMod val="75000"/>
                  </a:schemeClr>
                </a:solidFill>
              </a:rPr>
              <a:t>The Lord’s Passover</a:t>
            </a:r>
            <a:endParaRPr lang="en-US" sz="4000" b="1" dirty="0">
              <a:solidFill>
                <a:schemeClr val="tx2">
                  <a:lumMod val="75000"/>
                </a:scheme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1600200" y="1752600"/>
            <a:ext cx="6149008" cy="4419600"/>
          </a:xfrm>
          <a:prstGeom prst="rect">
            <a:avLst/>
          </a:prstGeom>
          <a:noFill/>
          <a:ln w="38100" cmpd="thickThin">
            <a:solidFill>
              <a:schemeClr val="accent3">
                <a:lumMod val="50000"/>
              </a:schemeClr>
            </a:solid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cstate="print"/>
          <a:srcRect/>
          <a:stretch>
            <a:fillRect/>
          </a:stretch>
        </p:blipFill>
        <p:spPr bwMode="auto">
          <a:xfrm>
            <a:off x="1676400" y="0"/>
            <a:ext cx="5884853" cy="68580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rmAutofit/>
          </a:bodyPr>
          <a:lstStyle/>
          <a:p>
            <a:pPr lvl="0"/>
            <a:r>
              <a:rPr kumimoji="0" lang="en-US" sz="4000" b="1" kern="1200" dirty="0" smtClean="0">
                <a:solidFill>
                  <a:schemeClr val="accent3">
                    <a:lumMod val="50000"/>
                  </a:schemeClr>
                </a:solidFill>
                <a:latin typeface="+mj-lt"/>
                <a:ea typeface="+mj-ea"/>
                <a:cs typeface="+mj-cs"/>
              </a:rPr>
              <a:t>Our Passover, Jesus Christ</a:t>
            </a:r>
            <a:endParaRPr lang="en-US" sz="4000" b="1" dirty="0">
              <a:solidFill>
                <a:schemeClr val="accent3">
                  <a:lumMod val="50000"/>
                </a:schemeClr>
              </a:solidFill>
            </a:endParaRPr>
          </a:p>
        </p:txBody>
      </p:sp>
      <p:pic>
        <p:nvPicPr>
          <p:cNvPr id="4" name="Picture 3" descr="crucifixion.jpg"/>
          <p:cNvPicPr>
            <a:picLocks noChangeAspect="1"/>
          </p:cNvPicPr>
          <p:nvPr/>
        </p:nvPicPr>
        <p:blipFill>
          <a:blip r:embed="rId2" cstate="print"/>
          <a:stretch>
            <a:fillRect/>
          </a:stretch>
        </p:blipFill>
        <p:spPr>
          <a:xfrm>
            <a:off x="1981200" y="1981200"/>
            <a:ext cx="5275384" cy="3810000"/>
          </a:xfrm>
          <a:prstGeom prst="rect">
            <a:avLst/>
          </a:prstGeom>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lstStyle/>
          <a:p>
            <a:r>
              <a:rPr lang="en-US" sz="4000" b="1" dirty="0" smtClean="0">
                <a:solidFill>
                  <a:srgbClr val="8CADAE">
                    <a:lumMod val="50000"/>
                  </a:srgbClr>
                </a:solidFill>
              </a:rPr>
              <a:t>Our Passover, Jesus Christ</a:t>
            </a:r>
            <a:endParaRPr lang="en-US" dirty="0"/>
          </a:p>
        </p:txBody>
      </p:sp>
      <p:sp>
        <p:nvSpPr>
          <p:cNvPr id="3" name="Content Placeholder 2"/>
          <p:cNvSpPr>
            <a:spLocks noGrp="1"/>
          </p:cNvSpPr>
          <p:nvPr>
            <p:ph sz="quarter" idx="1"/>
          </p:nvPr>
        </p:nvSpPr>
        <p:spPr>
          <a:xfrm>
            <a:off x="457200" y="2362200"/>
            <a:ext cx="8348472" cy="3736848"/>
          </a:xfrm>
        </p:spPr>
        <p:txBody>
          <a:bodyPr/>
          <a:lstStyle/>
          <a:p>
            <a:r>
              <a:rPr lang="en-US" sz="2800" i="1" dirty="0" smtClean="0">
                <a:solidFill>
                  <a:schemeClr val="bg2">
                    <a:lumMod val="25000"/>
                  </a:schemeClr>
                </a:solidFill>
              </a:rPr>
              <a:t>And He said to them, “I have earnestly desired to eat this Passover with you before I suffer; for I say to you, I shall never again eat it until it is </a:t>
            </a:r>
            <a:r>
              <a:rPr lang="en-US" sz="2800" i="1" u="sng" dirty="0" smtClean="0">
                <a:solidFill>
                  <a:schemeClr val="bg2">
                    <a:lumMod val="25000"/>
                  </a:schemeClr>
                </a:solidFill>
              </a:rPr>
              <a:t>fulfilled in the kingdom of God</a:t>
            </a:r>
            <a:r>
              <a:rPr lang="en-US" sz="2800" i="1" dirty="0" smtClean="0">
                <a:solidFill>
                  <a:schemeClr val="bg2">
                    <a:lumMod val="25000"/>
                  </a:schemeClr>
                </a:solidFill>
              </a:rPr>
              <a:t>.” (Luke 22:15-16)</a:t>
            </a:r>
            <a:endParaRPr lang="en-US" sz="2800" b="1" i="1" dirty="0">
              <a:solidFill>
                <a:schemeClr val="bg2">
                  <a:lumMod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lstStyle/>
          <a:p>
            <a:r>
              <a:rPr lang="en-US" sz="4000" b="1" dirty="0" smtClean="0">
                <a:solidFill>
                  <a:srgbClr val="8CADAE">
                    <a:lumMod val="50000"/>
                  </a:srgbClr>
                </a:solidFill>
              </a:rPr>
              <a:t>Our Passover, Jesus Christ</a:t>
            </a:r>
            <a:endParaRPr lang="en-US" dirty="0"/>
          </a:p>
        </p:txBody>
      </p:sp>
      <p:sp>
        <p:nvSpPr>
          <p:cNvPr id="3" name="Content Placeholder 2"/>
          <p:cNvSpPr>
            <a:spLocks noGrp="1"/>
          </p:cNvSpPr>
          <p:nvPr>
            <p:ph sz="quarter" idx="1"/>
          </p:nvPr>
        </p:nvSpPr>
        <p:spPr>
          <a:xfrm>
            <a:off x="457200" y="2362200"/>
            <a:ext cx="8348472" cy="3736848"/>
          </a:xfrm>
        </p:spPr>
        <p:txBody>
          <a:bodyPr/>
          <a:lstStyle/>
          <a:p>
            <a:r>
              <a:rPr lang="en-US" sz="2800" i="1" dirty="0" smtClean="0">
                <a:solidFill>
                  <a:schemeClr val="bg2">
                    <a:lumMod val="25000"/>
                  </a:schemeClr>
                </a:solidFill>
              </a:rPr>
              <a:t>For Christ </a:t>
            </a:r>
            <a:r>
              <a:rPr lang="en-US" sz="2800" i="1" u="sng" dirty="0" smtClean="0">
                <a:solidFill>
                  <a:schemeClr val="bg2">
                    <a:lumMod val="25000"/>
                  </a:schemeClr>
                </a:solidFill>
              </a:rPr>
              <a:t>our Passover also has been sacrificed</a:t>
            </a:r>
            <a:r>
              <a:rPr lang="en-US" sz="2800" i="1" dirty="0" smtClean="0">
                <a:solidFill>
                  <a:schemeClr val="bg2">
                    <a:lumMod val="25000"/>
                  </a:schemeClr>
                </a:solidFill>
              </a:rPr>
              <a:t>.  Let us therefore celebrate the feast, not with old leaven, nor with the leaven of malice and wickedness, but with the unleavened bread of sincerity and truth. (1 Cor. 5:7-8)</a:t>
            </a:r>
            <a:endParaRPr lang="en-US" dirty="0">
              <a:solidFill>
                <a:schemeClr val="bg2">
                  <a:lumMod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rmAutofit/>
          </a:bodyPr>
          <a:lstStyle/>
          <a:p>
            <a:pPr lvl="0"/>
            <a:r>
              <a:rPr kumimoji="0" lang="en-US" sz="4000" b="1" kern="1200" dirty="0" smtClean="0">
                <a:solidFill>
                  <a:schemeClr val="accent3">
                    <a:lumMod val="50000"/>
                  </a:schemeClr>
                </a:solidFill>
                <a:latin typeface="+mj-lt"/>
                <a:ea typeface="+mj-ea"/>
                <a:cs typeface="+mj-cs"/>
              </a:rPr>
              <a:t>Our Passover, Jesus Christ</a:t>
            </a:r>
            <a:endParaRPr lang="en-US" sz="4000" b="1" dirty="0">
              <a:solidFill>
                <a:schemeClr val="accent3">
                  <a:lumMod val="50000"/>
                </a:schemeClr>
              </a:solidFill>
            </a:endParaRPr>
          </a:p>
        </p:txBody>
      </p:sp>
      <p:sp>
        <p:nvSpPr>
          <p:cNvPr id="3" name="Content Placeholder 2"/>
          <p:cNvSpPr>
            <a:spLocks noGrp="1"/>
          </p:cNvSpPr>
          <p:nvPr>
            <p:ph sz="quarter" idx="1"/>
          </p:nvPr>
        </p:nvSpPr>
        <p:spPr>
          <a:xfrm>
            <a:off x="533400" y="2057400"/>
            <a:ext cx="8272272" cy="4041648"/>
          </a:xfrm>
        </p:spPr>
        <p:txBody>
          <a:bodyPr>
            <a:normAutofit/>
          </a:bodyPr>
          <a:lstStyle/>
          <a:p>
            <a:pPr lvl="0"/>
            <a:r>
              <a:rPr kumimoji="0" lang="en-US" sz="3000" b="1" i="1" kern="1200" dirty="0" smtClean="0">
                <a:solidFill>
                  <a:schemeClr val="bg2">
                    <a:lumMod val="25000"/>
                  </a:schemeClr>
                </a:solidFill>
                <a:latin typeface="+mj-lt"/>
                <a:ea typeface="+mj-ea"/>
                <a:cs typeface="+mj-cs"/>
              </a:rPr>
              <a:t>A “Lamb” slain</a:t>
            </a:r>
          </a:p>
          <a:p>
            <a:pPr lvl="0"/>
            <a:r>
              <a:rPr kumimoji="0" lang="en-US" sz="3000" b="0" i="1" kern="1200" dirty="0" smtClean="0">
                <a:solidFill>
                  <a:schemeClr val="bg2">
                    <a:lumMod val="25000"/>
                  </a:schemeClr>
                </a:solidFill>
                <a:latin typeface="+mj-lt"/>
                <a:ea typeface="+mj-ea"/>
                <a:cs typeface="+mj-cs"/>
              </a:rPr>
              <a:t>The next day he *saw Jesus coming to him, and *said, “Behold, the </a:t>
            </a:r>
            <a:r>
              <a:rPr kumimoji="0" lang="en-US" sz="3000" b="0" i="1" u="sng" kern="1200" dirty="0" smtClean="0">
                <a:solidFill>
                  <a:schemeClr val="bg2">
                    <a:lumMod val="25000"/>
                  </a:schemeClr>
                </a:solidFill>
                <a:latin typeface="+mj-lt"/>
                <a:ea typeface="+mj-ea"/>
                <a:cs typeface="+mj-cs"/>
              </a:rPr>
              <a:t>Lamb</a:t>
            </a:r>
            <a:r>
              <a:rPr kumimoji="0" lang="en-US" sz="3000" b="0" i="1" kern="1200" dirty="0" smtClean="0">
                <a:solidFill>
                  <a:schemeClr val="bg2">
                    <a:lumMod val="25000"/>
                  </a:schemeClr>
                </a:solidFill>
                <a:latin typeface="+mj-lt"/>
                <a:ea typeface="+mj-ea"/>
                <a:cs typeface="+mj-cs"/>
              </a:rPr>
              <a:t> of God who takes away the sin of the world! (John 1:29)</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lstStyle/>
          <a:p>
            <a:r>
              <a:rPr lang="en-US" sz="4000" b="1" dirty="0" smtClean="0">
                <a:solidFill>
                  <a:srgbClr val="8CADAE">
                    <a:lumMod val="50000"/>
                  </a:srgbClr>
                </a:solidFill>
              </a:rPr>
              <a:t>Our Passover, Jesus Christ</a:t>
            </a:r>
            <a:endParaRPr lang="en-US" sz="3000" b="0" dirty="0">
              <a:solidFill>
                <a:schemeClr val="accent3">
                  <a:lumMod val="50000"/>
                </a:schemeClr>
              </a:solidFill>
            </a:endParaRPr>
          </a:p>
        </p:txBody>
      </p:sp>
      <p:sp>
        <p:nvSpPr>
          <p:cNvPr id="3" name="Content Placeholder 2"/>
          <p:cNvSpPr>
            <a:spLocks noGrp="1"/>
          </p:cNvSpPr>
          <p:nvPr>
            <p:ph sz="quarter" idx="1"/>
          </p:nvPr>
        </p:nvSpPr>
        <p:spPr>
          <a:xfrm>
            <a:off x="533400" y="2057400"/>
            <a:ext cx="8272272" cy="4041648"/>
          </a:xfrm>
        </p:spPr>
        <p:txBody>
          <a:bodyPr>
            <a:normAutofit/>
          </a:bodyPr>
          <a:lstStyle/>
          <a:p>
            <a:pPr lvl="0"/>
            <a:r>
              <a:rPr kumimoji="0" lang="en-US" sz="3000" b="1" i="1" kern="1200" dirty="0" smtClean="0">
                <a:solidFill>
                  <a:schemeClr val="bg2">
                    <a:lumMod val="25000"/>
                  </a:schemeClr>
                </a:solidFill>
                <a:latin typeface="+mj-lt"/>
                <a:ea typeface="+mj-ea"/>
                <a:cs typeface="+mj-cs"/>
              </a:rPr>
              <a:t>A perfect specimen</a:t>
            </a:r>
          </a:p>
          <a:p>
            <a:pPr lvl="0"/>
            <a:r>
              <a:rPr lang="en-US" sz="3000" i="1" dirty="0" smtClean="0">
                <a:solidFill>
                  <a:schemeClr val="bg2">
                    <a:lumMod val="25000"/>
                  </a:schemeClr>
                </a:solidFill>
                <a:latin typeface="+mj-lt"/>
                <a:ea typeface="+mj-ea"/>
                <a:cs typeface="+mj-cs"/>
              </a:rPr>
              <a:t>knowing that you were not redeemed with perishable things like silver or gold from your futile way of life inherited from your forefathers, but with precious blood, as of a lamb </a:t>
            </a:r>
            <a:r>
              <a:rPr lang="en-US" sz="3000" i="1" u="sng" dirty="0" smtClean="0">
                <a:solidFill>
                  <a:schemeClr val="bg2">
                    <a:lumMod val="25000"/>
                  </a:schemeClr>
                </a:solidFill>
                <a:latin typeface="+mj-lt"/>
                <a:ea typeface="+mj-ea"/>
                <a:cs typeface="+mj-cs"/>
              </a:rPr>
              <a:t>unblemished and spotless</a:t>
            </a:r>
            <a:r>
              <a:rPr lang="en-US" sz="3000" i="1" dirty="0" smtClean="0">
                <a:solidFill>
                  <a:schemeClr val="bg2">
                    <a:lumMod val="25000"/>
                  </a:schemeClr>
                </a:solidFill>
                <a:latin typeface="+mj-lt"/>
                <a:ea typeface="+mj-ea"/>
                <a:cs typeface="+mj-cs"/>
              </a:rPr>
              <a:t>, the blood of Christ. (1 Pet. 1:18-19)</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lstStyle/>
          <a:p>
            <a:r>
              <a:rPr lang="en-US" sz="4000" b="1" dirty="0" smtClean="0">
                <a:solidFill>
                  <a:srgbClr val="8CADAE">
                    <a:lumMod val="50000"/>
                  </a:srgbClr>
                </a:solidFill>
              </a:rPr>
              <a:t>Our Passover, Jesus Christ</a:t>
            </a:r>
            <a:endParaRPr lang="en-US" sz="3000" b="0" dirty="0">
              <a:solidFill>
                <a:schemeClr val="accent3">
                  <a:lumMod val="50000"/>
                </a:schemeClr>
              </a:solidFill>
            </a:endParaRPr>
          </a:p>
        </p:txBody>
      </p:sp>
      <p:sp>
        <p:nvSpPr>
          <p:cNvPr id="3" name="Content Placeholder 2"/>
          <p:cNvSpPr>
            <a:spLocks noGrp="1"/>
          </p:cNvSpPr>
          <p:nvPr>
            <p:ph sz="quarter" idx="1"/>
          </p:nvPr>
        </p:nvSpPr>
        <p:spPr>
          <a:xfrm>
            <a:off x="609600" y="2057400"/>
            <a:ext cx="8196072" cy="4041648"/>
          </a:xfrm>
        </p:spPr>
        <p:txBody>
          <a:bodyPr>
            <a:normAutofit/>
          </a:bodyPr>
          <a:lstStyle/>
          <a:p>
            <a:pPr lvl="0"/>
            <a:r>
              <a:rPr kumimoji="0" lang="en-US" sz="3000" b="1" i="1" kern="1200" dirty="0" smtClean="0">
                <a:solidFill>
                  <a:schemeClr val="accent3">
                    <a:lumMod val="50000"/>
                  </a:schemeClr>
                </a:solidFill>
                <a:latin typeface="+mj-lt"/>
                <a:ea typeface="+mj-ea"/>
                <a:cs typeface="+mj-cs"/>
              </a:rPr>
              <a:t>Prepared by “fire”</a:t>
            </a:r>
          </a:p>
          <a:p>
            <a:pPr lvl="0"/>
            <a:r>
              <a:rPr kumimoji="0" lang="en-US" sz="3000" b="0" i="1" kern="1200" dirty="0" smtClean="0">
                <a:solidFill>
                  <a:schemeClr val="accent3">
                    <a:lumMod val="50000"/>
                  </a:schemeClr>
                </a:solidFill>
                <a:latin typeface="+mj-lt"/>
                <a:ea typeface="+mj-ea"/>
                <a:cs typeface="+mj-cs"/>
              </a:rPr>
              <a:t>For it was fitting for Him, for whom are all things, and through whom are all things, in bringing many sons to glory, to perfect the author of their salvation through </a:t>
            </a:r>
            <a:r>
              <a:rPr kumimoji="0" lang="en-US" sz="3000" b="0" i="1" u="sng" kern="1200" dirty="0" smtClean="0">
                <a:solidFill>
                  <a:schemeClr val="accent3">
                    <a:lumMod val="50000"/>
                  </a:schemeClr>
                </a:solidFill>
                <a:latin typeface="+mj-lt"/>
                <a:ea typeface="+mj-ea"/>
                <a:cs typeface="+mj-cs"/>
              </a:rPr>
              <a:t>sufferings</a:t>
            </a:r>
            <a:r>
              <a:rPr kumimoji="0" lang="en-US" sz="3000" b="0" i="1" kern="1200" dirty="0" smtClean="0">
                <a:solidFill>
                  <a:schemeClr val="accent3">
                    <a:lumMod val="50000"/>
                  </a:schemeClr>
                </a:solidFill>
                <a:latin typeface="+mj-lt"/>
                <a:ea typeface="+mj-ea"/>
                <a:cs typeface="+mj-cs"/>
              </a:rPr>
              <a:t>. (Hebrews 2:10)</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228600"/>
            <a:ext cx="8534400" cy="838200"/>
          </a:xfrm>
        </p:spPr>
        <p:txBody>
          <a:bodyPr/>
          <a:lstStyle/>
          <a:p>
            <a:r>
              <a:rPr lang="en-US" b="1" dirty="0" smtClean="0">
                <a:solidFill>
                  <a:schemeClr val="accent3">
                    <a:lumMod val="50000"/>
                  </a:schemeClr>
                </a:solidFill>
              </a:rPr>
              <a:t>Terms in Leviticus 23</a:t>
            </a:r>
            <a:endParaRPr lang="en-US" dirty="0"/>
          </a:p>
        </p:txBody>
      </p:sp>
      <p:sp>
        <p:nvSpPr>
          <p:cNvPr id="88067" name="Rectangle 3"/>
          <p:cNvSpPr>
            <a:spLocks noGrp="1" noChangeArrowheads="1"/>
          </p:cNvSpPr>
          <p:nvPr>
            <p:ph sz="quarter" idx="1"/>
          </p:nvPr>
        </p:nvSpPr>
        <p:spPr>
          <a:xfrm>
            <a:off x="685800" y="2057400"/>
            <a:ext cx="9067800" cy="4041648"/>
          </a:xfrm>
          <a:noFill/>
        </p:spPr>
        <p:txBody>
          <a:bodyPr>
            <a:normAutofit/>
          </a:bodyPr>
          <a:lstStyle/>
          <a:p>
            <a:r>
              <a:rPr lang="he-IL" sz="3200" b="1" dirty="0" smtClean="0"/>
              <a:t>מוֺעֵדִים</a:t>
            </a:r>
            <a:r>
              <a:rPr lang="en-US" sz="2800" dirty="0" smtClean="0"/>
              <a:t> (</a:t>
            </a:r>
            <a:r>
              <a:rPr lang="en-US" sz="2800" dirty="0" err="1" smtClean="0"/>
              <a:t>mo’edim</a:t>
            </a:r>
            <a:r>
              <a:rPr lang="en-US" sz="2800" dirty="0" smtClean="0"/>
              <a:t>, appointed times)</a:t>
            </a:r>
          </a:p>
          <a:p>
            <a:r>
              <a:rPr lang="he-IL" sz="3200" b="1" dirty="0" smtClean="0"/>
              <a:t>מִקְרָאֵי קוֹדֶשׁ</a:t>
            </a:r>
            <a:r>
              <a:rPr lang="en-US" sz="2800" dirty="0" smtClean="0"/>
              <a:t> (</a:t>
            </a:r>
            <a:r>
              <a:rPr lang="en-US" sz="2800" dirty="0" err="1" smtClean="0"/>
              <a:t>mikra’e</a:t>
            </a:r>
            <a:r>
              <a:rPr lang="en-US" sz="2800" dirty="0" smtClean="0"/>
              <a:t> </a:t>
            </a:r>
            <a:r>
              <a:rPr lang="en-US" sz="2800" dirty="0" err="1" smtClean="0"/>
              <a:t>qodesh</a:t>
            </a:r>
            <a:r>
              <a:rPr lang="en-US" sz="2800" dirty="0" smtClean="0"/>
              <a:t>, holy convocations)</a:t>
            </a:r>
          </a:p>
          <a:p>
            <a:r>
              <a:rPr lang="he-IL" sz="3200" b="1" dirty="0" smtClean="0"/>
              <a:t>חַג</a:t>
            </a:r>
            <a:r>
              <a:rPr lang="en-US" sz="2800" dirty="0" smtClean="0"/>
              <a:t> (</a:t>
            </a:r>
            <a:r>
              <a:rPr lang="en-US" sz="2800" dirty="0" err="1" smtClean="0"/>
              <a:t>chag</a:t>
            </a:r>
            <a:r>
              <a:rPr lang="en-US" sz="2800" dirty="0" smtClean="0"/>
              <a:t>, pilgrimage feast)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8067">
                                            <p:txEl>
                                              <p:pRg st="0" end="0"/>
                                            </p:txEl>
                                          </p:spTgt>
                                        </p:tgtEl>
                                        <p:attrNameLst>
                                          <p:attrName>style.visibility</p:attrName>
                                        </p:attrNameLst>
                                      </p:cBhvr>
                                      <p:to>
                                        <p:strVal val="visible"/>
                                      </p:to>
                                    </p:set>
                                    <p:animEffect transition="in" filter="wipe(up)">
                                      <p:cBhvr>
                                        <p:cTn id="12" dur="500"/>
                                        <p:tgtEl>
                                          <p:spTgt spid="880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8067">
                                            <p:txEl>
                                              <p:pRg st="1" end="1"/>
                                            </p:txEl>
                                          </p:spTgt>
                                        </p:tgtEl>
                                        <p:attrNameLst>
                                          <p:attrName>style.visibility</p:attrName>
                                        </p:attrNameLst>
                                      </p:cBhvr>
                                      <p:to>
                                        <p:strVal val="visible"/>
                                      </p:to>
                                    </p:set>
                                    <p:animEffect transition="in" filter="wipe(up)">
                                      <p:cBhvr>
                                        <p:cTn id="17" dur="500"/>
                                        <p:tgtEl>
                                          <p:spTgt spid="8806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8067">
                                            <p:txEl>
                                              <p:pRg st="2" end="2"/>
                                            </p:txEl>
                                          </p:spTgt>
                                        </p:tgtEl>
                                        <p:attrNameLst>
                                          <p:attrName>style.visibility</p:attrName>
                                        </p:attrNameLst>
                                      </p:cBhvr>
                                      <p:to>
                                        <p:strVal val="visible"/>
                                      </p:to>
                                    </p:set>
                                    <p:animEffect transition="in" filter="wipe(up)">
                                      <p:cBhvr>
                                        <p:cTn id="22" dur="500"/>
                                        <p:tgtEl>
                                          <p:spTgt spid="880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lstStyle/>
          <a:p>
            <a:r>
              <a:rPr lang="en-US" sz="4000" b="1" dirty="0" smtClean="0">
                <a:solidFill>
                  <a:srgbClr val="8CADAE">
                    <a:lumMod val="50000"/>
                  </a:srgbClr>
                </a:solidFill>
              </a:rPr>
              <a:t>Our Passover, Jesus Christ</a:t>
            </a:r>
            <a:endParaRPr lang="en-US" sz="3000" b="0" dirty="0">
              <a:solidFill>
                <a:schemeClr val="accent3">
                  <a:lumMod val="50000"/>
                </a:schemeClr>
              </a:solidFill>
            </a:endParaRPr>
          </a:p>
        </p:txBody>
      </p:sp>
      <p:pic>
        <p:nvPicPr>
          <p:cNvPr id="2051" name="Picture 3" descr="C:\Documents and Settings\Johnny\My Documents\Sermons\SITS Lecture 2014\lamb-roast.jpg"/>
          <p:cNvPicPr>
            <a:picLocks noChangeAspect="1" noChangeArrowheads="1"/>
          </p:cNvPicPr>
          <p:nvPr/>
        </p:nvPicPr>
        <p:blipFill>
          <a:blip r:embed="rId2" cstate="print"/>
          <a:srcRect l="62963"/>
          <a:stretch>
            <a:fillRect/>
          </a:stretch>
        </p:blipFill>
        <p:spPr bwMode="auto">
          <a:xfrm>
            <a:off x="3276600" y="1600200"/>
            <a:ext cx="2590800" cy="4663440"/>
          </a:xfrm>
          <a:prstGeom prst="rect">
            <a:avLst/>
          </a:prstGeom>
          <a:noFill/>
        </p:spPr>
      </p:pic>
      <p:pic>
        <p:nvPicPr>
          <p:cNvPr id="2052" name="Picture 4" descr="C:\Documents and Settings\Johnny\My Documents\Sermons\SITS Lecture 2014\Jesus-Christ-On-The-Cross-The-Passion-HD-Wallpaper.jpg"/>
          <p:cNvPicPr>
            <a:picLocks noChangeAspect="1" noChangeArrowheads="1"/>
          </p:cNvPicPr>
          <p:nvPr/>
        </p:nvPicPr>
        <p:blipFill>
          <a:blip r:embed="rId3" cstate="print"/>
          <a:srcRect/>
          <a:stretch>
            <a:fillRect/>
          </a:stretch>
        </p:blipFill>
        <p:spPr bwMode="auto">
          <a:xfrm>
            <a:off x="2286000" y="2269424"/>
            <a:ext cx="4600152" cy="323355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051"/>
                                        </p:tgtEl>
                                      </p:cBhvr>
                                    </p:animEffect>
                                    <p:set>
                                      <p:cBhvr>
                                        <p:cTn id="7" dur="1" fill="hold">
                                          <p:stCondLst>
                                            <p:cond delay="1999"/>
                                          </p:stCondLst>
                                        </p:cTn>
                                        <p:tgtEl>
                                          <p:spTgt spid="205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lstStyle/>
          <a:p>
            <a:r>
              <a:rPr lang="en-US" sz="4000" b="1" dirty="0" smtClean="0">
                <a:solidFill>
                  <a:srgbClr val="8CADAE">
                    <a:lumMod val="50000"/>
                  </a:srgbClr>
                </a:solidFill>
              </a:rPr>
              <a:t>Our Passover, Jesus Christ</a:t>
            </a:r>
            <a:endParaRPr lang="en-US" sz="3000" b="0" dirty="0">
              <a:solidFill>
                <a:schemeClr val="accent3">
                  <a:lumMod val="50000"/>
                </a:schemeClr>
              </a:solidFill>
            </a:endParaRPr>
          </a:p>
        </p:txBody>
      </p:sp>
      <p:sp>
        <p:nvSpPr>
          <p:cNvPr id="3" name="Content Placeholder 2"/>
          <p:cNvSpPr>
            <a:spLocks noGrp="1"/>
          </p:cNvSpPr>
          <p:nvPr>
            <p:ph sz="quarter" idx="1"/>
          </p:nvPr>
        </p:nvSpPr>
        <p:spPr>
          <a:xfrm>
            <a:off x="533400" y="2057400"/>
            <a:ext cx="8272272" cy="4041648"/>
          </a:xfrm>
        </p:spPr>
        <p:txBody>
          <a:bodyPr>
            <a:normAutofit fontScale="92500" lnSpcReduction="10000"/>
          </a:bodyPr>
          <a:lstStyle/>
          <a:p>
            <a:pPr lvl="0"/>
            <a:r>
              <a:rPr kumimoji="0" lang="en-US" sz="3000" b="1" i="1" kern="1200" dirty="0" smtClean="0">
                <a:solidFill>
                  <a:schemeClr val="accent3">
                    <a:lumMod val="50000"/>
                  </a:schemeClr>
                </a:solidFill>
                <a:latin typeface="+mj-lt"/>
                <a:ea typeface="+mj-ea"/>
                <a:cs typeface="+mj-cs"/>
              </a:rPr>
              <a:t>One offering for the whole family; thus not a bone broken</a:t>
            </a:r>
          </a:p>
          <a:p>
            <a:pPr lvl="0"/>
            <a:r>
              <a:rPr kumimoji="0" lang="en-US" sz="3000" b="0" i="1" kern="1200" dirty="0" smtClean="0">
                <a:solidFill>
                  <a:schemeClr val="accent3">
                    <a:lumMod val="50000"/>
                  </a:schemeClr>
                </a:solidFill>
                <a:latin typeface="+mj-lt"/>
                <a:ea typeface="+mj-ea"/>
                <a:cs typeface="+mj-cs"/>
              </a:rPr>
              <a:t>Be on guard for yourselves and for all the flock, among which the Holy Spirit has made you overseers, to shepherd the </a:t>
            </a:r>
            <a:r>
              <a:rPr kumimoji="0" lang="en-US" sz="3000" b="0" i="1" u="sng" kern="1200" dirty="0" smtClean="0">
                <a:solidFill>
                  <a:schemeClr val="accent3">
                    <a:lumMod val="50000"/>
                  </a:schemeClr>
                </a:solidFill>
                <a:latin typeface="+mj-lt"/>
                <a:ea typeface="+mj-ea"/>
                <a:cs typeface="+mj-cs"/>
              </a:rPr>
              <a:t>church of God which He purchased with His own blood</a:t>
            </a:r>
            <a:r>
              <a:rPr kumimoji="0" lang="en-US" sz="3000" b="0" i="1" kern="1200" dirty="0" smtClean="0">
                <a:solidFill>
                  <a:schemeClr val="accent3">
                    <a:lumMod val="50000"/>
                  </a:schemeClr>
                </a:solidFill>
                <a:latin typeface="+mj-lt"/>
                <a:ea typeface="+mj-ea"/>
                <a:cs typeface="+mj-cs"/>
              </a:rPr>
              <a:t>. (Acts 20:28)</a:t>
            </a:r>
            <a:endParaRPr kumimoji="0" lang="en-US" sz="3000" b="0" kern="1200" dirty="0" smtClean="0">
              <a:solidFill>
                <a:schemeClr val="accent3">
                  <a:lumMod val="50000"/>
                </a:schemeClr>
              </a:solidFill>
              <a:latin typeface="+mj-lt"/>
              <a:ea typeface="+mj-ea"/>
              <a:cs typeface="+mj-cs"/>
            </a:endParaRPr>
          </a:p>
          <a:p>
            <a:pPr lvl="0"/>
            <a:r>
              <a:rPr kumimoji="0" lang="en-US" sz="3000" b="0" i="1" kern="1200" dirty="0" smtClean="0">
                <a:solidFill>
                  <a:schemeClr val="accent3">
                    <a:lumMod val="50000"/>
                  </a:schemeClr>
                </a:solidFill>
                <a:latin typeface="+mj-lt"/>
                <a:ea typeface="+mj-ea"/>
                <a:cs typeface="+mj-cs"/>
              </a:rPr>
              <a:t>For these things came to pass, that the Scripture might be fulfilled, “Not a bone of Him shall be broken. (John 19:36)</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lstStyle/>
          <a:p>
            <a:r>
              <a:rPr lang="en-US" sz="4000" b="1" dirty="0" smtClean="0">
                <a:solidFill>
                  <a:srgbClr val="8CADAE">
                    <a:lumMod val="50000"/>
                  </a:srgbClr>
                </a:solidFill>
              </a:rPr>
              <a:t>Our Passover, Jesus Christ</a:t>
            </a:r>
            <a:endParaRPr lang="en-US" sz="3000" b="0" dirty="0">
              <a:solidFill>
                <a:schemeClr val="accent3">
                  <a:lumMod val="50000"/>
                </a:schemeClr>
              </a:solidFill>
            </a:endParaRPr>
          </a:p>
        </p:txBody>
      </p:sp>
      <p:sp>
        <p:nvSpPr>
          <p:cNvPr id="3" name="Content Placeholder 2"/>
          <p:cNvSpPr>
            <a:spLocks noGrp="1"/>
          </p:cNvSpPr>
          <p:nvPr>
            <p:ph sz="quarter" idx="1"/>
          </p:nvPr>
        </p:nvSpPr>
        <p:spPr>
          <a:xfrm>
            <a:off x="533400" y="2057400"/>
            <a:ext cx="8272272" cy="4041648"/>
          </a:xfrm>
        </p:spPr>
        <p:txBody>
          <a:bodyPr>
            <a:normAutofit/>
          </a:bodyPr>
          <a:lstStyle/>
          <a:p>
            <a:pPr lvl="0"/>
            <a:r>
              <a:rPr kumimoji="0" lang="en-US" sz="3000" b="1" i="1" kern="1200" dirty="0" smtClean="0">
                <a:solidFill>
                  <a:schemeClr val="accent3">
                    <a:lumMod val="50000"/>
                  </a:schemeClr>
                </a:solidFill>
                <a:latin typeface="+mj-lt"/>
                <a:ea typeface="+mj-ea"/>
                <a:cs typeface="+mj-cs"/>
              </a:rPr>
              <a:t>Once offered for all</a:t>
            </a:r>
          </a:p>
          <a:p>
            <a:pPr lvl="0"/>
            <a:r>
              <a:rPr kumimoji="0" lang="en-US" sz="3000" b="0" i="1" kern="1200" dirty="0" smtClean="0">
                <a:solidFill>
                  <a:schemeClr val="accent3">
                    <a:lumMod val="50000"/>
                  </a:schemeClr>
                </a:solidFill>
                <a:latin typeface="+mj-lt"/>
                <a:ea typeface="+mj-ea"/>
                <a:cs typeface="+mj-cs"/>
              </a:rPr>
              <a:t>For by one offering He has perfected for all time those who are sanctified. (Heb. 10:14)</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lstStyle/>
          <a:p>
            <a:r>
              <a:rPr lang="en-US" sz="4000" b="1" dirty="0" smtClean="0">
                <a:solidFill>
                  <a:srgbClr val="8CADAE">
                    <a:lumMod val="50000"/>
                  </a:srgbClr>
                </a:solidFill>
              </a:rPr>
              <a:t>Our Passover, Jesus Christ</a:t>
            </a:r>
            <a:endParaRPr lang="en-US" sz="3000" b="0" dirty="0">
              <a:solidFill>
                <a:schemeClr val="accent3">
                  <a:lumMod val="50000"/>
                </a:schemeClr>
              </a:solidFill>
            </a:endParaRPr>
          </a:p>
        </p:txBody>
      </p:sp>
      <p:sp>
        <p:nvSpPr>
          <p:cNvPr id="3" name="Content Placeholder 2"/>
          <p:cNvSpPr>
            <a:spLocks noGrp="1"/>
          </p:cNvSpPr>
          <p:nvPr>
            <p:ph sz="quarter" idx="1"/>
          </p:nvPr>
        </p:nvSpPr>
        <p:spPr>
          <a:xfrm>
            <a:off x="533400" y="2057400"/>
            <a:ext cx="8272272" cy="4041648"/>
          </a:xfrm>
        </p:spPr>
        <p:txBody>
          <a:bodyPr>
            <a:normAutofit/>
          </a:bodyPr>
          <a:lstStyle/>
          <a:p>
            <a:pPr lvl="0"/>
            <a:r>
              <a:rPr kumimoji="0" lang="en-US" sz="3000" b="1" i="1" kern="1200" dirty="0" smtClean="0">
                <a:solidFill>
                  <a:schemeClr val="accent3">
                    <a:lumMod val="50000"/>
                  </a:schemeClr>
                </a:solidFill>
                <a:latin typeface="+mj-lt"/>
                <a:ea typeface="+mj-ea"/>
                <a:cs typeface="+mj-cs"/>
              </a:rPr>
              <a:t>To save us from spiritual death</a:t>
            </a:r>
          </a:p>
          <a:p>
            <a:pPr lvl="0"/>
            <a:r>
              <a:rPr kumimoji="0" lang="en-US" sz="3000" b="0" i="1" kern="1200" dirty="0" smtClean="0">
                <a:solidFill>
                  <a:schemeClr val="accent3">
                    <a:lumMod val="50000"/>
                  </a:schemeClr>
                </a:solidFill>
                <a:latin typeface="+mj-lt"/>
                <a:ea typeface="+mj-ea"/>
                <a:cs typeface="+mj-cs"/>
              </a:rPr>
              <a:t>But God demonstrates His own love toward us, in that while we were yet sinners, Christ died for us. Much more then, having now been justified by His blood, we shall be </a:t>
            </a:r>
            <a:r>
              <a:rPr kumimoji="0" lang="en-US" sz="3000" b="0" i="1" u="sng" kern="1200" dirty="0" smtClean="0">
                <a:solidFill>
                  <a:schemeClr val="accent3">
                    <a:lumMod val="50000"/>
                  </a:schemeClr>
                </a:solidFill>
                <a:latin typeface="+mj-lt"/>
                <a:ea typeface="+mj-ea"/>
                <a:cs typeface="+mj-cs"/>
              </a:rPr>
              <a:t>saved from the wrath of God </a:t>
            </a:r>
            <a:r>
              <a:rPr kumimoji="0" lang="en-US" sz="3000" b="0" i="1" kern="1200" dirty="0" smtClean="0">
                <a:solidFill>
                  <a:schemeClr val="accent3">
                    <a:lumMod val="50000"/>
                  </a:schemeClr>
                </a:solidFill>
                <a:latin typeface="+mj-lt"/>
                <a:ea typeface="+mj-ea"/>
                <a:cs typeface="+mj-cs"/>
              </a:rPr>
              <a:t>through Him. (Romans 5:8-9)</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lstStyle/>
          <a:p>
            <a:r>
              <a:rPr lang="en-US" sz="4000" b="1" dirty="0" smtClean="0">
                <a:solidFill>
                  <a:srgbClr val="8CADAE">
                    <a:lumMod val="50000"/>
                  </a:srgbClr>
                </a:solidFill>
              </a:rPr>
              <a:t>Our Passover, Jesus Christ</a:t>
            </a:r>
            <a:endParaRPr lang="en-US" sz="3000" b="0" dirty="0">
              <a:solidFill>
                <a:schemeClr val="accent3">
                  <a:lumMod val="50000"/>
                </a:schemeClr>
              </a:solidFill>
            </a:endParaRPr>
          </a:p>
        </p:txBody>
      </p:sp>
      <p:sp>
        <p:nvSpPr>
          <p:cNvPr id="3" name="Content Placeholder 2"/>
          <p:cNvSpPr>
            <a:spLocks noGrp="1"/>
          </p:cNvSpPr>
          <p:nvPr>
            <p:ph sz="quarter" idx="1"/>
          </p:nvPr>
        </p:nvSpPr>
        <p:spPr>
          <a:xfrm>
            <a:off x="533400" y="2057400"/>
            <a:ext cx="8272272" cy="4041648"/>
          </a:xfrm>
        </p:spPr>
        <p:txBody>
          <a:bodyPr>
            <a:normAutofit fontScale="92500" lnSpcReduction="20000"/>
          </a:bodyPr>
          <a:lstStyle/>
          <a:p>
            <a:pPr lvl="0"/>
            <a:r>
              <a:rPr lang="en-US" sz="3000" b="1" i="1" dirty="0" smtClean="0">
                <a:solidFill>
                  <a:schemeClr val="tx2">
                    <a:lumMod val="75000"/>
                  </a:schemeClr>
                </a:solidFill>
                <a:latin typeface="+mj-lt"/>
                <a:ea typeface="+mj-ea"/>
                <a:cs typeface="+mj-cs"/>
              </a:rPr>
              <a:t>Only the circumcised have access to the protection of the Lamb</a:t>
            </a:r>
            <a:endParaRPr kumimoji="0" lang="en-US" sz="3000" b="1" i="1" kern="1200" dirty="0" smtClean="0">
              <a:solidFill>
                <a:schemeClr val="tx2">
                  <a:lumMod val="75000"/>
                </a:schemeClr>
              </a:solidFill>
              <a:latin typeface="+mj-lt"/>
              <a:ea typeface="+mj-ea"/>
              <a:cs typeface="+mj-cs"/>
            </a:endParaRPr>
          </a:p>
          <a:p>
            <a:r>
              <a:rPr lang="en-US" sz="3200" i="1" dirty="0" smtClean="0">
                <a:solidFill>
                  <a:schemeClr val="tx2">
                    <a:lumMod val="75000"/>
                  </a:schemeClr>
                </a:solidFill>
              </a:rPr>
              <a:t> and in Him you were also </a:t>
            </a:r>
            <a:r>
              <a:rPr lang="en-US" sz="3200" i="1" u="sng" dirty="0" smtClean="0">
                <a:solidFill>
                  <a:schemeClr val="tx2">
                    <a:lumMod val="75000"/>
                  </a:schemeClr>
                </a:solidFill>
              </a:rPr>
              <a:t>circumcised</a:t>
            </a:r>
            <a:r>
              <a:rPr lang="en-US" sz="3200" i="1" dirty="0" smtClean="0">
                <a:solidFill>
                  <a:schemeClr val="tx2">
                    <a:lumMod val="75000"/>
                  </a:schemeClr>
                </a:solidFill>
              </a:rPr>
              <a:t> with a circumcision made without hands, in the removal of the body of the flesh by the circumcision of Christ; having been buried with Him in baptism, in which you were also raised up with Him through </a:t>
            </a:r>
            <a:r>
              <a:rPr lang="en-US" sz="3200" i="1" u="sng" dirty="0" smtClean="0">
                <a:solidFill>
                  <a:schemeClr val="tx2">
                    <a:lumMod val="75000"/>
                  </a:schemeClr>
                </a:solidFill>
              </a:rPr>
              <a:t>faith</a:t>
            </a:r>
            <a:r>
              <a:rPr lang="en-US" sz="3200" i="1" dirty="0" smtClean="0">
                <a:solidFill>
                  <a:schemeClr val="tx2">
                    <a:lumMod val="75000"/>
                  </a:schemeClr>
                </a:solidFill>
              </a:rPr>
              <a:t> in the working of God, who raised Him from the dead. (Colossians 2:11-12)</a:t>
            </a:r>
            <a:endParaRPr lang="en-US" sz="3200" b="1" dirty="0">
              <a:solidFill>
                <a:schemeClr val="tx2">
                  <a:lumMod val="75000"/>
                </a:schemeClr>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14400"/>
          </a:xfrm>
        </p:spPr>
        <p:txBody>
          <a:bodyPr/>
          <a:lstStyle/>
          <a:p>
            <a:r>
              <a:rPr lang="en-US" sz="4000" b="1" dirty="0" smtClean="0">
                <a:solidFill>
                  <a:srgbClr val="8CADAE">
                    <a:lumMod val="50000"/>
                  </a:srgbClr>
                </a:solidFill>
              </a:rPr>
              <a:t>Our Passover, Jesus Christ</a:t>
            </a:r>
            <a:endParaRPr lang="en-US" sz="3000" b="0" dirty="0">
              <a:solidFill>
                <a:schemeClr val="accent3">
                  <a:lumMod val="50000"/>
                </a:schemeClr>
              </a:solidFill>
            </a:endParaRPr>
          </a:p>
        </p:txBody>
      </p:sp>
      <p:sp>
        <p:nvSpPr>
          <p:cNvPr id="3" name="Content Placeholder 2"/>
          <p:cNvSpPr>
            <a:spLocks noGrp="1"/>
          </p:cNvSpPr>
          <p:nvPr>
            <p:ph sz="quarter" idx="1"/>
          </p:nvPr>
        </p:nvSpPr>
        <p:spPr>
          <a:xfrm>
            <a:off x="609600" y="2133600"/>
            <a:ext cx="8196072" cy="3965448"/>
          </a:xfrm>
        </p:spPr>
        <p:txBody>
          <a:bodyPr>
            <a:normAutofit/>
          </a:bodyPr>
          <a:lstStyle/>
          <a:p>
            <a:pPr lvl="0"/>
            <a:r>
              <a:rPr kumimoji="0" lang="en-US" sz="3000" b="1" i="1" kern="1200" dirty="0" smtClean="0">
                <a:solidFill>
                  <a:schemeClr val="accent3">
                    <a:lumMod val="50000"/>
                  </a:schemeClr>
                </a:solidFill>
                <a:latin typeface="+mj-lt"/>
                <a:ea typeface="+mj-ea"/>
                <a:cs typeface="+mj-cs"/>
              </a:rPr>
              <a:t>Must stay in the house covered by </a:t>
            </a:r>
            <a:r>
              <a:rPr kumimoji="0" lang="en-US" sz="3000" b="1" i="1" kern="1200" dirty="0" smtClean="0">
                <a:solidFill>
                  <a:schemeClr val="accent3">
                    <a:lumMod val="50000"/>
                  </a:schemeClr>
                </a:solidFill>
                <a:latin typeface="+mj-lt"/>
                <a:ea typeface="+mj-ea"/>
                <a:cs typeface="+mj-cs"/>
              </a:rPr>
              <a:t>the blood</a:t>
            </a:r>
            <a:endParaRPr kumimoji="0" lang="en-US" sz="3000" b="1" i="1" kern="1200" dirty="0" smtClean="0">
              <a:solidFill>
                <a:schemeClr val="accent3">
                  <a:lumMod val="50000"/>
                </a:schemeClr>
              </a:solidFill>
              <a:latin typeface="+mj-lt"/>
              <a:ea typeface="+mj-ea"/>
              <a:cs typeface="+mj-cs"/>
            </a:endParaRPr>
          </a:p>
          <a:p>
            <a:pPr lvl="0"/>
            <a:r>
              <a:rPr kumimoji="0" lang="en-US" sz="3000" b="0" i="1" kern="1200" dirty="0" smtClean="0">
                <a:solidFill>
                  <a:schemeClr val="accent3">
                    <a:lumMod val="50000"/>
                  </a:schemeClr>
                </a:solidFill>
                <a:latin typeface="+mj-lt"/>
                <a:ea typeface="+mj-ea"/>
                <a:cs typeface="+mj-cs"/>
              </a:rPr>
              <a:t>For the husband is the head of the wife, as Christ also is the head of the church, He Himself being the </a:t>
            </a:r>
            <a:r>
              <a:rPr kumimoji="0" lang="en-US" sz="3000" b="0" i="1" u="sng" kern="1200" dirty="0" smtClean="0">
                <a:solidFill>
                  <a:schemeClr val="accent3">
                    <a:lumMod val="50000"/>
                  </a:schemeClr>
                </a:solidFill>
                <a:latin typeface="+mj-lt"/>
                <a:ea typeface="+mj-ea"/>
                <a:cs typeface="+mj-cs"/>
              </a:rPr>
              <a:t>Savior of the body</a:t>
            </a:r>
            <a:r>
              <a:rPr kumimoji="0" lang="en-US" sz="3000" b="0" i="1" kern="1200" dirty="0" smtClean="0">
                <a:solidFill>
                  <a:schemeClr val="accent3">
                    <a:lumMod val="50000"/>
                  </a:schemeClr>
                </a:solidFill>
                <a:latin typeface="+mj-lt"/>
                <a:ea typeface="+mj-ea"/>
                <a:cs typeface="+mj-cs"/>
              </a:rPr>
              <a:t>. (Ephesians 5:23)</a:t>
            </a:r>
            <a:endParaRPr lang="en-US" sz="3000" b="0" dirty="0">
              <a:solidFill>
                <a:schemeClr val="accent3">
                  <a:lumMod val="50000"/>
                </a:schemeClr>
              </a:solidFill>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a:bodyPr>
          <a:lstStyle/>
          <a:p>
            <a:r>
              <a:rPr lang="en-US" sz="4000" b="1" dirty="0" smtClean="0">
                <a:solidFill>
                  <a:schemeClr val="accent3">
                    <a:lumMod val="50000"/>
                  </a:schemeClr>
                </a:solidFill>
              </a:rPr>
              <a:t>Modern Seder Plate</a:t>
            </a:r>
            <a:endParaRPr lang="en-US" sz="4000" b="1" dirty="0">
              <a:solidFill>
                <a:schemeClr val="accent3">
                  <a:lumMod val="50000"/>
                </a:schemeClr>
              </a:solidFill>
            </a:endParaRPr>
          </a:p>
        </p:txBody>
      </p:sp>
      <p:pic>
        <p:nvPicPr>
          <p:cNvPr id="4" name="Picture 2"/>
          <p:cNvPicPr>
            <a:picLocks noGrp="1" noChangeAspect="1" noChangeArrowheads="1"/>
          </p:cNvPicPr>
          <p:nvPr>
            <p:ph sz="quarter" idx="1"/>
          </p:nvPr>
        </p:nvPicPr>
        <p:blipFill>
          <a:blip r:embed="rId2" cstate="print"/>
          <a:srcRect/>
          <a:stretch>
            <a:fillRect/>
          </a:stretch>
        </p:blipFill>
        <p:spPr bwMode="auto">
          <a:xfrm>
            <a:off x="1600994" y="1846262"/>
            <a:ext cx="5905500" cy="39338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rmAutofit/>
          </a:bodyPr>
          <a:lstStyle/>
          <a:p>
            <a:r>
              <a:rPr lang="en-US" sz="4000" b="1" dirty="0" smtClean="0">
                <a:solidFill>
                  <a:schemeClr val="accent3">
                    <a:lumMod val="50000"/>
                  </a:schemeClr>
                </a:solidFill>
              </a:rPr>
              <a:t>The Feast of Unleavened Bread</a:t>
            </a:r>
            <a:endParaRPr lang="en-US" sz="4000" b="1" dirty="0">
              <a:solidFill>
                <a:schemeClr val="accent3">
                  <a:lumMod val="50000"/>
                </a:schemeClr>
              </a:solidFill>
            </a:endParaRPr>
          </a:p>
        </p:txBody>
      </p:sp>
      <p:pic>
        <p:nvPicPr>
          <p:cNvPr id="5" name="Picture 2" descr="Jewish Holiday Calendar"/>
          <p:cNvPicPr>
            <a:picLocks noGrp="1" noChangeAspect="1" noChangeArrowheads="1"/>
          </p:cNvPicPr>
          <p:nvPr>
            <p:ph sz="quarter" idx="1"/>
          </p:nvPr>
        </p:nvPicPr>
        <p:blipFill>
          <a:blip r:embed="rId2" cstate="print"/>
          <a:srcRect/>
          <a:stretch>
            <a:fillRect/>
          </a:stretch>
        </p:blipFill>
        <p:spPr bwMode="auto">
          <a:xfrm>
            <a:off x="1676400" y="1752600"/>
            <a:ext cx="5907088" cy="4366108"/>
          </a:xfrm>
          <a:prstGeom prst="rect">
            <a:avLst/>
          </a:prstGeom>
          <a:noFill/>
          <a:ln w="25400">
            <a:solidFill>
              <a:schemeClr val="tx2"/>
            </a:solidFill>
          </a:ln>
        </p:spPr>
      </p:pic>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lstStyle/>
          <a:p>
            <a:pPr lvl="0"/>
            <a:r>
              <a:rPr lang="en-US" b="1" dirty="0" smtClean="0">
                <a:solidFill>
                  <a:schemeClr val="tx2">
                    <a:lumMod val="50000"/>
                  </a:schemeClr>
                </a:solidFill>
              </a:rPr>
              <a:t>Unleavened Bread (</a:t>
            </a:r>
            <a:r>
              <a:rPr lang="en-US" b="1" dirty="0" err="1" smtClean="0">
                <a:solidFill>
                  <a:schemeClr val="tx2">
                    <a:lumMod val="50000"/>
                  </a:schemeClr>
                </a:solidFill>
              </a:rPr>
              <a:t>Mazzoth</a:t>
            </a:r>
            <a:r>
              <a:rPr lang="en-US" b="1" dirty="0" smtClean="0">
                <a:solidFill>
                  <a:schemeClr val="tx2">
                    <a:lumMod val="50000"/>
                  </a:schemeClr>
                </a:solidFill>
              </a:rPr>
              <a:t>)</a:t>
            </a:r>
            <a:endParaRPr lang="en-US" b="1" dirty="0">
              <a:solidFill>
                <a:schemeClr val="tx2">
                  <a:lumMod val="50000"/>
                </a:schemeClr>
              </a:solidFill>
            </a:endParaRPr>
          </a:p>
        </p:txBody>
      </p:sp>
      <p:pic>
        <p:nvPicPr>
          <p:cNvPr id="1026" name="Picture 2" descr="C:\Documents and Settings\Johnny\My Documents\Sermons\SITS Lecture 2014\homemadematzah.jpg"/>
          <p:cNvPicPr>
            <a:picLocks noChangeAspect="1" noChangeArrowheads="1"/>
          </p:cNvPicPr>
          <p:nvPr/>
        </p:nvPicPr>
        <p:blipFill>
          <a:blip r:embed="rId2" cstate="print"/>
          <a:srcRect/>
          <a:stretch>
            <a:fillRect/>
          </a:stretch>
        </p:blipFill>
        <p:spPr bwMode="auto">
          <a:xfrm>
            <a:off x="1600200" y="1905000"/>
            <a:ext cx="5961942" cy="3962400"/>
          </a:xfrm>
          <a:prstGeom prst="rect">
            <a:avLst/>
          </a:prstGeom>
          <a:noFill/>
          <a:ln w="50800" cmpd="thickThin">
            <a:solidFill>
              <a:schemeClr val="tx2">
                <a:lumMod val="75000"/>
              </a:schemeClr>
            </a:solidFill>
          </a:ln>
        </p:spPr>
      </p:pic>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3300" b="1" kern="1200" dirty="0" smtClean="0">
                <a:solidFill>
                  <a:schemeClr val="tx2">
                    <a:lumMod val="50000"/>
                  </a:schemeClr>
                </a:solidFill>
                <a:latin typeface="+mj-lt"/>
                <a:ea typeface="+mj-ea"/>
                <a:cs typeface="+mj-cs"/>
              </a:rPr>
              <a:t>The Feast of Unleavened Bread</a:t>
            </a:r>
            <a:endParaRPr lang="en-US" dirty="0">
              <a:solidFill>
                <a:schemeClr val="tx2">
                  <a:lumMod val="50000"/>
                </a:schemeClr>
              </a:solidFill>
            </a:endParaRPr>
          </a:p>
        </p:txBody>
      </p:sp>
      <p:sp>
        <p:nvSpPr>
          <p:cNvPr id="3" name="Content Placeholder 2"/>
          <p:cNvSpPr>
            <a:spLocks noGrp="1"/>
          </p:cNvSpPr>
          <p:nvPr>
            <p:ph sz="quarter" idx="1"/>
          </p:nvPr>
        </p:nvSpPr>
        <p:spPr>
          <a:xfrm>
            <a:off x="457200" y="2057400"/>
            <a:ext cx="8348472" cy="4041648"/>
          </a:xfrm>
        </p:spPr>
        <p:txBody>
          <a:bodyPr>
            <a:normAutofit/>
          </a:bodyPr>
          <a:lstStyle/>
          <a:p>
            <a:pPr lvl="0">
              <a:buFont typeface="Arial" pitchFamily="34" charset="0"/>
              <a:buChar char="•"/>
            </a:pPr>
            <a:r>
              <a:rPr kumimoji="0" lang="en-US" sz="3000" i="1" kern="1200" dirty="0" smtClean="0">
                <a:solidFill>
                  <a:schemeClr val="tx2">
                    <a:lumMod val="50000"/>
                  </a:schemeClr>
                </a:solidFill>
                <a:latin typeface="+mj-lt"/>
                <a:ea typeface="+mj-ea"/>
                <a:cs typeface="+mj-cs"/>
              </a:rPr>
              <a:t>You shall not eat leavened bread with it; seven days you shall eat with it unleavened bread, </a:t>
            </a:r>
            <a:r>
              <a:rPr kumimoji="0" lang="en-US" sz="3000" i="1" u="sng" kern="1200" dirty="0" smtClean="0">
                <a:solidFill>
                  <a:schemeClr val="tx2">
                    <a:lumMod val="50000"/>
                  </a:schemeClr>
                </a:solidFill>
                <a:latin typeface="+mj-lt"/>
                <a:ea typeface="+mj-ea"/>
                <a:cs typeface="+mj-cs"/>
              </a:rPr>
              <a:t>the bread of affliction</a:t>
            </a:r>
            <a:r>
              <a:rPr kumimoji="0" lang="en-US" sz="3000" i="1" kern="1200" dirty="0" smtClean="0">
                <a:solidFill>
                  <a:schemeClr val="tx2">
                    <a:lumMod val="50000"/>
                  </a:schemeClr>
                </a:solidFill>
                <a:latin typeface="+mj-lt"/>
                <a:ea typeface="+mj-ea"/>
                <a:cs typeface="+mj-cs"/>
              </a:rPr>
              <a:t> (for you came out of the land of Egypt </a:t>
            </a:r>
            <a:r>
              <a:rPr kumimoji="0" lang="en-US" sz="3000" i="1" u="sng" kern="1200" dirty="0" smtClean="0">
                <a:solidFill>
                  <a:schemeClr val="tx2">
                    <a:lumMod val="50000"/>
                  </a:schemeClr>
                </a:solidFill>
                <a:latin typeface="+mj-lt"/>
                <a:ea typeface="+mj-ea"/>
                <a:cs typeface="+mj-cs"/>
              </a:rPr>
              <a:t>in haste</a:t>
            </a:r>
            <a:r>
              <a:rPr kumimoji="0" lang="en-US" sz="3000" i="1" kern="1200" dirty="0" smtClean="0">
                <a:solidFill>
                  <a:schemeClr val="tx2">
                    <a:lumMod val="50000"/>
                  </a:schemeClr>
                </a:solidFill>
                <a:latin typeface="+mj-lt"/>
                <a:ea typeface="+mj-ea"/>
                <a:cs typeface="+mj-cs"/>
              </a:rPr>
              <a:t>), in order that you may remember all the days of your life the day when you came out of the land of Egypt. (Deut. 16:3)</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228600"/>
            <a:ext cx="8534400" cy="838200"/>
          </a:xfrm>
        </p:spPr>
        <p:txBody>
          <a:bodyPr>
            <a:normAutofit/>
          </a:bodyPr>
          <a:lstStyle/>
          <a:p>
            <a:r>
              <a:rPr lang="en-US" b="1" dirty="0" smtClean="0">
                <a:solidFill>
                  <a:schemeClr val="accent3">
                    <a:lumMod val="50000"/>
                  </a:schemeClr>
                </a:solidFill>
              </a:rPr>
              <a:t>Israel’s Agricultural Year</a:t>
            </a:r>
            <a:endParaRPr lang="en-US" dirty="0"/>
          </a:p>
        </p:txBody>
      </p:sp>
      <p:pic>
        <p:nvPicPr>
          <p:cNvPr id="2050" name="Picture 2" descr="C:\Documents and Settings\Johnny\My Documents\Sermons\SITS Lecture 2014\agcalendar2.gif"/>
          <p:cNvPicPr>
            <a:picLocks noChangeAspect="1" noChangeArrowheads="1"/>
          </p:cNvPicPr>
          <p:nvPr/>
        </p:nvPicPr>
        <p:blipFill>
          <a:blip r:embed="rId2" cstate="print"/>
          <a:srcRect/>
          <a:stretch>
            <a:fillRect/>
          </a:stretch>
        </p:blipFill>
        <p:spPr bwMode="auto">
          <a:xfrm>
            <a:off x="838200" y="1905000"/>
            <a:ext cx="7418231" cy="4114800"/>
          </a:xfrm>
          <a:prstGeom prst="rect">
            <a:avLst/>
          </a:prstGeom>
          <a:noFill/>
        </p:spPr>
      </p:pic>
      <p:sp>
        <p:nvSpPr>
          <p:cNvPr id="5" name="Up Arrow 4"/>
          <p:cNvSpPr/>
          <p:nvPr/>
        </p:nvSpPr>
        <p:spPr>
          <a:xfrm>
            <a:off x="2590800" y="5029200"/>
            <a:ext cx="762000" cy="1219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buFont typeface="Arial" pitchFamily="34" charset="0"/>
              <a:buNone/>
            </a:pPr>
            <a:r>
              <a:rPr kumimoji="0" lang="en-US" sz="3300" b="1" i="0" kern="1200" dirty="0" smtClean="0">
                <a:solidFill>
                  <a:schemeClr val="tx2">
                    <a:lumMod val="50000"/>
                  </a:schemeClr>
                </a:solidFill>
                <a:latin typeface="+mj-lt"/>
                <a:ea typeface="+mj-ea"/>
                <a:cs typeface="+mj-cs"/>
              </a:rPr>
              <a:t>The Feast of Unleavened Bread</a:t>
            </a:r>
            <a:endParaRPr lang="en-US" i="0" dirty="0"/>
          </a:p>
        </p:txBody>
      </p:sp>
      <p:sp>
        <p:nvSpPr>
          <p:cNvPr id="3" name="Content Placeholder 2"/>
          <p:cNvSpPr>
            <a:spLocks noGrp="1"/>
          </p:cNvSpPr>
          <p:nvPr>
            <p:ph sz="quarter" idx="1"/>
          </p:nvPr>
        </p:nvSpPr>
        <p:spPr>
          <a:xfrm>
            <a:off x="301752" y="2209800"/>
            <a:ext cx="8503920" cy="3889248"/>
          </a:xfrm>
        </p:spPr>
        <p:txBody>
          <a:bodyPr>
            <a:normAutofit/>
          </a:bodyPr>
          <a:lstStyle/>
          <a:p>
            <a:pPr lvl="0">
              <a:buFont typeface="Arial" pitchFamily="34" charset="0"/>
              <a:buChar char="•"/>
            </a:pPr>
            <a:r>
              <a:rPr kumimoji="0" lang="en-US" sz="3000" i="1" kern="1200" dirty="0" smtClean="0">
                <a:solidFill>
                  <a:schemeClr val="tx2">
                    <a:lumMod val="50000"/>
                  </a:schemeClr>
                </a:solidFill>
                <a:latin typeface="+mj-lt"/>
                <a:ea typeface="+mj-ea"/>
                <a:cs typeface="+mj-cs"/>
              </a:rPr>
              <a:t>And the Egyptians urged the people, to send them out of the land </a:t>
            </a:r>
            <a:r>
              <a:rPr kumimoji="0" lang="en-US" sz="3000" i="1" u="sng" kern="1200" dirty="0" smtClean="0">
                <a:solidFill>
                  <a:schemeClr val="tx2">
                    <a:lumMod val="50000"/>
                  </a:schemeClr>
                </a:solidFill>
                <a:latin typeface="+mj-lt"/>
                <a:ea typeface="+mj-ea"/>
                <a:cs typeface="+mj-cs"/>
              </a:rPr>
              <a:t>in haste</a:t>
            </a:r>
            <a:r>
              <a:rPr kumimoji="0" lang="en-US" sz="3000" i="1" kern="1200" dirty="0" smtClean="0">
                <a:solidFill>
                  <a:schemeClr val="tx2">
                    <a:lumMod val="50000"/>
                  </a:schemeClr>
                </a:solidFill>
                <a:latin typeface="+mj-lt"/>
                <a:ea typeface="+mj-ea"/>
                <a:cs typeface="+mj-cs"/>
              </a:rPr>
              <a:t>, for they said, “We shall all be dead.” So the people took their dough </a:t>
            </a:r>
            <a:r>
              <a:rPr kumimoji="0" lang="en-US" sz="3000" i="1" u="sng" kern="1200" dirty="0" smtClean="0">
                <a:solidFill>
                  <a:schemeClr val="tx2">
                    <a:lumMod val="50000"/>
                  </a:schemeClr>
                </a:solidFill>
                <a:latin typeface="+mj-lt"/>
                <a:ea typeface="+mj-ea"/>
                <a:cs typeface="+mj-cs"/>
              </a:rPr>
              <a:t>before it was leavened</a:t>
            </a:r>
            <a:r>
              <a:rPr kumimoji="0" lang="en-US" sz="3000" i="1" kern="1200" dirty="0" smtClean="0">
                <a:solidFill>
                  <a:schemeClr val="tx2">
                    <a:lumMod val="50000"/>
                  </a:schemeClr>
                </a:solidFill>
                <a:latin typeface="+mj-lt"/>
                <a:ea typeface="+mj-ea"/>
                <a:cs typeface="+mj-cs"/>
              </a:rPr>
              <a:t>, with their kneading bowls bound up in the clothes on their shoulders. (Ex. 12:33-34)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buFont typeface="Arial" pitchFamily="34" charset="0"/>
              <a:buNone/>
            </a:pPr>
            <a:r>
              <a:rPr kumimoji="0" lang="en-US" sz="3300" b="1" i="0" kern="1200" dirty="0" smtClean="0">
                <a:solidFill>
                  <a:schemeClr val="tx2">
                    <a:lumMod val="50000"/>
                  </a:schemeClr>
                </a:solidFill>
                <a:latin typeface="+mj-lt"/>
                <a:ea typeface="+mj-ea"/>
                <a:cs typeface="+mj-cs"/>
              </a:rPr>
              <a:t>The Feast of Unleavened Bread</a:t>
            </a:r>
            <a:endParaRPr lang="en-US" i="0" dirty="0"/>
          </a:p>
        </p:txBody>
      </p:sp>
      <p:sp>
        <p:nvSpPr>
          <p:cNvPr id="3" name="Content Placeholder 2"/>
          <p:cNvSpPr>
            <a:spLocks noGrp="1"/>
          </p:cNvSpPr>
          <p:nvPr>
            <p:ph sz="quarter" idx="1"/>
          </p:nvPr>
        </p:nvSpPr>
        <p:spPr>
          <a:xfrm>
            <a:off x="304800" y="1676400"/>
            <a:ext cx="8503920" cy="4721352"/>
          </a:xfrm>
        </p:spPr>
        <p:txBody>
          <a:bodyPr>
            <a:normAutofit/>
          </a:bodyPr>
          <a:lstStyle/>
          <a:p>
            <a:pPr lvl="0">
              <a:buFont typeface="Arial" pitchFamily="34" charset="0"/>
              <a:buChar char="•"/>
            </a:pPr>
            <a:r>
              <a:rPr kumimoji="0" lang="en-US" sz="3000" i="1" kern="1200" dirty="0" smtClean="0">
                <a:solidFill>
                  <a:schemeClr val="tx2">
                    <a:lumMod val="50000"/>
                  </a:schemeClr>
                </a:solidFill>
                <a:latin typeface="+mj-lt"/>
                <a:ea typeface="+mj-ea"/>
                <a:cs typeface="+mj-cs"/>
              </a:rPr>
              <a:t>And you shall tell your son on that day, saying, ‘It is because of what the Lord did for me when I came out of Egypt.’ And it shall serve as a </a:t>
            </a:r>
            <a:r>
              <a:rPr kumimoji="0" lang="en-US" sz="3000" i="1" u="sng" kern="1200" dirty="0" smtClean="0">
                <a:solidFill>
                  <a:schemeClr val="tx2">
                    <a:lumMod val="50000"/>
                  </a:schemeClr>
                </a:solidFill>
                <a:latin typeface="+mj-lt"/>
                <a:ea typeface="+mj-ea"/>
                <a:cs typeface="+mj-cs"/>
              </a:rPr>
              <a:t>sign to you on your hand, and as a reminder on your forehead, </a:t>
            </a:r>
            <a:r>
              <a:rPr kumimoji="0" lang="en-US" sz="3000" i="1" kern="1200" dirty="0" smtClean="0">
                <a:solidFill>
                  <a:schemeClr val="tx2">
                    <a:lumMod val="50000"/>
                  </a:schemeClr>
                </a:solidFill>
                <a:latin typeface="+mj-lt"/>
                <a:ea typeface="+mj-ea"/>
                <a:cs typeface="+mj-cs"/>
              </a:rPr>
              <a:t>that the law of the Lord may be in your mouth; for with a powerful hand the Lord brought you out of Egypt. Therefore, you shall keep this ordinance at its appointed time from year to year. (Ex. 13:8-10)</a:t>
            </a:r>
            <a:endParaRPr lang="en-US" sz="3000" dirty="0" smtClean="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3300" b="1" kern="1200" dirty="0" smtClean="0">
                <a:solidFill>
                  <a:schemeClr val="tx2">
                    <a:lumMod val="50000"/>
                  </a:schemeClr>
                </a:solidFill>
                <a:latin typeface="+mj-lt"/>
                <a:ea typeface="+mj-ea"/>
                <a:cs typeface="+mj-cs"/>
              </a:rPr>
              <a:t>The Feast of Unleavened Bread</a:t>
            </a:r>
            <a:endParaRPr lang="en-US" b="1" dirty="0">
              <a:solidFill>
                <a:schemeClr val="tx2">
                  <a:lumMod val="50000"/>
                </a:schemeClr>
              </a:solidFill>
            </a:endParaRPr>
          </a:p>
        </p:txBody>
      </p:sp>
      <p:sp>
        <p:nvSpPr>
          <p:cNvPr id="3" name="Content Placeholder 2"/>
          <p:cNvSpPr>
            <a:spLocks noGrp="1"/>
          </p:cNvSpPr>
          <p:nvPr>
            <p:ph sz="quarter" idx="1"/>
          </p:nvPr>
        </p:nvSpPr>
        <p:spPr>
          <a:xfrm>
            <a:off x="685800" y="2286000"/>
            <a:ext cx="8119872" cy="3813048"/>
          </a:xfrm>
        </p:spPr>
        <p:txBody>
          <a:bodyPr>
            <a:normAutofit/>
          </a:bodyPr>
          <a:lstStyle/>
          <a:p>
            <a:pPr lvl="0">
              <a:buFont typeface="Arial" pitchFamily="34" charset="0"/>
              <a:buChar char="•"/>
            </a:pPr>
            <a:r>
              <a:rPr kumimoji="0" lang="en-US" sz="3000" i="1" kern="1200" dirty="0" smtClean="0">
                <a:solidFill>
                  <a:schemeClr val="tx2">
                    <a:lumMod val="50000"/>
                  </a:schemeClr>
                </a:solidFill>
                <a:latin typeface="+mj-lt"/>
                <a:ea typeface="+mj-ea"/>
                <a:cs typeface="+mj-cs"/>
              </a:rPr>
              <a:t>… on the first day you shall remove leaven from your houses (Ex. 12:15)</a:t>
            </a:r>
          </a:p>
          <a:p>
            <a:pPr lvl="0">
              <a:buFont typeface="Arial" pitchFamily="34" charset="0"/>
              <a:buChar char="•"/>
            </a:pPr>
            <a:r>
              <a:rPr kumimoji="0" lang="en-US" sz="3000" i="1" kern="1200" dirty="0" smtClean="0">
                <a:solidFill>
                  <a:schemeClr val="tx2">
                    <a:lumMod val="50000"/>
                  </a:schemeClr>
                </a:solidFill>
                <a:latin typeface="+mj-lt"/>
                <a:ea typeface="+mj-ea"/>
                <a:cs typeface="+mj-cs"/>
              </a:rPr>
              <a:t>You shall not eat anything leavened; in all your dwellings you shall eat unleavened bread. (Ex. 12:20)</a:t>
            </a:r>
            <a:endParaRPr kumimoji="0" lang="en-US" sz="3000" kern="1200" dirty="0" smtClean="0">
              <a:solidFill>
                <a:schemeClr val="tx2">
                  <a:lumMod val="50000"/>
                </a:schemeClr>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3300" b="1" kern="1200" dirty="0" smtClean="0">
                <a:solidFill>
                  <a:schemeClr val="tx2">
                    <a:lumMod val="50000"/>
                  </a:schemeClr>
                </a:solidFill>
                <a:latin typeface="+mj-lt"/>
                <a:ea typeface="+mj-ea"/>
                <a:cs typeface="+mj-cs"/>
              </a:rPr>
              <a:t>The Feast of Unleavened Bread</a:t>
            </a:r>
            <a:endParaRPr lang="en-US" dirty="0">
              <a:solidFill>
                <a:schemeClr val="tx2">
                  <a:lumMod val="50000"/>
                </a:schemeClr>
              </a:solidFill>
            </a:endParaRPr>
          </a:p>
        </p:txBody>
      </p:sp>
      <p:sp>
        <p:nvSpPr>
          <p:cNvPr id="3" name="Content Placeholder 2"/>
          <p:cNvSpPr>
            <a:spLocks noGrp="1"/>
          </p:cNvSpPr>
          <p:nvPr>
            <p:ph sz="quarter" idx="1"/>
          </p:nvPr>
        </p:nvSpPr>
        <p:spPr>
          <a:xfrm>
            <a:off x="457200" y="2362200"/>
            <a:ext cx="8348472" cy="3736848"/>
          </a:xfrm>
        </p:spPr>
        <p:txBody>
          <a:bodyPr>
            <a:normAutofit/>
          </a:bodyPr>
          <a:lstStyle/>
          <a:p>
            <a:r>
              <a:rPr lang="en-US" sz="3000" i="1" dirty="0" smtClean="0"/>
              <a:t>On the first day shall be a holy convocation; you shall do no laborious work. ‘And on the seventh day you shall have a holy convocation; you shall do no laborious work. (Num. 28:17,25)</a:t>
            </a:r>
            <a:endParaRPr lang="en-US" sz="28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3300" b="1" kern="1200" dirty="0" smtClean="0">
                <a:solidFill>
                  <a:schemeClr val="tx2">
                    <a:lumMod val="50000"/>
                  </a:schemeClr>
                </a:solidFill>
                <a:latin typeface="+mj-lt"/>
                <a:ea typeface="+mj-ea"/>
                <a:cs typeface="+mj-cs"/>
              </a:rPr>
              <a:t>The Feast of Unleavened Bread</a:t>
            </a:r>
            <a:endParaRPr lang="en-US" dirty="0">
              <a:solidFill>
                <a:schemeClr val="tx2">
                  <a:lumMod val="50000"/>
                </a:schemeClr>
              </a:solidFill>
            </a:endParaRPr>
          </a:p>
        </p:txBody>
      </p:sp>
      <p:sp>
        <p:nvSpPr>
          <p:cNvPr id="3" name="Content Placeholder 2"/>
          <p:cNvSpPr>
            <a:spLocks noGrp="1"/>
          </p:cNvSpPr>
          <p:nvPr>
            <p:ph sz="quarter" idx="1"/>
          </p:nvPr>
        </p:nvSpPr>
        <p:spPr>
          <a:xfrm>
            <a:off x="457200" y="1828800"/>
            <a:ext cx="8348472" cy="4419600"/>
          </a:xfrm>
        </p:spPr>
        <p:txBody>
          <a:bodyPr>
            <a:normAutofit/>
          </a:bodyPr>
          <a:lstStyle/>
          <a:p>
            <a:r>
              <a:rPr lang="en-US" sz="3000" i="1" dirty="0" smtClean="0"/>
              <a:t>“Three times in a year all your males shall appear before the Lord your God in the place which He chooses, at the Feast of Unleavened Bread and at the Feast of Weeks and at the Feast of Booths, and they shall not appear before the Lord </a:t>
            </a:r>
            <a:r>
              <a:rPr lang="en-US" sz="3000" i="1" u="sng" dirty="0" smtClean="0"/>
              <a:t>empty-handed</a:t>
            </a:r>
            <a:r>
              <a:rPr lang="en-US" sz="3000" i="1" dirty="0" smtClean="0"/>
              <a:t>. Every man shall give as he is able, according to the blessing of the Lord your God which He has given you. (Deut. 16:16-17)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50000"/>
                  </a:schemeClr>
                </a:solidFill>
              </a:rPr>
              <a:t>A NT Application</a:t>
            </a:r>
            <a:endParaRPr lang="en-US" dirty="0"/>
          </a:p>
        </p:txBody>
      </p:sp>
      <p:sp>
        <p:nvSpPr>
          <p:cNvPr id="3" name="Content Placeholder 2"/>
          <p:cNvSpPr>
            <a:spLocks noGrp="1"/>
          </p:cNvSpPr>
          <p:nvPr>
            <p:ph sz="quarter" idx="1"/>
          </p:nvPr>
        </p:nvSpPr>
        <p:spPr>
          <a:xfrm>
            <a:off x="301752" y="1905000"/>
            <a:ext cx="8503920" cy="4194048"/>
          </a:xfrm>
        </p:spPr>
        <p:txBody>
          <a:bodyPr>
            <a:normAutofit/>
          </a:bodyPr>
          <a:lstStyle/>
          <a:p>
            <a:pPr lvl="0">
              <a:buFont typeface="Arial" pitchFamily="34" charset="0"/>
              <a:buChar char="•"/>
            </a:pPr>
            <a:r>
              <a:rPr kumimoji="0" lang="en-US" sz="3000" i="1" kern="1200" dirty="0" smtClean="0">
                <a:solidFill>
                  <a:schemeClr val="tx2">
                    <a:lumMod val="50000"/>
                  </a:schemeClr>
                </a:solidFill>
                <a:latin typeface="+mj-lt"/>
                <a:ea typeface="+mj-ea"/>
                <a:cs typeface="+mj-cs"/>
              </a:rPr>
              <a:t>Clean out the old leaven, that you may be a new lump, just as you are in fact unleavened. For Christ our Passover also has been sacrificed. Let us therefore </a:t>
            </a:r>
            <a:r>
              <a:rPr kumimoji="0" lang="en-US" sz="3000" i="1" u="sng" kern="1200" dirty="0" smtClean="0">
                <a:solidFill>
                  <a:schemeClr val="tx2">
                    <a:lumMod val="50000"/>
                  </a:schemeClr>
                </a:solidFill>
                <a:latin typeface="+mj-lt"/>
                <a:ea typeface="+mj-ea"/>
                <a:cs typeface="+mj-cs"/>
              </a:rPr>
              <a:t>celebrate the feast</a:t>
            </a:r>
            <a:r>
              <a:rPr kumimoji="0" lang="en-US" sz="3000" i="1" kern="1200" dirty="0" smtClean="0">
                <a:solidFill>
                  <a:schemeClr val="tx2">
                    <a:lumMod val="50000"/>
                  </a:schemeClr>
                </a:solidFill>
                <a:latin typeface="+mj-lt"/>
                <a:ea typeface="+mj-ea"/>
                <a:cs typeface="+mj-cs"/>
              </a:rPr>
              <a:t>, not with old leaven, nor with the leaven of malice and wickedness, but </a:t>
            </a:r>
            <a:r>
              <a:rPr kumimoji="0" lang="en-US" sz="3000" i="1" u="sng" kern="1200" dirty="0" smtClean="0">
                <a:solidFill>
                  <a:schemeClr val="tx2">
                    <a:lumMod val="50000"/>
                  </a:schemeClr>
                </a:solidFill>
                <a:latin typeface="+mj-lt"/>
                <a:ea typeface="+mj-ea"/>
                <a:cs typeface="+mj-cs"/>
              </a:rPr>
              <a:t>with the unleavened bread</a:t>
            </a:r>
            <a:r>
              <a:rPr kumimoji="0" lang="en-US" sz="3000" i="1" kern="1200" dirty="0" smtClean="0">
                <a:solidFill>
                  <a:schemeClr val="tx2">
                    <a:lumMod val="50000"/>
                  </a:schemeClr>
                </a:solidFill>
                <a:latin typeface="+mj-lt"/>
                <a:ea typeface="+mj-ea"/>
                <a:cs typeface="+mj-cs"/>
              </a:rPr>
              <a:t> of sincerity and truth.</a:t>
            </a:r>
            <a:br>
              <a:rPr kumimoji="0" lang="en-US" sz="3000" i="1" kern="1200" dirty="0" smtClean="0">
                <a:solidFill>
                  <a:schemeClr val="tx2">
                    <a:lumMod val="50000"/>
                  </a:schemeClr>
                </a:solidFill>
                <a:latin typeface="+mj-lt"/>
                <a:ea typeface="+mj-ea"/>
                <a:cs typeface="+mj-cs"/>
              </a:rPr>
            </a:br>
            <a:r>
              <a:rPr kumimoji="0" lang="en-US" sz="3000" i="1" kern="1200" dirty="0" smtClean="0">
                <a:solidFill>
                  <a:schemeClr val="tx2">
                    <a:lumMod val="50000"/>
                  </a:schemeClr>
                </a:solidFill>
                <a:latin typeface="+mj-lt"/>
                <a:ea typeface="+mj-ea"/>
                <a:cs typeface="+mj-cs"/>
              </a:rPr>
              <a:t>(1 Cor. 5:7-8)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228600"/>
            <a:ext cx="8534400" cy="838200"/>
          </a:xfrm>
        </p:spPr>
        <p:txBody>
          <a:bodyPr/>
          <a:lstStyle/>
          <a:p>
            <a:r>
              <a:rPr lang="en-US" b="1" dirty="0" smtClean="0">
                <a:solidFill>
                  <a:schemeClr val="accent3">
                    <a:lumMod val="50000"/>
                  </a:schemeClr>
                </a:solidFill>
              </a:rPr>
              <a:t>First fruits (</a:t>
            </a:r>
            <a:r>
              <a:rPr lang="en-US" b="1" dirty="0" err="1" smtClean="0">
                <a:solidFill>
                  <a:schemeClr val="accent3">
                    <a:lumMod val="50000"/>
                  </a:schemeClr>
                </a:solidFill>
              </a:rPr>
              <a:t>Re’shit</a:t>
            </a:r>
            <a:r>
              <a:rPr lang="en-US" b="1" dirty="0" smtClean="0">
                <a:solidFill>
                  <a:schemeClr val="accent3">
                    <a:lumMod val="50000"/>
                  </a:schemeClr>
                </a:solidFill>
              </a:rPr>
              <a:t> </a:t>
            </a:r>
            <a:r>
              <a:rPr lang="en-US" b="1" dirty="0" err="1" smtClean="0">
                <a:solidFill>
                  <a:schemeClr val="accent3">
                    <a:lumMod val="50000"/>
                  </a:schemeClr>
                </a:solidFill>
              </a:rPr>
              <a:t>Qatsir</a:t>
            </a:r>
            <a:r>
              <a:rPr lang="en-US" b="1" dirty="0" smtClean="0">
                <a:solidFill>
                  <a:schemeClr val="accent3">
                    <a:lumMod val="50000"/>
                  </a:schemeClr>
                </a:solidFill>
              </a:rPr>
              <a:t>)</a:t>
            </a:r>
            <a:endParaRPr lang="en-US" dirty="0"/>
          </a:p>
        </p:txBody>
      </p:sp>
      <p:pic>
        <p:nvPicPr>
          <p:cNvPr id="6" name="Picture 2" descr="Jewish Holiday Calendar"/>
          <p:cNvPicPr>
            <a:picLocks noGrp="1" noChangeAspect="1" noChangeArrowheads="1"/>
          </p:cNvPicPr>
          <p:nvPr>
            <p:ph sz="quarter" idx="1"/>
          </p:nvPr>
        </p:nvPicPr>
        <p:blipFill>
          <a:blip r:embed="rId2" cstate="print"/>
          <a:srcRect/>
          <a:stretch>
            <a:fillRect/>
          </a:stretch>
        </p:blipFill>
        <p:spPr bwMode="auto">
          <a:xfrm>
            <a:off x="457200" y="1828800"/>
            <a:ext cx="5907088" cy="4366108"/>
          </a:xfrm>
          <a:prstGeom prst="rect">
            <a:avLst/>
          </a:prstGeom>
          <a:noFill/>
        </p:spPr>
      </p:pic>
      <p:sp>
        <p:nvSpPr>
          <p:cNvPr id="7" name="TextBox 6"/>
          <p:cNvSpPr txBox="1"/>
          <p:nvPr/>
        </p:nvSpPr>
        <p:spPr>
          <a:xfrm>
            <a:off x="6400800" y="2667000"/>
            <a:ext cx="2438400" cy="523220"/>
          </a:xfrm>
          <a:prstGeom prst="rect">
            <a:avLst/>
          </a:prstGeom>
          <a:noFill/>
        </p:spPr>
        <p:txBody>
          <a:bodyPr wrap="square" rtlCol="0">
            <a:spAutoFit/>
          </a:bodyPr>
          <a:lstStyle/>
          <a:p>
            <a:r>
              <a:rPr lang="en-US" sz="1400" b="1" dirty="0" smtClean="0">
                <a:solidFill>
                  <a:prstClr val="black"/>
                </a:solidFill>
                <a:latin typeface="Arial" pitchFamily="34" charset="0"/>
                <a:cs typeface="Arial" pitchFamily="34" charset="0"/>
              </a:rPr>
              <a:t>(First fruits—Omer waved</a:t>
            </a:r>
          </a:p>
          <a:p>
            <a:r>
              <a:rPr lang="en-US" sz="1400" b="1" dirty="0" smtClean="0">
                <a:solidFill>
                  <a:prstClr val="black"/>
                </a:solidFill>
                <a:latin typeface="Arial" pitchFamily="34" charset="0"/>
                <a:cs typeface="Arial" pitchFamily="34" charset="0"/>
              </a:rPr>
              <a:t>the day after the Sabbath </a:t>
            </a:r>
            <a:endParaRPr lang="en-US" sz="1400" b="1" dirty="0">
              <a:solidFill>
                <a:prstClr val="black"/>
              </a:solidFill>
              <a:latin typeface="Arial" pitchFamily="34" charset="0"/>
              <a:cs typeface="Arial" pitchFamily="34" charset="0"/>
            </a:endParaRPr>
          </a:p>
        </p:txBody>
      </p:sp>
      <p:sp>
        <p:nvSpPr>
          <p:cNvPr id="9" name="Bent Arrow 8"/>
          <p:cNvSpPr/>
          <p:nvPr/>
        </p:nvSpPr>
        <p:spPr>
          <a:xfrm flipH="1">
            <a:off x="6096000" y="2057400"/>
            <a:ext cx="533400" cy="533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228600"/>
            <a:ext cx="8534400" cy="838200"/>
          </a:xfrm>
        </p:spPr>
        <p:txBody>
          <a:bodyPr/>
          <a:lstStyle/>
          <a:p>
            <a:r>
              <a:rPr lang="en-US" b="1" dirty="0" smtClean="0">
                <a:solidFill>
                  <a:schemeClr val="accent3">
                    <a:lumMod val="50000"/>
                  </a:schemeClr>
                </a:solidFill>
              </a:rPr>
              <a:t>First fruits (</a:t>
            </a:r>
            <a:r>
              <a:rPr lang="en-US" b="1" dirty="0" err="1" smtClean="0">
                <a:solidFill>
                  <a:schemeClr val="accent3">
                    <a:lumMod val="50000"/>
                  </a:schemeClr>
                </a:solidFill>
              </a:rPr>
              <a:t>Reishit</a:t>
            </a:r>
            <a:r>
              <a:rPr lang="en-US" b="1" dirty="0" smtClean="0">
                <a:solidFill>
                  <a:schemeClr val="accent3">
                    <a:lumMod val="50000"/>
                  </a:schemeClr>
                </a:solidFill>
              </a:rPr>
              <a:t> </a:t>
            </a:r>
            <a:r>
              <a:rPr lang="en-US" b="1" dirty="0" err="1" smtClean="0">
                <a:solidFill>
                  <a:schemeClr val="accent3">
                    <a:lumMod val="50000"/>
                  </a:schemeClr>
                </a:solidFill>
              </a:rPr>
              <a:t>Katsir</a:t>
            </a:r>
            <a:r>
              <a:rPr lang="en-US" b="1" dirty="0" smtClean="0">
                <a:solidFill>
                  <a:schemeClr val="accent3">
                    <a:lumMod val="50000"/>
                  </a:schemeClr>
                </a:solidFill>
              </a:rPr>
              <a:t>)</a:t>
            </a:r>
            <a:endParaRPr lang="en-US" dirty="0"/>
          </a:p>
        </p:txBody>
      </p:sp>
      <p:sp>
        <p:nvSpPr>
          <p:cNvPr id="88067" name="Rectangle 3"/>
          <p:cNvSpPr>
            <a:spLocks noGrp="1" noChangeArrowheads="1"/>
          </p:cNvSpPr>
          <p:nvPr>
            <p:ph sz="quarter" idx="1"/>
          </p:nvPr>
        </p:nvSpPr>
        <p:spPr>
          <a:xfrm>
            <a:off x="609600" y="1828800"/>
            <a:ext cx="8272272" cy="4495800"/>
          </a:xfrm>
          <a:noFill/>
        </p:spPr>
        <p:txBody>
          <a:bodyPr>
            <a:normAutofit/>
          </a:bodyPr>
          <a:lstStyle/>
          <a:p>
            <a:r>
              <a:rPr lang="en-US" sz="3000" dirty="0" smtClean="0"/>
              <a:t>On </a:t>
            </a:r>
            <a:r>
              <a:rPr lang="en-US" sz="3000" dirty="0" smtClean="0"/>
              <a:t>the day after the Sabbath the priest waves a sheaf (Heb. ‘</a:t>
            </a:r>
            <a:r>
              <a:rPr lang="en-US" sz="3000" i="1" dirty="0" err="1" smtClean="0"/>
              <a:t>omer</a:t>
            </a:r>
            <a:r>
              <a:rPr lang="en-US" sz="3000" dirty="0" smtClean="0"/>
              <a:t>) of grain</a:t>
            </a:r>
          </a:p>
          <a:p>
            <a:r>
              <a:rPr lang="en-US" sz="3000" dirty="0" smtClean="0"/>
              <a:t>Initiates thanksgiving for God’s provision through the beginning of the barley harvest</a:t>
            </a:r>
          </a:p>
          <a:p>
            <a:r>
              <a:rPr lang="en-US" sz="3000" dirty="0" smtClean="0"/>
              <a:t>A lamb is also offered as a burnt offering along with flour and wine</a:t>
            </a:r>
          </a:p>
          <a:p>
            <a:r>
              <a:rPr lang="en-US" sz="3000" dirty="0" smtClean="0"/>
              <a:t>Offering must precede consumption of the </a:t>
            </a:r>
            <a:r>
              <a:rPr lang="en-US" sz="3000" dirty="0" smtClean="0"/>
              <a:t>newly-gathered </a:t>
            </a:r>
            <a:r>
              <a:rPr lang="en-US" sz="3000" dirty="0" smtClean="0"/>
              <a:t>harvest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8067">
                                            <p:txEl>
                                              <p:pRg st="0" end="0"/>
                                            </p:txEl>
                                          </p:spTgt>
                                        </p:tgtEl>
                                        <p:attrNameLst>
                                          <p:attrName>style.visibility</p:attrName>
                                        </p:attrNameLst>
                                      </p:cBhvr>
                                      <p:to>
                                        <p:strVal val="visible"/>
                                      </p:to>
                                    </p:set>
                                    <p:animEffect transition="in" filter="wipe(left)">
                                      <p:cBhvr>
                                        <p:cTn id="12" dur="500"/>
                                        <p:tgtEl>
                                          <p:spTgt spid="880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8067">
                                            <p:txEl>
                                              <p:pRg st="1" end="1"/>
                                            </p:txEl>
                                          </p:spTgt>
                                        </p:tgtEl>
                                        <p:attrNameLst>
                                          <p:attrName>style.visibility</p:attrName>
                                        </p:attrNameLst>
                                      </p:cBhvr>
                                      <p:to>
                                        <p:strVal val="visible"/>
                                      </p:to>
                                    </p:set>
                                    <p:animEffect transition="in" filter="wipe(left)">
                                      <p:cBhvr>
                                        <p:cTn id="17" dur="500"/>
                                        <p:tgtEl>
                                          <p:spTgt spid="8806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8067">
                                            <p:txEl>
                                              <p:pRg st="2" end="2"/>
                                            </p:txEl>
                                          </p:spTgt>
                                        </p:tgtEl>
                                        <p:attrNameLst>
                                          <p:attrName>style.visibility</p:attrName>
                                        </p:attrNameLst>
                                      </p:cBhvr>
                                      <p:to>
                                        <p:strVal val="visible"/>
                                      </p:to>
                                    </p:set>
                                    <p:animEffect transition="in" filter="wipe(left)">
                                      <p:cBhvr>
                                        <p:cTn id="22" dur="500"/>
                                        <p:tgtEl>
                                          <p:spTgt spid="8806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8067">
                                            <p:txEl>
                                              <p:pRg st="3" end="3"/>
                                            </p:txEl>
                                          </p:spTgt>
                                        </p:tgtEl>
                                        <p:attrNameLst>
                                          <p:attrName>style.visibility</p:attrName>
                                        </p:attrNameLst>
                                      </p:cBhvr>
                                      <p:to>
                                        <p:strVal val="visible"/>
                                      </p:to>
                                    </p:set>
                                    <p:animEffect transition="in" filter="wipe(left)">
                                      <p:cBhvr>
                                        <p:cTn id="27" dur="500"/>
                                        <p:tgtEl>
                                          <p:spTgt spid="880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228600"/>
            <a:ext cx="8534400" cy="838200"/>
          </a:xfrm>
        </p:spPr>
        <p:txBody>
          <a:bodyPr/>
          <a:lstStyle/>
          <a:p>
            <a:r>
              <a:rPr lang="en-US" b="1" dirty="0" smtClean="0">
                <a:solidFill>
                  <a:schemeClr val="accent3">
                    <a:lumMod val="50000"/>
                  </a:schemeClr>
                </a:solidFill>
              </a:rPr>
              <a:t>First fruits in the NT</a:t>
            </a:r>
            <a:endParaRPr lang="en-US" dirty="0"/>
          </a:p>
        </p:txBody>
      </p:sp>
      <p:sp>
        <p:nvSpPr>
          <p:cNvPr id="88067" name="Rectangle 3"/>
          <p:cNvSpPr>
            <a:spLocks noGrp="1" noChangeArrowheads="1"/>
          </p:cNvSpPr>
          <p:nvPr>
            <p:ph sz="quarter" idx="1"/>
          </p:nvPr>
        </p:nvSpPr>
        <p:spPr>
          <a:xfrm>
            <a:off x="609600" y="1752600"/>
            <a:ext cx="8272272" cy="4800600"/>
          </a:xfrm>
          <a:noFill/>
        </p:spPr>
        <p:txBody>
          <a:bodyPr>
            <a:noAutofit/>
          </a:bodyPr>
          <a:lstStyle/>
          <a:p>
            <a:r>
              <a:rPr lang="en-US" sz="2800" dirty="0" smtClean="0"/>
              <a:t>Christ is </a:t>
            </a:r>
            <a:r>
              <a:rPr lang="en-US" sz="2800" i="1" dirty="0" smtClean="0"/>
              <a:t>"the first fruits of them that are asleep.“ (1 Cor. 15:20)</a:t>
            </a:r>
          </a:p>
          <a:p>
            <a:r>
              <a:rPr lang="en-US" sz="2800" dirty="0" smtClean="0"/>
              <a:t>Christians </a:t>
            </a:r>
            <a:r>
              <a:rPr lang="en-US" sz="2800" dirty="0" smtClean="0"/>
              <a:t>possess </a:t>
            </a:r>
            <a:r>
              <a:rPr lang="en-US" sz="2800" i="1" dirty="0" smtClean="0"/>
              <a:t>"the first fruits of the Spirit"</a:t>
            </a:r>
            <a:r>
              <a:rPr lang="en-US" sz="2800" dirty="0" smtClean="0"/>
              <a:t>  (Rom. 8:23)</a:t>
            </a:r>
          </a:p>
          <a:p>
            <a:r>
              <a:rPr lang="en-US" sz="2800" i="1" dirty="0" smtClean="0"/>
              <a:t>And if the first piece of dough (Gr. </a:t>
            </a:r>
            <a:r>
              <a:rPr lang="en-US" sz="2800" i="1" dirty="0" err="1" smtClean="0"/>
              <a:t>aparche</a:t>
            </a:r>
            <a:r>
              <a:rPr lang="en-US" sz="2800" i="1" dirty="0" smtClean="0"/>
              <a:t>) be holy, the lump is also; (Rom. 11:16)</a:t>
            </a:r>
            <a:endParaRPr lang="en-US" sz="2800" dirty="0" smtClean="0"/>
          </a:p>
          <a:p>
            <a:r>
              <a:rPr lang="en-US" sz="2800" dirty="0" smtClean="0"/>
              <a:t>James affirms that Christians are, as it were, the </a:t>
            </a:r>
            <a:r>
              <a:rPr lang="en-US" sz="2800" i="1" dirty="0" smtClean="0"/>
              <a:t>"first fruits" </a:t>
            </a:r>
            <a:r>
              <a:rPr lang="en-US" sz="2800" dirty="0" smtClean="0"/>
              <a:t>of His creatures (Jas. 1:17-18)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067">
                                            <p:txEl>
                                              <p:pRg st="0" end="0"/>
                                            </p:txEl>
                                          </p:spTgt>
                                        </p:tgtEl>
                                        <p:attrNameLst>
                                          <p:attrName>style.visibility</p:attrName>
                                        </p:attrNameLst>
                                      </p:cBhvr>
                                      <p:to>
                                        <p:strVal val="visible"/>
                                      </p:to>
                                    </p:set>
                                    <p:animEffect transition="in" filter="fade">
                                      <p:cBhvr>
                                        <p:cTn id="12" dur="500"/>
                                        <p:tgtEl>
                                          <p:spTgt spid="880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8067">
                                            <p:txEl>
                                              <p:pRg st="1" end="1"/>
                                            </p:txEl>
                                          </p:spTgt>
                                        </p:tgtEl>
                                        <p:attrNameLst>
                                          <p:attrName>style.visibility</p:attrName>
                                        </p:attrNameLst>
                                      </p:cBhvr>
                                      <p:to>
                                        <p:strVal val="visible"/>
                                      </p:to>
                                    </p:set>
                                    <p:animEffect transition="in" filter="fade">
                                      <p:cBhvr>
                                        <p:cTn id="17" dur="500"/>
                                        <p:tgtEl>
                                          <p:spTgt spid="8806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8067">
                                            <p:txEl>
                                              <p:pRg st="2" end="2"/>
                                            </p:txEl>
                                          </p:spTgt>
                                        </p:tgtEl>
                                        <p:attrNameLst>
                                          <p:attrName>style.visibility</p:attrName>
                                        </p:attrNameLst>
                                      </p:cBhvr>
                                      <p:to>
                                        <p:strVal val="visible"/>
                                      </p:to>
                                    </p:set>
                                    <p:animEffect transition="in" filter="fade">
                                      <p:cBhvr>
                                        <p:cTn id="22" dur="500"/>
                                        <p:tgtEl>
                                          <p:spTgt spid="8806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8067">
                                            <p:txEl>
                                              <p:pRg st="3" end="3"/>
                                            </p:txEl>
                                          </p:spTgt>
                                        </p:tgtEl>
                                        <p:attrNameLst>
                                          <p:attrName>style.visibility</p:attrName>
                                        </p:attrNameLst>
                                      </p:cBhvr>
                                      <p:to>
                                        <p:strVal val="visible"/>
                                      </p:to>
                                    </p:set>
                                    <p:animEffect transition="in" filter="fade">
                                      <p:cBhvr>
                                        <p:cTn id="27" dur="500"/>
                                        <p:tgtEl>
                                          <p:spTgt spid="880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806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228600"/>
            <a:ext cx="8534400" cy="838200"/>
          </a:xfrm>
        </p:spPr>
        <p:txBody>
          <a:bodyPr/>
          <a:lstStyle/>
          <a:p>
            <a:r>
              <a:rPr lang="en-US" b="1" dirty="0" smtClean="0">
                <a:solidFill>
                  <a:schemeClr val="accent3">
                    <a:lumMod val="50000"/>
                  </a:schemeClr>
                </a:solidFill>
              </a:rPr>
              <a:t>First fruits in the NT</a:t>
            </a:r>
            <a:endParaRPr lang="en-US" dirty="0"/>
          </a:p>
        </p:txBody>
      </p:sp>
      <p:sp>
        <p:nvSpPr>
          <p:cNvPr id="88067" name="Rectangle 3"/>
          <p:cNvSpPr>
            <a:spLocks noGrp="1" noChangeArrowheads="1"/>
          </p:cNvSpPr>
          <p:nvPr>
            <p:ph sz="quarter" idx="1"/>
          </p:nvPr>
        </p:nvSpPr>
        <p:spPr>
          <a:xfrm>
            <a:off x="609600" y="2057400"/>
            <a:ext cx="8272272" cy="4495800"/>
          </a:xfrm>
          <a:noFill/>
        </p:spPr>
        <p:txBody>
          <a:bodyPr>
            <a:noAutofit/>
          </a:bodyPr>
          <a:lstStyle/>
          <a:p>
            <a:r>
              <a:rPr lang="en-US" sz="2800" dirty="0" err="1" smtClean="0"/>
              <a:t>Epaenetus</a:t>
            </a:r>
            <a:r>
              <a:rPr lang="en-US" sz="2800" dirty="0" smtClean="0"/>
              <a:t> bears the distinction of being </a:t>
            </a:r>
            <a:r>
              <a:rPr lang="en-US" sz="2800" i="1" dirty="0" smtClean="0"/>
              <a:t>"the first convert to Christ from Asia" (Rom. 16:5)</a:t>
            </a:r>
          </a:p>
          <a:p>
            <a:r>
              <a:rPr lang="en-US" sz="2800" dirty="0" smtClean="0"/>
              <a:t>The 144,000 are said to have </a:t>
            </a:r>
            <a:r>
              <a:rPr lang="en-US" sz="2800" i="1" dirty="0" smtClean="0"/>
              <a:t>"been purchased from among men as first fruits to God and to the Lamb.“ (Rev. 14:4)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fade">
                                      <p:cBhvr>
                                        <p:cTn id="7" dur="500"/>
                                        <p:tgtEl>
                                          <p:spTgt spid="88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fade">
                                      <p:cBhvr>
                                        <p:cTn id="12" dur="500"/>
                                        <p:tgtEl>
                                          <p:spTgt spid="880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228600"/>
            <a:ext cx="8534400" cy="838200"/>
          </a:xfrm>
        </p:spPr>
        <p:txBody>
          <a:bodyPr>
            <a:normAutofit/>
          </a:bodyPr>
          <a:lstStyle/>
          <a:p>
            <a:r>
              <a:rPr lang="en-US" b="1" dirty="0" smtClean="0">
                <a:solidFill>
                  <a:schemeClr val="accent3">
                    <a:lumMod val="50000"/>
                  </a:schemeClr>
                </a:solidFill>
              </a:rPr>
              <a:t>Israel’s Agricultural Year</a:t>
            </a:r>
            <a:endParaRPr lang="en-US" dirty="0"/>
          </a:p>
        </p:txBody>
      </p:sp>
      <p:pic>
        <p:nvPicPr>
          <p:cNvPr id="1026" name="Picture 2" descr="C:\Documents and Settings\Johnny\My Documents\Sermons\SITS Lecture 2014\agcalendar1.gif"/>
          <p:cNvPicPr>
            <a:picLocks noChangeAspect="1" noChangeArrowheads="1"/>
          </p:cNvPicPr>
          <p:nvPr/>
        </p:nvPicPr>
        <p:blipFill>
          <a:blip r:embed="rId2" cstate="print"/>
          <a:srcRect/>
          <a:stretch>
            <a:fillRect/>
          </a:stretch>
        </p:blipFill>
        <p:spPr bwMode="auto">
          <a:xfrm>
            <a:off x="838200" y="1905000"/>
            <a:ext cx="7545765" cy="4114800"/>
          </a:xfrm>
          <a:prstGeom prst="rect">
            <a:avLst/>
          </a:prstGeom>
          <a:noFill/>
        </p:spPr>
      </p:pic>
      <p:sp>
        <p:nvSpPr>
          <p:cNvPr id="5" name="Oval 4"/>
          <p:cNvSpPr/>
          <p:nvPr/>
        </p:nvSpPr>
        <p:spPr>
          <a:xfrm>
            <a:off x="1066800" y="2286000"/>
            <a:ext cx="1524000" cy="762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lstStyle/>
          <a:p>
            <a:r>
              <a:rPr lang="en-US" b="1" dirty="0" smtClean="0">
                <a:solidFill>
                  <a:schemeClr val="accent3">
                    <a:lumMod val="50000"/>
                  </a:schemeClr>
                </a:solidFill>
              </a:rPr>
              <a:t>Weeks (</a:t>
            </a:r>
            <a:r>
              <a:rPr lang="en-US" b="1" dirty="0" err="1" smtClean="0">
                <a:solidFill>
                  <a:schemeClr val="accent3">
                    <a:lumMod val="50000"/>
                  </a:schemeClr>
                </a:solidFill>
              </a:rPr>
              <a:t>Shevuot</a:t>
            </a:r>
            <a:r>
              <a:rPr lang="en-US" b="1" dirty="0" smtClean="0">
                <a:solidFill>
                  <a:schemeClr val="accent3">
                    <a:lumMod val="50000"/>
                  </a:schemeClr>
                </a:solidFill>
              </a:rPr>
              <a:t>, </a:t>
            </a:r>
            <a:r>
              <a:rPr lang="en-US" b="1" dirty="0" err="1" smtClean="0">
                <a:solidFill>
                  <a:schemeClr val="accent3">
                    <a:lumMod val="50000"/>
                  </a:schemeClr>
                </a:solidFill>
              </a:rPr>
              <a:t>Qatsir</a:t>
            </a:r>
            <a:r>
              <a:rPr lang="en-US" b="1" dirty="0" smtClean="0">
                <a:solidFill>
                  <a:schemeClr val="accent3">
                    <a:lumMod val="50000"/>
                  </a:schemeClr>
                </a:solidFill>
              </a:rPr>
              <a:t>, </a:t>
            </a:r>
            <a:r>
              <a:rPr lang="en-US" b="1" dirty="0" err="1" smtClean="0">
                <a:solidFill>
                  <a:schemeClr val="accent3">
                    <a:lumMod val="50000"/>
                  </a:schemeClr>
                </a:solidFill>
              </a:rPr>
              <a:t>Bikkurim</a:t>
            </a:r>
            <a:r>
              <a:rPr lang="en-US" b="1" dirty="0" smtClean="0">
                <a:solidFill>
                  <a:schemeClr val="accent3">
                    <a:lumMod val="50000"/>
                  </a:schemeClr>
                </a:solidFill>
              </a:rPr>
              <a:t>)</a:t>
            </a:r>
            <a:endParaRPr lang="en-US" b="1" dirty="0">
              <a:solidFill>
                <a:schemeClr val="accent3">
                  <a:lumMod val="50000"/>
                </a:schemeClr>
              </a:solidFill>
            </a:endParaRPr>
          </a:p>
        </p:txBody>
      </p:sp>
      <p:pic>
        <p:nvPicPr>
          <p:cNvPr id="5" name="Picture 2" descr="Jewish Holiday Calendar"/>
          <p:cNvPicPr>
            <a:picLocks noGrp="1" noChangeAspect="1" noChangeArrowheads="1"/>
          </p:cNvPicPr>
          <p:nvPr>
            <p:ph sz="quarter" idx="1"/>
          </p:nvPr>
        </p:nvPicPr>
        <p:blipFill>
          <a:blip r:embed="rId2" cstate="print"/>
          <a:srcRect/>
          <a:stretch>
            <a:fillRect/>
          </a:stretch>
        </p:blipFill>
        <p:spPr bwMode="auto">
          <a:xfrm>
            <a:off x="1676400" y="1752600"/>
            <a:ext cx="5907088" cy="4366108"/>
          </a:xfrm>
          <a:prstGeom prst="rect">
            <a:avLst/>
          </a:prstGeom>
          <a:noFill/>
          <a:ln w="25400">
            <a:solidFill>
              <a:schemeClr val="tx2"/>
            </a:solidFill>
          </a:ln>
        </p:spPr>
      </p:pic>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lstStyle/>
          <a:p>
            <a:r>
              <a:rPr lang="en-US" b="1" dirty="0" smtClean="0">
                <a:solidFill>
                  <a:schemeClr val="accent3">
                    <a:lumMod val="50000"/>
                  </a:schemeClr>
                </a:solidFill>
              </a:rPr>
              <a:t>Weeks (</a:t>
            </a:r>
            <a:r>
              <a:rPr lang="en-US" b="1" dirty="0" err="1" smtClean="0">
                <a:solidFill>
                  <a:schemeClr val="accent3">
                    <a:lumMod val="50000"/>
                  </a:schemeClr>
                </a:solidFill>
              </a:rPr>
              <a:t>Shevuot</a:t>
            </a:r>
            <a:r>
              <a:rPr lang="en-US" b="1" dirty="0" smtClean="0">
                <a:solidFill>
                  <a:schemeClr val="accent3">
                    <a:lumMod val="50000"/>
                  </a:schemeClr>
                </a:solidFill>
              </a:rPr>
              <a:t>, </a:t>
            </a:r>
            <a:r>
              <a:rPr lang="en-US" b="1" dirty="0" err="1" smtClean="0">
                <a:solidFill>
                  <a:schemeClr val="accent3">
                    <a:lumMod val="50000"/>
                  </a:schemeClr>
                </a:solidFill>
              </a:rPr>
              <a:t>Qatsir</a:t>
            </a:r>
            <a:r>
              <a:rPr lang="en-US" b="1" dirty="0" smtClean="0">
                <a:solidFill>
                  <a:schemeClr val="accent3">
                    <a:lumMod val="50000"/>
                  </a:schemeClr>
                </a:solidFill>
              </a:rPr>
              <a:t>, </a:t>
            </a:r>
            <a:r>
              <a:rPr lang="en-US" b="1" dirty="0" err="1" smtClean="0">
                <a:solidFill>
                  <a:schemeClr val="accent3">
                    <a:lumMod val="50000"/>
                  </a:schemeClr>
                </a:solidFill>
              </a:rPr>
              <a:t>Bicurim</a:t>
            </a:r>
            <a:r>
              <a:rPr lang="en-US" b="1" dirty="0" smtClean="0">
                <a:solidFill>
                  <a:schemeClr val="accent3">
                    <a:lumMod val="50000"/>
                  </a:schemeClr>
                </a:solidFill>
              </a:rPr>
              <a:t>)</a:t>
            </a:r>
            <a:endParaRPr lang="en-US" b="1" dirty="0">
              <a:solidFill>
                <a:schemeClr val="accent3">
                  <a:lumMod val="50000"/>
                </a:schemeClr>
              </a:solidFill>
            </a:endParaRPr>
          </a:p>
        </p:txBody>
      </p:sp>
      <p:sp>
        <p:nvSpPr>
          <p:cNvPr id="3" name="Content Placeholder 2"/>
          <p:cNvSpPr>
            <a:spLocks noGrp="1"/>
          </p:cNvSpPr>
          <p:nvPr>
            <p:ph sz="quarter" idx="1"/>
          </p:nvPr>
        </p:nvSpPr>
        <p:spPr>
          <a:xfrm>
            <a:off x="762000" y="1828800"/>
            <a:ext cx="8043672" cy="4419600"/>
          </a:xfrm>
        </p:spPr>
        <p:txBody>
          <a:bodyPr>
            <a:noAutofit/>
          </a:bodyPr>
          <a:lstStyle/>
          <a:p>
            <a:r>
              <a:rPr lang="en-US" sz="3000" dirty="0" smtClean="0"/>
              <a:t>Occurs 50 days after the presentation of the sheaf offering (cf. Greek term Pentecost)</a:t>
            </a:r>
          </a:p>
          <a:p>
            <a:r>
              <a:rPr lang="en-US" sz="3000" dirty="0" smtClean="0"/>
              <a:t>Expresses thanksgiving for God’s provision through </a:t>
            </a:r>
            <a:r>
              <a:rPr lang="en-US" sz="3000" dirty="0" smtClean="0"/>
              <a:t>the grain harvest</a:t>
            </a:r>
            <a:endParaRPr lang="en-US" sz="3000" dirty="0" smtClean="0"/>
          </a:p>
          <a:p>
            <a:r>
              <a:rPr lang="en-US" sz="3000" dirty="0" smtClean="0"/>
              <a:t>Remember the poor</a:t>
            </a:r>
          </a:p>
          <a:p>
            <a:r>
              <a:rPr lang="en-US" sz="3000" dirty="0" smtClean="0"/>
              <a:t>Commemorates the giving of the Law at Sinai?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lstStyle/>
          <a:p>
            <a:r>
              <a:rPr lang="en-US" b="1" dirty="0" smtClean="0">
                <a:solidFill>
                  <a:schemeClr val="accent3">
                    <a:lumMod val="50000"/>
                  </a:schemeClr>
                </a:solidFill>
              </a:rPr>
              <a:t>Weeks (</a:t>
            </a:r>
            <a:r>
              <a:rPr lang="en-US" b="1" dirty="0" err="1" smtClean="0">
                <a:solidFill>
                  <a:schemeClr val="accent3">
                    <a:lumMod val="50000"/>
                  </a:schemeClr>
                </a:solidFill>
              </a:rPr>
              <a:t>Shevuot</a:t>
            </a:r>
            <a:r>
              <a:rPr lang="en-US" b="1" dirty="0" smtClean="0">
                <a:solidFill>
                  <a:schemeClr val="accent3">
                    <a:lumMod val="50000"/>
                  </a:schemeClr>
                </a:solidFill>
              </a:rPr>
              <a:t>, </a:t>
            </a:r>
            <a:r>
              <a:rPr lang="en-US" b="1" dirty="0" err="1" smtClean="0">
                <a:solidFill>
                  <a:schemeClr val="accent3">
                    <a:lumMod val="50000"/>
                  </a:schemeClr>
                </a:solidFill>
              </a:rPr>
              <a:t>Qatsir</a:t>
            </a:r>
            <a:r>
              <a:rPr lang="en-US" b="1" dirty="0" smtClean="0">
                <a:solidFill>
                  <a:schemeClr val="accent3">
                    <a:lumMod val="50000"/>
                  </a:schemeClr>
                </a:solidFill>
              </a:rPr>
              <a:t>, </a:t>
            </a:r>
            <a:r>
              <a:rPr lang="en-US" b="1" dirty="0" err="1" smtClean="0">
                <a:solidFill>
                  <a:schemeClr val="accent3">
                    <a:lumMod val="50000"/>
                  </a:schemeClr>
                </a:solidFill>
              </a:rPr>
              <a:t>Bicurim</a:t>
            </a:r>
            <a:r>
              <a:rPr lang="en-US" b="1" dirty="0" smtClean="0">
                <a:solidFill>
                  <a:schemeClr val="accent3">
                    <a:lumMod val="50000"/>
                  </a:schemeClr>
                </a:solidFill>
              </a:rPr>
              <a:t>)</a:t>
            </a:r>
            <a:endParaRPr lang="en-US" b="1" dirty="0">
              <a:solidFill>
                <a:schemeClr val="accent3">
                  <a:lumMod val="50000"/>
                </a:schemeClr>
              </a:solidFill>
            </a:endParaRPr>
          </a:p>
        </p:txBody>
      </p:sp>
      <p:sp>
        <p:nvSpPr>
          <p:cNvPr id="3" name="Content Placeholder 2"/>
          <p:cNvSpPr>
            <a:spLocks noGrp="1"/>
          </p:cNvSpPr>
          <p:nvPr>
            <p:ph sz="quarter" idx="1"/>
          </p:nvPr>
        </p:nvSpPr>
        <p:spPr>
          <a:xfrm>
            <a:off x="762000" y="1828800"/>
            <a:ext cx="8043672" cy="4419600"/>
          </a:xfrm>
        </p:spPr>
        <p:txBody>
          <a:bodyPr>
            <a:noAutofit/>
          </a:bodyPr>
          <a:lstStyle/>
          <a:p>
            <a:r>
              <a:rPr lang="en-US" sz="3000" dirty="0" smtClean="0"/>
              <a:t>A wave offering of two leavened loaves are presented along with seven lambs, one bull, and two rams as burnt offerings with their grain and wine</a:t>
            </a:r>
          </a:p>
          <a:p>
            <a:r>
              <a:rPr lang="en-US" sz="3000" dirty="0" smtClean="0"/>
              <a:t>Also one male goat for sin and two male lambs for peace offerings (given to priests)</a:t>
            </a:r>
          </a:p>
          <a:p>
            <a:r>
              <a:rPr lang="en-US" sz="3000" dirty="0" smtClean="0"/>
              <a:t>A festive meal shared with family, the Levites, and the poor (Deut. 16:9-12)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lstStyle/>
          <a:p>
            <a:r>
              <a:rPr lang="en-US" b="1" dirty="0" smtClean="0">
                <a:solidFill>
                  <a:schemeClr val="accent3">
                    <a:lumMod val="50000"/>
                  </a:schemeClr>
                </a:solidFill>
              </a:rPr>
              <a:t>Weeks in the NT</a:t>
            </a:r>
            <a:endParaRPr lang="en-US" b="1" dirty="0">
              <a:solidFill>
                <a:schemeClr val="accent3">
                  <a:lumMod val="50000"/>
                </a:schemeClr>
              </a:solidFill>
            </a:endParaRPr>
          </a:p>
        </p:txBody>
      </p:sp>
      <p:sp>
        <p:nvSpPr>
          <p:cNvPr id="3" name="Content Placeholder 2"/>
          <p:cNvSpPr>
            <a:spLocks noGrp="1"/>
          </p:cNvSpPr>
          <p:nvPr>
            <p:ph sz="quarter" idx="1"/>
          </p:nvPr>
        </p:nvSpPr>
        <p:spPr>
          <a:xfrm>
            <a:off x="762000" y="1981200"/>
            <a:ext cx="8043672" cy="4117848"/>
          </a:xfrm>
        </p:spPr>
        <p:txBody>
          <a:bodyPr>
            <a:normAutofit/>
          </a:bodyPr>
          <a:lstStyle/>
          <a:p>
            <a:r>
              <a:rPr lang="en-US" sz="2800" dirty="0" smtClean="0"/>
              <a:t>On the Day of Pentecost (Ac. 2) repentance and remission of sins began to be preached beginning at Jerusalem (</a:t>
            </a:r>
            <a:r>
              <a:rPr lang="en-US" sz="2800" dirty="0" err="1" smtClean="0"/>
              <a:t>Lk</a:t>
            </a:r>
            <a:r>
              <a:rPr lang="en-US" sz="2800" dirty="0" smtClean="0"/>
              <a:t>. 24:44ff).</a:t>
            </a:r>
          </a:p>
          <a:p>
            <a:r>
              <a:rPr lang="en-US" sz="2800" dirty="0" smtClean="0"/>
              <a:t>Does the OT feast typify the ingathering of people into the kingdom? The inauguration of the new covenant?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lstStyle/>
          <a:p>
            <a:r>
              <a:rPr lang="en-US" b="1" dirty="0" smtClean="0">
                <a:solidFill>
                  <a:schemeClr val="accent3">
                    <a:lumMod val="50000"/>
                  </a:schemeClr>
                </a:solidFill>
              </a:rPr>
              <a:t>Trumpets (Yom </a:t>
            </a:r>
            <a:r>
              <a:rPr lang="en-US" b="1" dirty="0" err="1" smtClean="0">
                <a:solidFill>
                  <a:schemeClr val="accent3">
                    <a:lumMod val="50000"/>
                  </a:schemeClr>
                </a:solidFill>
              </a:rPr>
              <a:t>Teru’ah</a:t>
            </a:r>
            <a:r>
              <a:rPr lang="en-US" b="1" dirty="0" smtClean="0">
                <a:solidFill>
                  <a:schemeClr val="accent3">
                    <a:lumMod val="50000"/>
                  </a:schemeClr>
                </a:solidFill>
              </a:rPr>
              <a:t>)</a:t>
            </a:r>
            <a:endParaRPr lang="en-US" b="1" dirty="0">
              <a:solidFill>
                <a:schemeClr val="accent3">
                  <a:lumMod val="50000"/>
                </a:schemeClr>
              </a:solidFill>
            </a:endParaRPr>
          </a:p>
        </p:txBody>
      </p:sp>
      <p:pic>
        <p:nvPicPr>
          <p:cNvPr id="5" name="Picture 2" descr="Jewish Holiday Calendar"/>
          <p:cNvPicPr>
            <a:picLocks noGrp="1" noChangeAspect="1" noChangeArrowheads="1"/>
          </p:cNvPicPr>
          <p:nvPr>
            <p:ph sz="quarter" idx="1"/>
          </p:nvPr>
        </p:nvPicPr>
        <p:blipFill>
          <a:blip r:embed="rId2" cstate="print"/>
          <a:srcRect/>
          <a:stretch>
            <a:fillRect/>
          </a:stretch>
        </p:blipFill>
        <p:spPr bwMode="auto">
          <a:xfrm>
            <a:off x="1600200" y="1752600"/>
            <a:ext cx="5907088" cy="436610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lstStyle/>
          <a:p>
            <a:r>
              <a:rPr lang="en-US" b="1" dirty="0" smtClean="0">
                <a:solidFill>
                  <a:schemeClr val="accent3">
                    <a:lumMod val="50000"/>
                  </a:schemeClr>
                </a:solidFill>
              </a:rPr>
              <a:t>Trumpets (Yom </a:t>
            </a:r>
            <a:r>
              <a:rPr lang="en-US" b="1" dirty="0" err="1" smtClean="0">
                <a:solidFill>
                  <a:schemeClr val="accent3">
                    <a:lumMod val="50000"/>
                  </a:schemeClr>
                </a:solidFill>
              </a:rPr>
              <a:t>Teru’ah</a:t>
            </a:r>
            <a:r>
              <a:rPr lang="en-US" b="1" dirty="0" smtClean="0">
                <a:solidFill>
                  <a:schemeClr val="accent3">
                    <a:lumMod val="50000"/>
                  </a:schemeClr>
                </a:solidFill>
              </a:rPr>
              <a:t>)</a:t>
            </a:r>
            <a:endParaRPr lang="en-US" b="1" dirty="0">
              <a:solidFill>
                <a:schemeClr val="accent3">
                  <a:lumMod val="50000"/>
                </a:schemeClr>
              </a:solidFill>
            </a:endParaRPr>
          </a:p>
        </p:txBody>
      </p:sp>
      <p:pic>
        <p:nvPicPr>
          <p:cNvPr id="6" name="Picture 3" descr="C:\Documents and Settings\Johnny\My Documents\Perry Heights Curriculum\Religion of Israel\Photos and Graphics\shofar.png"/>
          <p:cNvPicPr>
            <a:picLocks noChangeAspect="1" noChangeArrowheads="1"/>
          </p:cNvPicPr>
          <p:nvPr/>
        </p:nvPicPr>
        <p:blipFill>
          <a:blip r:embed="rId2" cstate="print"/>
          <a:srcRect/>
          <a:stretch>
            <a:fillRect/>
          </a:stretch>
        </p:blipFill>
        <p:spPr bwMode="auto">
          <a:xfrm>
            <a:off x="1295400" y="1752600"/>
            <a:ext cx="6629400" cy="44196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lstStyle/>
          <a:p>
            <a:r>
              <a:rPr lang="en-US" b="1" dirty="0" smtClean="0">
                <a:solidFill>
                  <a:schemeClr val="accent3">
                    <a:lumMod val="50000"/>
                  </a:schemeClr>
                </a:solidFill>
              </a:rPr>
              <a:t>Trumpets (Yom </a:t>
            </a:r>
            <a:r>
              <a:rPr lang="en-US" b="1" dirty="0" err="1" smtClean="0">
                <a:solidFill>
                  <a:schemeClr val="accent3">
                    <a:lumMod val="50000"/>
                  </a:schemeClr>
                </a:solidFill>
              </a:rPr>
              <a:t>Teruah</a:t>
            </a:r>
            <a:r>
              <a:rPr lang="en-US" b="1" dirty="0" smtClean="0">
                <a:solidFill>
                  <a:schemeClr val="accent3">
                    <a:lumMod val="50000"/>
                  </a:schemeClr>
                </a:solidFill>
              </a:rPr>
              <a:t>)</a:t>
            </a:r>
            <a:endParaRPr lang="en-US" b="1" dirty="0">
              <a:solidFill>
                <a:schemeClr val="accent3">
                  <a:lumMod val="50000"/>
                </a:schemeClr>
              </a:solidFill>
            </a:endParaRPr>
          </a:p>
        </p:txBody>
      </p:sp>
      <p:sp>
        <p:nvSpPr>
          <p:cNvPr id="3" name="Content Placeholder 2"/>
          <p:cNvSpPr>
            <a:spLocks noGrp="1"/>
          </p:cNvSpPr>
          <p:nvPr>
            <p:ph sz="quarter" idx="1"/>
          </p:nvPr>
        </p:nvSpPr>
        <p:spPr>
          <a:xfrm>
            <a:off x="533400" y="1905000"/>
            <a:ext cx="8153400" cy="4194048"/>
          </a:xfrm>
        </p:spPr>
        <p:txBody>
          <a:bodyPr>
            <a:normAutofit lnSpcReduction="10000"/>
          </a:bodyPr>
          <a:lstStyle/>
          <a:p>
            <a:r>
              <a:rPr lang="en-US" sz="3000" dirty="0" smtClean="0"/>
              <a:t>On the first day of the 7</a:t>
            </a:r>
            <a:r>
              <a:rPr lang="en-US" sz="3000" baseline="30000" dirty="0" smtClean="0"/>
              <a:t>th</a:t>
            </a:r>
            <a:r>
              <a:rPr lang="en-US" sz="3000" dirty="0" smtClean="0"/>
              <a:t> month trumpets (</a:t>
            </a:r>
            <a:r>
              <a:rPr lang="en-US" sz="3000" dirty="0" err="1" smtClean="0"/>
              <a:t>shofarim</a:t>
            </a:r>
            <a:r>
              <a:rPr lang="en-US" sz="3000" dirty="0" smtClean="0"/>
              <a:t>) were blown to announce this special month (the month of both the Day of Atonement and the Feast of Booths)</a:t>
            </a:r>
          </a:p>
          <a:p>
            <a:r>
              <a:rPr lang="en-US" sz="3000" dirty="0" smtClean="0"/>
              <a:t>Special offerings included one bullock, one ram, and seven he-lambs, with proper meal offerings, together with a he-goat for a sin offering</a:t>
            </a:r>
          </a:p>
          <a:p>
            <a:r>
              <a:rPr lang="en-US" sz="3000" dirty="0" smtClean="0"/>
              <a:t>Today it is called Rosh Hashanah, New Year</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lstStyle/>
          <a:p>
            <a:r>
              <a:rPr lang="en-US" b="1" dirty="0" smtClean="0">
                <a:solidFill>
                  <a:schemeClr val="accent3">
                    <a:lumMod val="50000"/>
                  </a:schemeClr>
                </a:solidFill>
              </a:rPr>
              <a:t>Trumpets in the NT</a:t>
            </a:r>
            <a:endParaRPr lang="en-US" b="1" dirty="0">
              <a:solidFill>
                <a:schemeClr val="accent3">
                  <a:lumMod val="50000"/>
                </a:schemeClr>
              </a:solidFill>
            </a:endParaRPr>
          </a:p>
        </p:txBody>
      </p:sp>
      <p:sp>
        <p:nvSpPr>
          <p:cNvPr id="3" name="Content Placeholder 2"/>
          <p:cNvSpPr>
            <a:spLocks noGrp="1"/>
          </p:cNvSpPr>
          <p:nvPr>
            <p:ph sz="quarter" idx="1"/>
          </p:nvPr>
        </p:nvSpPr>
        <p:spPr>
          <a:xfrm>
            <a:off x="533400" y="1905000"/>
            <a:ext cx="8153400" cy="4194048"/>
          </a:xfrm>
        </p:spPr>
        <p:txBody>
          <a:bodyPr>
            <a:normAutofit/>
          </a:bodyPr>
          <a:lstStyle/>
          <a:p>
            <a:r>
              <a:rPr lang="en-US" sz="2800" dirty="0" smtClean="0"/>
              <a:t>The inauguration of the eternal kingdom is attended by the sounding of “trumpets”</a:t>
            </a:r>
            <a:br>
              <a:rPr lang="en-US" sz="2800" dirty="0" smtClean="0"/>
            </a:br>
            <a:r>
              <a:rPr lang="en-US" sz="2800" dirty="0" smtClean="0"/>
              <a:t> (1 </a:t>
            </a:r>
            <a:r>
              <a:rPr lang="en-US" sz="2800" dirty="0" err="1" smtClean="0"/>
              <a:t>Thes</a:t>
            </a:r>
            <a:r>
              <a:rPr lang="en-US" sz="2800" dirty="0" smtClean="0"/>
              <a:t>. 4:16; 1 Cor. 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lstStyle/>
          <a:p>
            <a:r>
              <a:rPr lang="en-US" b="1" dirty="0" smtClean="0">
                <a:solidFill>
                  <a:schemeClr val="accent3">
                    <a:lumMod val="50000"/>
                  </a:schemeClr>
                </a:solidFill>
              </a:rPr>
              <a:t>Booths (Succoth, </a:t>
            </a:r>
            <a:r>
              <a:rPr lang="en-US" b="1" dirty="0" err="1" smtClean="0">
                <a:solidFill>
                  <a:schemeClr val="accent3">
                    <a:lumMod val="50000"/>
                  </a:schemeClr>
                </a:solidFill>
              </a:rPr>
              <a:t>Asiph</a:t>
            </a:r>
            <a:r>
              <a:rPr lang="en-US" b="1" dirty="0" smtClean="0">
                <a:solidFill>
                  <a:schemeClr val="accent3">
                    <a:lumMod val="50000"/>
                  </a:schemeClr>
                </a:solidFill>
              </a:rPr>
              <a:t>)</a:t>
            </a:r>
            <a:endParaRPr lang="en-US" b="1" dirty="0">
              <a:solidFill>
                <a:schemeClr val="accent3">
                  <a:lumMod val="50000"/>
                </a:schemeClr>
              </a:solidFill>
            </a:endParaRPr>
          </a:p>
        </p:txBody>
      </p:sp>
      <p:pic>
        <p:nvPicPr>
          <p:cNvPr id="5" name="Picture 2" descr="Jewish Holiday Calendar"/>
          <p:cNvPicPr>
            <a:picLocks noGrp="1" noChangeAspect="1" noChangeArrowheads="1"/>
          </p:cNvPicPr>
          <p:nvPr>
            <p:ph sz="quarter" idx="1"/>
          </p:nvPr>
        </p:nvPicPr>
        <p:blipFill>
          <a:blip r:embed="rId2" cstate="print"/>
          <a:srcRect/>
          <a:stretch>
            <a:fillRect/>
          </a:stretch>
        </p:blipFill>
        <p:spPr bwMode="auto">
          <a:xfrm>
            <a:off x="1600200" y="1752600"/>
            <a:ext cx="5907088" cy="4366108"/>
          </a:xfrm>
          <a:prstGeom prst="rect">
            <a:avLst/>
          </a:prstGeom>
          <a:noFill/>
          <a:ln w="25400">
            <a:solidFill>
              <a:schemeClr val="tx2"/>
            </a:solidFill>
          </a:ln>
        </p:spPr>
      </p:pic>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lstStyle/>
          <a:p>
            <a:r>
              <a:rPr lang="en-US" b="1" dirty="0" smtClean="0">
                <a:solidFill>
                  <a:schemeClr val="accent3">
                    <a:lumMod val="50000"/>
                  </a:schemeClr>
                </a:solidFill>
              </a:rPr>
              <a:t>Booth (</a:t>
            </a:r>
            <a:r>
              <a:rPr lang="en-US" b="1" dirty="0" err="1" smtClean="0">
                <a:solidFill>
                  <a:schemeClr val="accent3">
                    <a:lumMod val="50000"/>
                  </a:schemeClr>
                </a:solidFill>
              </a:rPr>
              <a:t>Sukkah</a:t>
            </a:r>
            <a:r>
              <a:rPr lang="en-US" b="1" dirty="0" smtClean="0">
                <a:solidFill>
                  <a:schemeClr val="accent3">
                    <a:lumMod val="50000"/>
                  </a:schemeClr>
                </a:solidFill>
              </a:rPr>
              <a:t>)</a:t>
            </a:r>
            <a:endParaRPr lang="en-US" b="1" dirty="0">
              <a:solidFill>
                <a:schemeClr val="accent3">
                  <a:lumMod val="50000"/>
                </a:schemeClr>
              </a:solidFill>
            </a:endParaRPr>
          </a:p>
        </p:txBody>
      </p:sp>
      <p:pic>
        <p:nvPicPr>
          <p:cNvPr id="6" name="Picture 2" descr="C:\Documents and Settings\Johnny\My Documents\Perry Heights Curriculum\Religion of Israel\Photos and Graphics\suc.png"/>
          <p:cNvPicPr>
            <a:picLocks noChangeAspect="1" noChangeArrowheads="1"/>
          </p:cNvPicPr>
          <p:nvPr/>
        </p:nvPicPr>
        <p:blipFill>
          <a:blip r:embed="rId2" cstate="print"/>
          <a:srcRect b="8889"/>
          <a:stretch>
            <a:fillRect/>
          </a:stretch>
        </p:blipFill>
        <p:spPr bwMode="auto">
          <a:xfrm>
            <a:off x="1066800" y="1752600"/>
            <a:ext cx="7168376" cy="4354124"/>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228600"/>
            <a:ext cx="8534400" cy="838200"/>
          </a:xfrm>
        </p:spPr>
        <p:txBody>
          <a:bodyPr>
            <a:normAutofit/>
          </a:bodyPr>
          <a:lstStyle/>
          <a:p>
            <a:r>
              <a:rPr lang="en-US" b="1" dirty="0" smtClean="0">
                <a:solidFill>
                  <a:schemeClr val="accent3">
                    <a:lumMod val="50000"/>
                  </a:schemeClr>
                </a:solidFill>
              </a:rPr>
              <a:t>Israel’s Agricultural Year</a:t>
            </a:r>
            <a:endParaRPr lang="en-US" dirty="0"/>
          </a:p>
        </p:txBody>
      </p:sp>
      <p:pic>
        <p:nvPicPr>
          <p:cNvPr id="2050" name="Picture 2" descr="C:\Documents and Settings\Johnny\My Documents\Sermons\SITS Lecture 2014\agcalendar2.gif"/>
          <p:cNvPicPr>
            <a:picLocks noChangeAspect="1" noChangeArrowheads="1"/>
          </p:cNvPicPr>
          <p:nvPr/>
        </p:nvPicPr>
        <p:blipFill>
          <a:blip r:embed="rId2" cstate="print"/>
          <a:srcRect/>
          <a:stretch>
            <a:fillRect/>
          </a:stretch>
        </p:blipFill>
        <p:spPr bwMode="auto">
          <a:xfrm>
            <a:off x="838200" y="1905000"/>
            <a:ext cx="7418231" cy="4114800"/>
          </a:xfrm>
          <a:prstGeom prst="rect">
            <a:avLst/>
          </a:prstGeom>
          <a:noFill/>
        </p:spPr>
      </p:pic>
      <p:sp>
        <p:nvSpPr>
          <p:cNvPr id="5" name="Oval 4"/>
          <p:cNvSpPr/>
          <p:nvPr/>
        </p:nvSpPr>
        <p:spPr>
          <a:xfrm>
            <a:off x="838200" y="2286000"/>
            <a:ext cx="2133600" cy="990600"/>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lstStyle/>
          <a:p>
            <a:r>
              <a:rPr lang="en-US" b="1" dirty="0" smtClean="0">
                <a:solidFill>
                  <a:schemeClr val="accent3">
                    <a:lumMod val="50000"/>
                  </a:schemeClr>
                </a:solidFill>
              </a:rPr>
              <a:t>Booths (Succoth, </a:t>
            </a:r>
            <a:r>
              <a:rPr lang="en-US" b="1" dirty="0" err="1" smtClean="0">
                <a:solidFill>
                  <a:schemeClr val="accent3">
                    <a:lumMod val="50000"/>
                  </a:schemeClr>
                </a:solidFill>
              </a:rPr>
              <a:t>Asiph</a:t>
            </a:r>
            <a:r>
              <a:rPr lang="en-US" b="1" dirty="0" smtClean="0">
                <a:solidFill>
                  <a:schemeClr val="accent3">
                    <a:lumMod val="50000"/>
                  </a:schemeClr>
                </a:solidFill>
              </a:rPr>
              <a:t>)</a:t>
            </a:r>
            <a:endParaRPr lang="en-US" b="1" dirty="0">
              <a:solidFill>
                <a:schemeClr val="accent3">
                  <a:lumMod val="50000"/>
                </a:schemeClr>
              </a:solidFill>
            </a:endParaRPr>
          </a:p>
        </p:txBody>
      </p:sp>
      <p:sp>
        <p:nvSpPr>
          <p:cNvPr id="3" name="Content Placeholder 2"/>
          <p:cNvSpPr>
            <a:spLocks noGrp="1"/>
          </p:cNvSpPr>
          <p:nvPr>
            <p:ph sz="quarter" idx="1"/>
          </p:nvPr>
        </p:nvSpPr>
        <p:spPr>
          <a:xfrm>
            <a:off x="533400" y="1905000"/>
            <a:ext cx="8153400" cy="4194048"/>
          </a:xfrm>
        </p:spPr>
        <p:txBody>
          <a:bodyPr>
            <a:normAutofit/>
          </a:bodyPr>
          <a:lstStyle/>
          <a:p>
            <a:r>
              <a:rPr lang="en-US" sz="3000" dirty="0" smtClean="0"/>
              <a:t>Celebrated on the 7</a:t>
            </a:r>
            <a:r>
              <a:rPr lang="en-US" sz="3000" baseline="30000" dirty="0" smtClean="0"/>
              <a:t>th</a:t>
            </a:r>
            <a:r>
              <a:rPr lang="en-US" sz="3000" dirty="0" smtClean="0"/>
              <a:t> month, 15</a:t>
            </a:r>
            <a:r>
              <a:rPr lang="en-US" sz="3000" baseline="30000" dirty="0" smtClean="0"/>
              <a:t>th</a:t>
            </a:r>
            <a:r>
              <a:rPr lang="en-US" sz="3000" dirty="0" smtClean="0"/>
              <a:t> day to commemorate the wilderness wanderings</a:t>
            </a:r>
          </a:p>
          <a:p>
            <a:r>
              <a:rPr lang="en-US" sz="3000" dirty="0" smtClean="0"/>
              <a:t>The people gathered fronds from beautiful trees and rejoiced before the Lord</a:t>
            </a:r>
          </a:p>
          <a:p>
            <a:r>
              <a:rPr lang="en-US" sz="3000" dirty="0" smtClean="0"/>
              <a:t>The people lived in booths for the week</a:t>
            </a:r>
          </a:p>
          <a:p>
            <a:r>
              <a:rPr lang="en-US" sz="3000" dirty="0" smtClean="0"/>
              <a:t>A final acknowledgement of God’s blessings in the summer harvest (‘</a:t>
            </a:r>
            <a:r>
              <a:rPr lang="en-US" sz="3000" dirty="0" err="1" smtClean="0"/>
              <a:t>Asiph</a:t>
            </a:r>
            <a:r>
              <a:rPr lang="en-US" sz="30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301752" y="2209800"/>
            <a:ext cx="8503920" cy="3889248"/>
          </a:xfrm>
        </p:spPr>
        <p:txBody>
          <a:bodyPr>
            <a:normAutofit/>
          </a:bodyPr>
          <a:lstStyle/>
          <a:p>
            <a:pPr lvl="0"/>
            <a:r>
              <a:rPr kumimoji="0" lang="en-US" sz="3000" b="0" i="1" kern="1200" dirty="0" smtClean="0">
                <a:solidFill>
                  <a:schemeClr val="accent3">
                    <a:shade val="75000"/>
                  </a:schemeClr>
                </a:solidFill>
                <a:latin typeface="+mj-lt"/>
                <a:ea typeface="+mj-ea"/>
                <a:cs typeface="+mj-cs"/>
              </a:rPr>
              <a:t>“</a:t>
            </a:r>
            <a:r>
              <a:rPr kumimoji="0" lang="en-US" sz="3000" b="0" i="1" kern="1200" dirty="0" smtClean="0">
                <a:solidFill>
                  <a:schemeClr val="tx2">
                    <a:lumMod val="75000"/>
                  </a:schemeClr>
                </a:solidFill>
                <a:latin typeface="+mj-lt"/>
                <a:ea typeface="+mj-ea"/>
                <a:cs typeface="+mj-cs"/>
              </a:rPr>
              <a:t>Seven days you shall celebrate a feast to the Lord your God in the place which the Lord chooses, because the Lord your God will bless you in all your produce and in all the work of your hands, so that you shall be altogether joyful. (Deut. 16:15)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tx2">
                  <a:lumMod val="75000"/>
                </a:schemeClr>
              </a:solidFill>
            </a:endParaRPr>
          </a:p>
        </p:txBody>
      </p:sp>
      <p:sp>
        <p:nvSpPr>
          <p:cNvPr id="3" name="Content Placeholder 2"/>
          <p:cNvSpPr>
            <a:spLocks noGrp="1"/>
          </p:cNvSpPr>
          <p:nvPr>
            <p:ph sz="quarter" idx="1"/>
          </p:nvPr>
        </p:nvSpPr>
        <p:spPr>
          <a:xfrm>
            <a:off x="301752" y="1981200"/>
            <a:ext cx="8503920" cy="4117848"/>
          </a:xfrm>
        </p:spPr>
        <p:txBody>
          <a:bodyPr>
            <a:normAutofit/>
          </a:bodyPr>
          <a:lstStyle/>
          <a:p>
            <a:pPr lvl="0"/>
            <a:r>
              <a:rPr kumimoji="0" lang="en-US" sz="3000" b="0" i="1" kern="1200" dirty="0" smtClean="0">
                <a:solidFill>
                  <a:schemeClr val="tx2">
                    <a:lumMod val="50000"/>
                  </a:schemeClr>
                </a:solidFill>
                <a:latin typeface="+mj-lt"/>
                <a:ea typeface="+mj-ea"/>
                <a:cs typeface="+mj-cs"/>
              </a:rPr>
              <a:t>“...so that your generations may know that I had the sons of Israel live in booths when I brought them out from the land of Egypt.”</a:t>
            </a:r>
            <a:endParaRPr kumimoji="0" lang="en-US" sz="3000" b="1" kern="1200" dirty="0" smtClean="0">
              <a:solidFill>
                <a:schemeClr val="tx2">
                  <a:lumMod val="50000"/>
                </a:schemeClr>
              </a:solidFill>
              <a:latin typeface="+mj-lt"/>
              <a:ea typeface="+mj-ea"/>
              <a:cs typeface="+mj-cs"/>
            </a:endParaRPr>
          </a:p>
          <a:p>
            <a:pPr lvl="0"/>
            <a:r>
              <a:rPr kumimoji="0" lang="en-US" sz="3000" b="0" i="1" kern="1200" dirty="0" smtClean="0">
                <a:solidFill>
                  <a:schemeClr val="tx2">
                    <a:lumMod val="50000"/>
                  </a:schemeClr>
                </a:solidFill>
                <a:latin typeface="+mj-lt"/>
                <a:ea typeface="+mj-ea"/>
                <a:cs typeface="+mj-cs"/>
              </a:rPr>
              <a:t>…built goodly houses and dwelt therein; where their herds and flocks, their silver and their gold, and all that they had, multiplied” (Deut 8:9,12-13)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228600"/>
            <a:ext cx="8534400" cy="838200"/>
          </a:xfrm>
        </p:spPr>
        <p:txBody>
          <a:bodyPr>
            <a:normAutofit/>
          </a:bodyPr>
          <a:lstStyle/>
          <a:p>
            <a:r>
              <a:rPr lang="en-US" b="1" dirty="0" smtClean="0">
                <a:solidFill>
                  <a:schemeClr val="accent3">
                    <a:lumMod val="50000"/>
                  </a:schemeClr>
                </a:solidFill>
              </a:rPr>
              <a:t>Israel’s Agricultural Year</a:t>
            </a:r>
            <a:endParaRPr lang="en-US" dirty="0"/>
          </a:p>
        </p:txBody>
      </p:sp>
      <p:pic>
        <p:nvPicPr>
          <p:cNvPr id="2050" name="Picture 2" descr="C:\Documents and Settings\Johnny\My Documents\Sermons\SITS Lecture 2014\agcalendar2.gif"/>
          <p:cNvPicPr>
            <a:picLocks noChangeAspect="1" noChangeArrowheads="1"/>
          </p:cNvPicPr>
          <p:nvPr/>
        </p:nvPicPr>
        <p:blipFill>
          <a:blip r:embed="rId2" cstate="print"/>
          <a:srcRect/>
          <a:stretch>
            <a:fillRect/>
          </a:stretch>
        </p:blipFill>
        <p:spPr bwMode="auto">
          <a:xfrm>
            <a:off x="838200" y="1905000"/>
            <a:ext cx="7418231" cy="41148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tx2">
                  <a:lumMod val="75000"/>
                </a:schemeClr>
              </a:solidFill>
            </a:endParaRPr>
          </a:p>
        </p:txBody>
      </p:sp>
      <p:sp>
        <p:nvSpPr>
          <p:cNvPr id="3" name="Content Placeholder 2"/>
          <p:cNvSpPr>
            <a:spLocks noGrp="1"/>
          </p:cNvSpPr>
          <p:nvPr>
            <p:ph sz="quarter" idx="1"/>
          </p:nvPr>
        </p:nvSpPr>
        <p:spPr>
          <a:xfrm>
            <a:off x="301752" y="1752600"/>
            <a:ext cx="8503920" cy="4346448"/>
          </a:xfrm>
        </p:spPr>
        <p:txBody>
          <a:bodyPr>
            <a:normAutofit/>
          </a:bodyPr>
          <a:lstStyle/>
          <a:p>
            <a:pPr lvl="0"/>
            <a:r>
              <a:rPr kumimoji="0" lang="en-US" sz="3000" b="0" i="1" kern="1200" dirty="0" smtClean="0">
                <a:solidFill>
                  <a:schemeClr val="tx2">
                    <a:lumMod val="75000"/>
                  </a:schemeClr>
                </a:solidFill>
                <a:latin typeface="+mj-lt"/>
                <a:ea typeface="+mj-ea"/>
                <a:cs typeface="+mj-cs"/>
              </a:rPr>
              <a:t>Then it will come about that any who are left of all the nations that went against Jerusalem will go up from year to year to worship the King, the LORD of hosts, and to celebrate the Feast of Booths. And it will be that whichever of the families of the earth does not go up to Jerusalem to worship the King, the LORD of hosts, </a:t>
            </a:r>
            <a:r>
              <a:rPr kumimoji="0" lang="en-US" sz="3000" b="0" i="1" u="sng" kern="1200" dirty="0" smtClean="0">
                <a:solidFill>
                  <a:schemeClr val="tx2">
                    <a:lumMod val="75000"/>
                  </a:schemeClr>
                </a:solidFill>
                <a:latin typeface="+mj-lt"/>
                <a:ea typeface="+mj-ea"/>
                <a:cs typeface="+mj-cs"/>
              </a:rPr>
              <a:t>there will be no rain </a:t>
            </a:r>
            <a:r>
              <a:rPr kumimoji="0" lang="en-US" sz="3000" b="0" i="1" kern="1200" dirty="0" smtClean="0">
                <a:solidFill>
                  <a:schemeClr val="tx2">
                    <a:lumMod val="75000"/>
                  </a:schemeClr>
                </a:solidFill>
                <a:latin typeface="+mj-lt"/>
                <a:ea typeface="+mj-ea"/>
                <a:cs typeface="+mj-cs"/>
              </a:rPr>
              <a:t>on them.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301752" y="1905000"/>
            <a:ext cx="8503920" cy="4194048"/>
          </a:xfrm>
        </p:spPr>
        <p:txBody>
          <a:bodyPr>
            <a:normAutofit/>
          </a:bodyPr>
          <a:lstStyle/>
          <a:p>
            <a:pPr lvl="0"/>
            <a:r>
              <a:rPr kumimoji="0" lang="en-US" sz="3000" b="0" i="1" kern="1200" dirty="0" smtClean="0">
                <a:solidFill>
                  <a:schemeClr val="tx2">
                    <a:lumMod val="75000"/>
                  </a:schemeClr>
                </a:solidFill>
                <a:latin typeface="+mj-lt"/>
                <a:ea typeface="+mj-ea"/>
                <a:cs typeface="+mj-cs"/>
              </a:rPr>
              <a:t>And if the family of Egypt does not go up or enter, then no rain will fall on them; it will be the plague with which the LORD smites the nations who do not go up to celebrate the Feast of Booths. This will be the punishment of Egypt, and the punishment of all the nations who do not go up to celebrate the Feast of Booths.</a:t>
            </a:r>
            <a:endParaRPr lang="en-US" sz="3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rmAutofit/>
          </a:bodyPr>
          <a:lstStyle/>
          <a:p>
            <a:r>
              <a:rPr lang="en-US" sz="4000" b="1" dirty="0" smtClean="0">
                <a:solidFill>
                  <a:schemeClr val="tx2">
                    <a:lumMod val="75000"/>
                  </a:schemeClr>
                </a:solidFill>
              </a:rPr>
              <a:t>Insight into a Claim of Jesus</a:t>
            </a:r>
            <a:endParaRPr lang="en-US" sz="4000" b="1" dirty="0">
              <a:solidFill>
                <a:schemeClr val="tx2">
                  <a:lumMod val="75000"/>
                </a:schemeClr>
              </a:solidFill>
            </a:endParaRPr>
          </a:p>
        </p:txBody>
      </p:sp>
      <p:sp>
        <p:nvSpPr>
          <p:cNvPr id="3" name="Content Placeholder 2"/>
          <p:cNvSpPr>
            <a:spLocks noGrp="1"/>
          </p:cNvSpPr>
          <p:nvPr>
            <p:ph sz="quarter" idx="1"/>
          </p:nvPr>
        </p:nvSpPr>
        <p:spPr/>
        <p:txBody>
          <a:bodyPr>
            <a:noAutofit/>
          </a:bodyPr>
          <a:lstStyle/>
          <a:p>
            <a:pPr lvl="0"/>
            <a:r>
              <a:rPr kumimoji="0" lang="en-US" sz="3000" b="0" i="1" kern="1200" dirty="0" smtClean="0">
                <a:solidFill>
                  <a:schemeClr val="tx2">
                    <a:lumMod val="75000"/>
                  </a:schemeClr>
                </a:solidFill>
                <a:latin typeface="+mj-lt"/>
                <a:ea typeface="+mj-ea"/>
                <a:cs typeface="+mj-cs"/>
              </a:rPr>
              <a:t>“Now on the last day, the great day of the feast, Jesus stood and cried out, saying, ‘If anyone is thirsty, let him come to Me and drink. He who believes in Me, as the Scripture said, “From his innermost being will flow rivers of living water.”’  But this He spoke of the Spirit, whom those who believed in Him were to receive; for the Spirit was not yet given, because Jesus was not yet glorified.”  (John 7:37-39)</a:t>
            </a:r>
            <a:endParaRPr lang="en-US" sz="3000" dirty="0" smtClean="0">
              <a:solidFill>
                <a:schemeClr val="tx2">
                  <a:lumMod val="75000"/>
                </a:schemeClr>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301752" y="1905000"/>
            <a:ext cx="8503920" cy="4194048"/>
          </a:xfrm>
        </p:spPr>
        <p:txBody>
          <a:bodyPr>
            <a:normAutofit fontScale="47500" lnSpcReduction="20000"/>
          </a:bodyPr>
          <a:lstStyle/>
          <a:p>
            <a:pPr lvl="0"/>
            <a:r>
              <a:rPr kumimoji="0" lang="en-US" sz="6300" b="0" kern="1200" dirty="0" smtClean="0">
                <a:solidFill>
                  <a:schemeClr val="tx2">
                    <a:lumMod val="50000"/>
                  </a:schemeClr>
                </a:solidFill>
                <a:latin typeface="+mj-lt"/>
                <a:ea typeface="+mj-ea"/>
                <a:cs typeface="+mj-cs"/>
              </a:rPr>
              <a:t> “...these harvest celebrations both praise God the Creator and the Sustainer for the harvest and recount the great saving deed of God in praise of him as their Lord and Guide. These two pictures of God are intertwined in the Scriptures, and they are juxtaposed in the worship of Yahweh. The picture of God the Creator promotes his power, wisdom, and majesty. The picture of God the Redeemer reveals his mercy, love, and immanence.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228600" y="1981200"/>
            <a:ext cx="8503920" cy="3505200"/>
          </a:xfrm>
        </p:spPr>
        <p:txBody>
          <a:bodyPr>
            <a:normAutofit fontScale="77500" lnSpcReduction="20000"/>
          </a:bodyPr>
          <a:lstStyle/>
          <a:p>
            <a:pPr lvl="0"/>
            <a:r>
              <a:rPr kumimoji="0" lang="en-US" sz="3900" b="0" kern="1200" dirty="0" smtClean="0">
                <a:solidFill>
                  <a:schemeClr val="tx2">
                    <a:lumMod val="50000"/>
                  </a:schemeClr>
                </a:solidFill>
                <a:latin typeface="+mj-lt"/>
                <a:ea typeface="+mj-ea"/>
                <a:cs typeface="+mj-cs"/>
              </a:rPr>
              <a:t>The merciful God of redemption is neither opposed to himself nor to the universe he has created. That he is Creator means he has the power to accomplish his will; that he is Redeemer means that he has the will and the motive to act for the deliverance and the welfare of his people. Both images of God are essential to see clearly the God who exists and loves.</a:t>
            </a:r>
            <a:endParaRPr kumimoji="0" lang="en-US" sz="3900" b="1" kern="1200" dirty="0" smtClean="0">
              <a:solidFill>
                <a:schemeClr val="tx2">
                  <a:lumMod val="50000"/>
                </a:schemeClr>
              </a:solidFill>
              <a:latin typeface="+mj-lt"/>
              <a:ea typeface="+mj-ea"/>
              <a:cs typeface="+mj-cs"/>
            </a:endParaRPr>
          </a:p>
          <a:p>
            <a:pPr lvl="0"/>
            <a:endParaRPr kumimoji="0" lang="en-US" sz="3300" b="1" kern="1200" dirty="0" smtClean="0">
              <a:solidFill>
                <a:schemeClr val="tx2">
                  <a:lumMod val="50000"/>
                </a:schemeClr>
              </a:solidFill>
              <a:latin typeface="+mj-lt"/>
              <a:ea typeface="+mj-ea"/>
              <a:cs typeface="+mj-cs"/>
            </a:endParaRPr>
          </a:p>
          <a:p>
            <a:pPr lvl="0">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lstStyle/>
          <a:p>
            <a:r>
              <a:rPr lang="en-US" b="1" dirty="0" smtClean="0">
                <a:solidFill>
                  <a:schemeClr val="tx2">
                    <a:lumMod val="75000"/>
                  </a:schemeClr>
                </a:solidFill>
              </a:rPr>
              <a:t>Divine Purposes</a:t>
            </a:r>
            <a:endParaRPr lang="en-US" b="1" dirty="0">
              <a:solidFill>
                <a:schemeClr val="tx2">
                  <a:lumMod val="75000"/>
                </a:schemeClr>
              </a:solidFill>
            </a:endParaRPr>
          </a:p>
        </p:txBody>
      </p:sp>
      <p:sp>
        <p:nvSpPr>
          <p:cNvPr id="3" name="Content Placeholder 2"/>
          <p:cNvSpPr>
            <a:spLocks noGrp="1"/>
          </p:cNvSpPr>
          <p:nvPr>
            <p:ph sz="quarter" idx="1"/>
          </p:nvPr>
        </p:nvSpPr>
        <p:spPr>
          <a:xfrm>
            <a:off x="301752" y="1676400"/>
            <a:ext cx="8503920" cy="4422648"/>
          </a:xfrm>
        </p:spPr>
        <p:txBody>
          <a:bodyPr>
            <a:normAutofit lnSpcReduction="10000"/>
          </a:bodyPr>
          <a:lstStyle/>
          <a:p>
            <a:r>
              <a:rPr lang="en-US" dirty="0" smtClean="0"/>
              <a:t>To keep in memory God's great redemptive </a:t>
            </a:r>
            <a:r>
              <a:rPr lang="en-US" dirty="0" smtClean="0"/>
              <a:t>acts </a:t>
            </a:r>
            <a:r>
              <a:rPr lang="en-US" dirty="0" smtClean="0"/>
              <a:t>of the past</a:t>
            </a:r>
            <a:endParaRPr lang="en-US" b="1" dirty="0" smtClean="0"/>
          </a:p>
          <a:p>
            <a:r>
              <a:rPr lang="en-US" dirty="0" smtClean="0"/>
              <a:t>To preserve national unity by focusing upon the central sanctuary and bringing people there to worship</a:t>
            </a:r>
            <a:endParaRPr lang="en-US" b="1" dirty="0" smtClean="0"/>
          </a:p>
          <a:p>
            <a:r>
              <a:rPr lang="en-US" dirty="0" smtClean="0"/>
              <a:t>To acknowledge God's continuing material provision in the present and to hope for His continuing provision in the future</a:t>
            </a:r>
            <a:endParaRPr lang="en-US" b="1" dirty="0" smtClean="0"/>
          </a:p>
          <a:p>
            <a:r>
              <a:rPr lang="en-US" dirty="0" smtClean="0"/>
              <a:t>And to serve as types of the redemption and provision God would make possible through the coming of His Son, Jesus Christ.</a:t>
            </a:r>
            <a:endParaRPr lang="en-US" b="1" dirty="0" smtClean="0"/>
          </a:p>
          <a:p>
            <a:endParaRPr lang="en-US" b="1"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228600"/>
            <a:ext cx="8534400" cy="838200"/>
          </a:xfrm>
        </p:spPr>
        <p:txBody>
          <a:bodyPr/>
          <a:lstStyle/>
          <a:p>
            <a:r>
              <a:rPr lang="en-US" b="1" dirty="0" smtClean="0">
                <a:solidFill>
                  <a:schemeClr val="tx2">
                    <a:lumMod val="75000"/>
                  </a:schemeClr>
                </a:solidFill>
              </a:rPr>
              <a:t>Common </a:t>
            </a:r>
            <a:r>
              <a:rPr lang="en-US" b="1" dirty="0" smtClean="0">
                <a:solidFill>
                  <a:schemeClr val="tx2">
                    <a:lumMod val="75000"/>
                  </a:schemeClr>
                </a:solidFill>
              </a:rPr>
              <a:t>Features</a:t>
            </a:r>
            <a:endParaRPr lang="en-US" dirty="0">
              <a:solidFill>
                <a:schemeClr val="tx2">
                  <a:lumMod val="75000"/>
                </a:schemeClr>
              </a:solidFill>
            </a:endParaRPr>
          </a:p>
        </p:txBody>
      </p:sp>
      <p:sp>
        <p:nvSpPr>
          <p:cNvPr id="88067" name="Rectangle 3"/>
          <p:cNvSpPr>
            <a:spLocks noGrp="1" noChangeArrowheads="1"/>
          </p:cNvSpPr>
          <p:nvPr>
            <p:ph sz="quarter" idx="1"/>
          </p:nvPr>
        </p:nvSpPr>
        <p:spPr>
          <a:xfrm>
            <a:off x="685800" y="1981200"/>
            <a:ext cx="8119872" cy="4117848"/>
          </a:xfrm>
          <a:noFill/>
        </p:spPr>
        <p:txBody>
          <a:bodyPr>
            <a:normAutofit lnSpcReduction="10000"/>
          </a:bodyPr>
          <a:lstStyle/>
          <a:p>
            <a:r>
              <a:rPr lang="en-US" sz="2800" dirty="0" smtClean="0"/>
              <a:t>All required “holy convocation(s)” for worship</a:t>
            </a:r>
          </a:p>
          <a:p>
            <a:r>
              <a:rPr lang="en-US" sz="2800" dirty="0" smtClean="0"/>
              <a:t>All required observing Sabbath, except for what was necessary to carry out the feast, i.e. “no servile work”</a:t>
            </a:r>
          </a:p>
          <a:p>
            <a:r>
              <a:rPr lang="en-US" sz="2800" dirty="0" smtClean="0"/>
              <a:t>Special offerings </a:t>
            </a:r>
            <a:r>
              <a:rPr lang="en-US" sz="2800" dirty="0" smtClean="0"/>
              <a:t>(offerings by fire) required </a:t>
            </a:r>
            <a:r>
              <a:rPr lang="en-US" sz="2800" dirty="0" smtClean="0"/>
              <a:t>in addition to regular offerings (Numbers 28-29)</a:t>
            </a:r>
          </a:p>
          <a:p>
            <a:r>
              <a:rPr lang="en-US" sz="2800" dirty="0" smtClean="0"/>
              <a:t>Only three required all males to </a:t>
            </a:r>
            <a:r>
              <a:rPr lang="en-US" sz="2800" dirty="0" smtClean="0"/>
              <a:t>appear at </a:t>
            </a:r>
            <a:r>
              <a:rPr lang="en-US" sz="2800" dirty="0" smtClean="0"/>
              <a:t>the tabernacle (Passover/Unleavened Bread, Weeks, and </a:t>
            </a:r>
            <a:r>
              <a:rPr lang="en-US" sz="2800" dirty="0" smtClean="0"/>
              <a:t>Booths, the </a:t>
            </a:r>
            <a:r>
              <a:rPr lang="en-US" sz="2800" i="1" dirty="0" err="1" smtClean="0"/>
              <a:t>shalosh</a:t>
            </a:r>
            <a:r>
              <a:rPr lang="en-US" sz="2800" i="1" dirty="0" smtClean="0"/>
              <a:t> </a:t>
            </a:r>
            <a:r>
              <a:rPr lang="en-US" sz="2800" i="1" dirty="0" err="1" smtClean="0"/>
              <a:t>regalim</a:t>
            </a:r>
            <a:r>
              <a:rPr lang="en-US" sz="2800" dirty="0" smtClean="0"/>
              <a:t>)</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067">
                                            <p:txEl>
                                              <p:pRg st="0" end="0"/>
                                            </p:txEl>
                                          </p:spTgt>
                                        </p:tgtEl>
                                        <p:attrNameLst>
                                          <p:attrName>style.visibility</p:attrName>
                                        </p:attrNameLst>
                                      </p:cBhvr>
                                      <p:to>
                                        <p:strVal val="visible"/>
                                      </p:to>
                                    </p:set>
                                    <p:animEffect transition="in" filter="fade">
                                      <p:cBhvr>
                                        <p:cTn id="12" dur="500"/>
                                        <p:tgtEl>
                                          <p:spTgt spid="880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8067">
                                            <p:txEl>
                                              <p:pRg st="1" end="1"/>
                                            </p:txEl>
                                          </p:spTgt>
                                        </p:tgtEl>
                                        <p:attrNameLst>
                                          <p:attrName>style.visibility</p:attrName>
                                        </p:attrNameLst>
                                      </p:cBhvr>
                                      <p:to>
                                        <p:strVal val="visible"/>
                                      </p:to>
                                    </p:set>
                                    <p:animEffect transition="in" filter="fade">
                                      <p:cBhvr>
                                        <p:cTn id="17" dur="500"/>
                                        <p:tgtEl>
                                          <p:spTgt spid="8806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8067">
                                            <p:txEl>
                                              <p:pRg st="2" end="2"/>
                                            </p:txEl>
                                          </p:spTgt>
                                        </p:tgtEl>
                                        <p:attrNameLst>
                                          <p:attrName>style.visibility</p:attrName>
                                        </p:attrNameLst>
                                      </p:cBhvr>
                                      <p:to>
                                        <p:strVal val="visible"/>
                                      </p:to>
                                    </p:set>
                                    <p:animEffect transition="in" filter="fade">
                                      <p:cBhvr>
                                        <p:cTn id="22" dur="500"/>
                                        <p:tgtEl>
                                          <p:spTgt spid="8806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8067">
                                            <p:txEl>
                                              <p:pRg st="3" end="3"/>
                                            </p:txEl>
                                          </p:spTgt>
                                        </p:tgtEl>
                                        <p:attrNameLst>
                                          <p:attrName>style.visibility</p:attrName>
                                        </p:attrNameLst>
                                      </p:cBhvr>
                                      <p:to>
                                        <p:strVal val="visible"/>
                                      </p:to>
                                    </p:set>
                                    <p:animEffect transition="in" filter="fade">
                                      <p:cBhvr>
                                        <p:cTn id="27" dur="500"/>
                                        <p:tgtEl>
                                          <p:spTgt spid="880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80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rmAutofit/>
          </a:bodyPr>
          <a:lstStyle/>
          <a:p>
            <a:r>
              <a:rPr lang="en-US" sz="4000" b="1" dirty="0" smtClean="0">
                <a:solidFill>
                  <a:schemeClr val="accent3">
                    <a:lumMod val="50000"/>
                  </a:schemeClr>
                </a:solidFill>
              </a:rPr>
              <a:t>The Lord’s Passover (Pesach)</a:t>
            </a:r>
            <a:endParaRPr lang="en-US" sz="4000" b="1" dirty="0">
              <a:solidFill>
                <a:schemeClr val="accent3">
                  <a:lumMod val="50000"/>
                </a:schemeClr>
              </a:solidFill>
            </a:endParaRPr>
          </a:p>
        </p:txBody>
      </p:sp>
      <p:pic>
        <p:nvPicPr>
          <p:cNvPr id="5" name="Picture 2" descr="Jewish Holiday Calendar"/>
          <p:cNvPicPr>
            <a:picLocks noGrp="1" noChangeAspect="1" noChangeArrowheads="1"/>
          </p:cNvPicPr>
          <p:nvPr>
            <p:ph sz="quarter" idx="1"/>
          </p:nvPr>
        </p:nvPicPr>
        <p:blipFill>
          <a:blip r:embed="rId2" cstate="print"/>
          <a:srcRect/>
          <a:stretch>
            <a:fillRect/>
          </a:stretch>
        </p:blipFill>
        <p:spPr bwMode="auto">
          <a:xfrm>
            <a:off x="1676400" y="1752600"/>
            <a:ext cx="5907088" cy="4366108"/>
          </a:xfrm>
          <a:prstGeom prst="rect">
            <a:avLst/>
          </a:prstGeom>
          <a:noFill/>
          <a:ln w="25400">
            <a:solidFill>
              <a:schemeClr val="tx2"/>
            </a:solidFill>
          </a:ln>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301752" y="2286000"/>
            <a:ext cx="8503920" cy="3962400"/>
          </a:xfrm>
        </p:spPr>
        <p:txBody>
          <a:bodyPr>
            <a:normAutofit/>
          </a:bodyPr>
          <a:lstStyle/>
          <a:p>
            <a:r>
              <a:rPr lang="en-US" i="1" dirty="0" smtClean="0"/>
              <a:t> </a:t>
            </a:r>
            <a:r>
              <a:rPr lang="en-US" sz="3000" i="1" dirty="0" smtClean="0">
                <a:solidFill>
                  <a:schemeClr val="bg2">
                    <a:lumMod val="25000"/>
                  </a:schemeClr>
                </a:solidFill>
              </a:rPr>
              <a:t>And the blood shall be a sign for you on the houses where you live; and when I see the blood </a:t>
            </a:r>
            <a:r>
              <a:rPr lang="en-US" sz="3000" i="1" u="sng" dirty="0" smtClean="0">
                <a:solidFill>
                  <a:schemeClr val="bg2">
                    <a:lumMod val="25000"/>
                  </a:schemeClr>
                </a:solidFill>
              </a:rPr>
              <a:t>I will pass over</a:t>
            </a:r>
            <a:r>
              <a:rPr lang="en-US" sz="3000" i="1" dirty="0" smtClean="0">
                <a:solidFill>
                  <a:schemeClr val="bg2">
                    <a:lumMod val="25000"/>
                  </a:schemeClr>
                </a:solidFill>
              </a:rPr>
              <a:t> you, and no plague will befall you to destroy you when I strike the land of Egypt. (Ex. 12:13, NASB).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17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18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19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20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5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6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7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9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10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12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13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15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10075</TotalTime>
  <Words>2475</Words>
  <Application>Microsoft Office PowerPoint</Application>
  <PresentationFormat>On-screen Show (4:3)</PresentationFormat>
  <Paragraphs>128</Paragraphs>
  <Slides>58</Slides>
  <Notes>0</Notes>
  <HiddenSlides>0</HiddenSlides>
  <MMClips>0</MMClips>
  <ScaleCrop>false</ScaleCrop>
  <HeadingPairs>
    <vt:vector size="6" baseType="variant">
      <vt:variant>
        <vt:lpstr>Fonts Used</vt:lpstr>
      </vt:variant>
      <vt:variant>
        <vt:i4>5</vt:i4>
      </vt:variant>
      <vt:variant>
        <vt:lpstr>Theme</vt:lpstr>
      </vt:variant>
      <vt:variant>
        <vt:i4>13</vt:i4>
      </vt:variant>
      <vt:variant>
        <vt:lpstr>Slide Titles</vt:lpstr>
      </vt:variant>
      <vt:variant>
        <vt:i4>58</vt:i4>
      </vt:variant>
    </vt:vector>
  </HeadingPairs>
  <TitlesOfParts>
    <vt:vector size="76" baseType="lpstr">
      <vt:lpstr>Arial</vt:lpstr>
      <vt:lpstr>Georgia</vt:lpstr>
      <vt:lpstr>Wingdings 2</vt:lpstr>
      <vt:lpstr>Times New Roman</vt:lpstr>
      <vt:lpstr>Wingdings</vt:lpstr>
      <vt:lpstr>Civic</vt:lpstr>
      <vt:lpstr>5_Civic</vt:lpstr>
      <vt:lpstr>6_Civic</vt:lpstr>
      <vt:lpstr>7_Civic</vt:lpstr>
      <vt:lpstr>9_Civic</vt:lpstr>
      <vt:lpstr>10_Civic</vt:lpstr>
      <vt:lpstr>12_Civic</vt:lpstr>
      <vt:lpstr>13_Civic</vt:lpstr>
      <vt:lpstr>15_Civic</vt:lpstr>
      <vt:lpstr>17_Civic</vt:lpstr>
      <vt:lpstr>18_Civic</vt:lpstr>
      <vt:lpstr>19_Civic</vt:lpstr>
      <vt:lpstr>20_Civic</vt:lpstr>
      <vt:lpstr>The Feasts of Israel</vt:lpstr>
      <vt:lpstr>Terms in Leviticus 23</vt:lpstr>
      <vt:lpstr>Israel’s Agricultural Year</vt:lpstr>
      <vt:lpstr>Israel’s Agricultural Year</vt:lpstr>
      <vt:lpstr>Israel’s Agricultural Year</vt:lpstr>
      <vt:lpstr>Divine Purposes</vt:lpstr>
      <vt:lpstr>Common Features</vt:lpstr>
      <vt:lpstr>The Lord’s Passover (Pesach)</vt:lpstr>
      <vt:lpstr>Slide 9</vt:lpstr>
      <vt:lpstr>Slide 10</vt:lpstr>
      <vt:lpstr>Slide 11</vt:lpstr>
      <vt:lpstr>The Lord’s Passover</vt:lpstr>
      <vt:lpstr>Slide 13</vt:lpstr>
      <vt:lpstr>Our Passover, Jesus Christ</vt:lpstr>
      <vt:lpstr>Our Passover, Jesus Christ</vt:lpstr>
      <vt:lpstr>Our Passover, Jesus Christ</vt:lpstr>
      <vt:lpstr>Our Passover, Jesus Christ</vt:lpstr>
      <vt:lpstr>Our Passover, Jesus Christ</vt:lpstr>
      <vt:lpstr>Our Passover, Jesus Christ</vt:lpstr>
      <vt:lpstr>Our Passover, Jesus Christ</vt:lpstr>
      <vt:lpstr>Our Passover, Jesus Christ</vt:lpstr>
      <vt:lpstr>Our Passover, Jesus Christ</vt:lpstr>
      <vt:lpstr>Our Passover, Jesus Christ</vt:lpstr>
      <vt:lpstr>Our Passover, Jesus Christ</vt:lpstr>
      <vt:lpstr>Our Passover, Jesus Christ</vt:lpstr>
      <vt:lpstr>Modern Seder Plate</vt:lpstr>
      <vt:lpstr>The Feast of Unleavened Bread</vt:lpstr>
      <vt:lpstr>Unleavened Bread (Mazzoth)</vt:lpstr>
      <vt:lpstr>The Feast of Unleavened Bread</vt:lpstr>
      <vt:lpstr>The Feast of Unleavened Bread</vt:lpstr>
      <vt:lpstr>The Feast of Unleavened Bread</vt:lpstr>
      <vt:lpstr>The Feast of Unleavened Bread</vt:lpstr>
      <vt:lpstr>The Feast of Unleavened Bread</vt:lpstr>
      <vt:lpstr>The Feast of Unleavened Bread</vt:lpstr>
      <vt:lpstr>A NT Application</vt:lpstr>
      <vt:lpstr>First fruits (Re’shit Qatsir)</vt:lpstr>
      <vt:lpstr>First fruits (Reishit Katsir)</vt:lpstr>
      <vt:lpstr>First fruits in the NT</vt:lpstr>
      <vt:lpstr>First fruits in the NT</vt:lpstr>
      <vt:lpstr>Weeks (Shevuot, Qatsir, Bikkurim)</vt:lpstr>
      <vt:lpstr>Weeks (Shevuot, Qatsir, Bicurim)</vt:lpstr>
      <vt:lpstr>Weeks (Shevuot, Qatsir, Bicurim)</vt:lpstr>
      <vt:lpstr>Weeks in the NT</vt:lpstr>
      <vt:lpstr>Trumpets (Yom Teru’ah)</vt:lpstr>
      <vt:lpstr>Trumpets (Yom Teru’ah)</vt:lpstr>
      <vt:lpstr>Trumpets (Yom Teruah)</vt:lpstr>
      <vt:lpstr>Trumpets in the NT</vt:lpstr>
      <vt:lpstr>Booths (Succoth, Asiph)</vt:lpstr>
      <vt:lpstr>Booth (Sukkah)</vt:lpstr>
      <vt:lpstr>Booths (Succoth, Asiph)</vt:lpstr>
      <vt:lpstr>Slide 51</vt:lpstr>
      <vt:lpstr>Slide 52</vt:lpstr>
      <vt:lpstr>Israel’s Agricultural Year</vt:lpstr>
      <vt:lpstr>Slide 54</vt:lpstr>
      <vt:lpstr>Slide 55</vt:lpstr>
      <vt:lpstr>Insight into a Claim of Jesus</vt:lpstr>
      <vt:lpstr>Slide 57</vt:lpstr>
      <vt:lpstr>Slide 58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Religion of Israel</dc:title>
  <dc:creator>Johnny Felker</dc:creator>
  <cp:lastModifiedBy>Johnny Felker</cp:lastModifiedBy>
  <cp:revision>53</cp:revision>
  <dcterms:created xsi:type="dcterms:W3CDTF">2013-01-05T16:37:07Z</dcterms:created>
  <dcterms:modified xsi:type="dcterms:W3CDTF">2014-03-07T13:57:46Z</dcterms:modified>
</cp:coreProperties>
</file>