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sldIdLst>
    <p:sldId id="271" r:id="rId2"/>
    <p:sldId id="290" r:id="rId3"/>
    <p:sldId id="257" r:id="rId4"/>
    <p:sldId id="291" r:id="rId5"/>
    <p:sldId id="258" r:id="rId6"/>
    <p:sldId id="274" r:id="rId7"/>
    <p:sldId id="280" r:id="rId8"/>
    <p:sldId id="281" r:id="rId9"/>
    <p:sldId id="282" r:id="rId10"/>
    <p:sldId id="297" r:id="rId11"/>
    <p:sldId id="287" r:id="rId12"/>
    <p:sldId id="275" r:id="rId13"/>
    <p:sldId id="283" r:id="rId14"/>
    <p:sldId id="284" r:id="rId15"/>
    <p:sldId id="285" r:id="rId16"/>
    <p:sldId id="276" r:id="rId17"/>
    <p:sldId id="289" r:id="rId18"/>
    <p:sldId id="272" r:id="rId19"/>
    <p:sldId id="294" r:id="rId20"/>
    <p:sldId id="295" r:id="rId21"/>
    <p:sldId id="288" r:id="rId22"/>
    <p:sldId id="293" r:id="rId23"/>
    <p:sldId id="296" r:id="rId24"/>
    <p:sldId id="292" r:id="rId25"/>
  </p:sldIdLst>
  <p:sldSz cx="9144000" cy="6858000" type="screen4x3"/>
  <p:notesSz cx="6858000" cy="9144000"/>
  <p:embeddedFontLst>
    <p:embeddedFont>
      <p:font typeface="Benguiat Bk BT" panose="02030904050306020704" pitchFamily="18" charset="0"/>
      <p:bold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Aharoni" panose="02010803020104030203" pitchFamily="2" charset="-79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F19495-2CA3-4010-B231-0B05B416A8E2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E1E6AF-6542-46CF-9DB5-F936CD9FB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07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6EB-F976-4DE7-8AD1-9C2C71482C73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1A62-7DA4-40A9-90FD-925CB9BD9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05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7B0A-4C20-41C4-BB50-FB38D019C590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8D4F-39AC-4B5D-985E-7FDA6BBA4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004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ABFF-FD07-468C-88B1-7D56CB268E7B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5DAF-8AE9-4D3F-9C53-3A18AB561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539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0031-3241-4507-8495-DCAE8A9767E6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AC58-18E6-49EE-B07C-C3FCE30E0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616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0DFE-E595-4DD2-B6B8-7B707D4D80FB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0732-1AB4-49C5-898D-F60F9B95E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388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3627-973B-4327-9A66-EEE0752FC1F9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7965-D020-4EC9-B56F-AE00D1A81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39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42E8-28A8-4763-AC9A-D7492886CC08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E5E0-EFB2-4D0E-AF58-F2F00EEE3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11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345B-F3D5-4F03-A68A-61568639132A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9E80-2204-46E1-9455-A71930C60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39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9989-FBD9-4966-994B-BF149F860515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45DA-B9C6-46EF-9F83-7F0EA2CAF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00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6896-6712-4441-AFD8-A14A11D23EA6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470D-C5EB-467C-80D4-0EA660E6B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C840-732B-4178-969C-87F7DE544457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2FCE9-FE21-4F72-A4A0-56AC6019B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000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53559-D790-4E78-A280-9B6A618C4C60}" type="datetimeFigureOut">
              <a:rPr lang="en-US"/>
              <a:pPr>
                <a:defRPr/>
              </a:pPr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C0719-07AA-43B8-8E44-F3E44AC95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961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Holiness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the Old Testament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The Sabbath Day was made </a:t>
            </a:r>
            <a:r>
              <a:rPr lang="en-US" i="1" dirty="0" smtClean="0"/>
              <a:t>holy</a:t>
            </a:r>
            <a:r>
              <a:rPr lang="en-US" dirty="0" smtClean="0"/>
              <a:t> by God.    </a:t>
            </a:r>
            <a:r>
              <a:rPr lang="en-US" sz="2400" b="1" dirty="0" smtClean="0">
                <a:solidFill>
                  <a:srgbClr val="FFFF00"/>
                </a:solidFill>
              </a:rPr>
              <a:t>Genesis 2:1-3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>
              <a:spcBef>
                <a:spcPts val="2400"/>
              </a:spcBef>
            </a:pPr>
            <a:r>
              <a:rPr lang="en-US" dirty="0" smtClean="0"/>
              <a:t>The place where God is present is </a:t>
            </a:r>
            <a:r>
              <a:rPr lang="en-US" i="1" dirty="0" smtClean="0"/>
              <a:t>holy.</a:t>
            </a:r>
            <a:r>
              <a:rPr lang="en-US" dirty="0" smtClean="0"/>
              <a:t>             </a:t>
            </a:r>
            <a:r>
              <a:rPr lang="en-US" sz="2400" b="1" dirty="0" smtClean="0">
                <a:solidFill>
                  <a:srgbClr val="FFFF00"/>
                </a:solidFill>
              </a:rPr>
              <a:t>Exodus 3:1-5</a:t>
            </a:r>
          </a:p>
          <a:p>
            <a:pPr lvl="1">
              <a:spcBef>
                <a:spcPts val="2400"/>
              </a:spcBef>
            </a:pPr>
            <a:r>
              <a:rPr lang="en-US" i="1" dirty="0" smtClean="0"/>
              <a:t>“The Holy One of Israel!”</a:t>
            </a:r>
            <a:r>
              <a:rPr lang="en-US" dirty="0" smtClean="0"/>
              <a:t>   </a:t>
            </a:r>
            <a:r>
              <a:rPr lang="en-US" sz="2400" b="1" dirty="0" smtClean="0">
                <a:solidFill>
                  <a:srgbClr val="FFFF00"/>
                </a:solidFill>
              </a:rPr>
              <a:t>Isaiah 43:3</a:t>
            </a:r>
          </a:p>
        </p:txBody>
      </p:sp>
    </p:spTree>
    <p:extLst>
      <p:ext uri="{BB962C8B-B14F-4D97-AF65-F5344CB8AC3E}">
        <p14:creationId xmlns:p14="http://schemas.microsoft.com/office/powerpoint/2010/main" val="2619037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Holiness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the New Testament</a:t>
            </a:r>
          </a:p>
          <a:p>
            <a:pPr lvl="1"/>
            <a:r>
              <a:rPr lang="en-US" sz="2200" dirty="0"/>
              <a:t>Our bodies are said to be </a:t>
            </a:r>
            <a:r>
              <a:rPr lang="en-US" sz="2200" i="1" dirty="0"/>
              <a:t>“a temple of the Holy Spirit</a:t>
            </a:r>
            <a:r>
              <a:rPr lang="en-US" sz="2200" i="1" dirty="0" smtClean="0"/>
              <a:t>”</a:t>
            </a:r>
            <a:r>
              <a:rPr lang="en-US" sz="2200" dirty="0" smtClean="0"/>
              <a:t>.   </a:t>
            </a:r>
            <a:r>
              <a:rPr lang="en-US" sz="2200" b="1" dirty="0" smtClean="0">
                <a:solidFill>
                  <a:srgbClr val="FFFF00"/>
                </a:solidFill>
              </a:rPr>
              <a:t>1 Cor. 6:19-20</a:t>
            </a:r>
          </a:p>
          <a:p>
            <a:pPr lvl="1"/>
            <a:r>
              <a:rPr lang="en-US" sz="2200" dirty="0" smtClean="0"/>
              <a:t>Separation from things which contaminate.                   </a:t>
            </a:r>
            <a:r>
              <a:rPr lang="en-US" sz="2200" b="1" dirty="0" smtClean="0">
                <a:solidFill>
                  <a:srgbClr val="FFFF00"/>
                </a:solidFill>
              </a:rPr>
              <a:t>2 Cor. 6:16 – 7:1</a:t>
            </a:r>
          </a:p>
          <a:p>
            <a:pPr lvl="1"/>
            <a:r>
              <a:rPr lang="en-US" sz="2200" dirty="0" smtClean="0"/>
              <a:t>Sexual </a:t>
            </a:r>
            <a:r>
              <a:rPr lang="en-US" sz="2200" i="1" dirty="0" smtClean="0"/>
              <a:t>holiness</a:t>
            </a:r>
            <a:r>
              <a:rPr lang="en-US" sz="2200" dirty="0" smtClean="0"/>
              <a:t> and purity.   </a:t>
            </a:r>
            <a:r>
              <a:rPr lang="en-US" sz="2200" b="1" dirty="0" smtClean="0">
                <a:solidFill>
                  <a:srgbClr val="FFFF00"/>
                </a:solidFill>
              </a:rPr>
              <a:t>1 Thess. 4:1-7</a:t>
            </a:r>
          </a:p>
          <a:p>
            <a:pPr lvl="1"/>
            <a:r>
              <a:rPr lang="en-US" sz="2200" dirty="0" smtClean="0"/>
              <a:t>Another warning about sexual purity.   </a:t>
            </a:r>
            <a:r>
              <a:rPr lang="en-US" sz="2200" b="1" dirty="0" smtClean="0">
                <a:solidFill>
                  <a:srgbClr val="FFFF00"/>
                </a:solidFill>
              </a:rPr>
              <a:t>Eph. 5:1-5</a:t>
            </a:r>
          </a:p>
          <a:p>
            <a:pPr lvl="1"/>
            <a:r>
              <a:rPr lang="en-US" sz="2200" dirty="0" smtClean="0"/>
              <a:t>The call to be </a:t>
            </a:r>
            <a:r>
              <a:rPr lang="en-US" sz="2200" i="1" dirty="0" smtClean="0"/>
              <a:t>Holy.</a:t>
            </a:r>
            <a:r>
              <a:rPr lang="en-US" sz="2200" dirty="0" smtClean="0"/>
              <a:t>   </a:t>
            </a:r>
            <a:r>
              <a:rPr lang="en-US" sz="2200" b="1" dirty="0" smtClean="0">
                <a:solidFill>
                  <a:srgbClr val="FFFF00"/>
                </a:solidFill>
              </a:rPr>
              <a:t>1 Peter 1:14-16</a:t>
            </a:r>
          </a:p>
          <a:p>
            <a:pPr lvl="1"/>
            <a:r>
              <a:rPr lang="en-US" sz="2200" dirty="0"/>
              <a:t>An example of the kind of </a:t>
            </a:r>
            <a:r>
              <a:rPr lang="en-US" sz="2200" i="1" dirty="0"/>
              <a:t>holy</a:t>
            </a:r>
            <a:r>
              <a:rPr lang="en-US" sz="2200" dirty="0"/>
              <a:t> life to which we are </a:t>
            </a:r>
            <a:r>
              <a:rPr lang="en-US" sz="2200" dirty="0" smtClean="0"/>
              <a:t>called.   </a:t>
            </a:r>
            <a:r>
              <a:rPr lang="en-US" sz="2200" b="1" dirty="0" smtClean="0">
                <a:solidFill>
                  <a:srgbClr val="FFFF00"/>
                </a:solidFill>
              </a:rPr>
              <a:t>1 Peter 1:22-23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i="1" dirty="0" smtClean="0"/>
              <a:t>discipline</a:t>
            </a:r>
            <a:r>
              <a:rPr lang="en-US" sz="2200" dirty="0" smtClean="0"/>
              <a:t> of holiness.   </a:t>
            </a:r>
            <a:r>
              <a:rPr lang="en-US" sz="2200" b="1" dirty="0" smtClean="0">
                <a:solidFill>
                  <a:srgbClr val="FFFF00"/>
                </a:solidFill>
              </a:rPr>
              <a:t>Hebrews 12:10-14</a:t>
            </a:r>
          </a:p>
          <a:p>
            <a:pPr lvl="1"/>
            <a:r>
              <a:rPr lang="en-US" sz="2200" dirty="0" smtClean="0"/>
              <a:t>Admonition to continue in </a:t>
            </a:r>
            <a:r>
              <a:rPr lang="en-US" sz="2200" i="1" dirty="0" smtClean="0"/>
              <a:t>holiness.</a:t>
            </a:r>
            <a:r>
              <a:rPr lang="en-US" sz="2200" dirty="0" smtClean="0"/>
              <a:t>   </a:t>
            </a:r>
            <a:r>
              <a:rPr lang="en-US" sz="2200" b="1" dirty="0" smtClean="0">
                <a:solidFill>
                  <a:srgbClr val="FFFF00"/>
                </a:solidFill>
              </a:rPr>
              <a:t>Revelation 22:11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45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Holiness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the book of Leviticus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“’Be </a:t>
            </a:r>
            <a:r>
              <a:rPr lang="en-US" sz="2400" i="1" dirty="0"/>
              <a:t>holy</a:t>
            </a:r>
            <a:r>
              <a:rPr lang="en-US" sz="2400" dirty="0"/>
              <a:t>, for I am </a:t>
            </a:r>
            <a:r>
              <a:rPr lang="en-US" sz="2400" i="1" dirty="0"/>
              <a:t>holy</a:t>
            </a:r>
            <a:r>
              <a:rPr lang="en-US" sz="2400" dirty="0"/>
              <a:t>’ (11:44-45; 19:2; 20:26) could be termed the motto of Leviticus. Certainly ‘</a:t>
            </a:r>
            <a:r>
              <a:rPr lang="en-US" sz="2400" i="1" dirty="0"/>
              <a:t>holy</a:t>
            </a:r>
            <a:r>
              <a:rPr lang="en-US" sz="2400" dirty="0"/>
              <a:t>,’ ‘clean,’ ‘unclean’ and cognate words are among the most common in the book.” </a:t>
            </a:r>
            <a:r>
              <a:rPr lang="en-US" sz="2400" dirty="0" smtClean="0"/>
              <a:t>   (</a:t>
            </a:r>
            <a:r>
              <a:rPr lang="en-US" sz="2400" dirty="0"/>
              <a:t>Wenham, 18)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“The term ‘</a:t>
            </a:r>
            <a:r>
              <a:rPr lang="en-US" sz="2400" i="1" dirty="0"/>
              <a:t>holy</a:t>
            </a:r>
            <a:r>
              <a:rPr lang="en-US" sz="2400" dirty="0"/>
              <a:t>’ and its cognate terms e.g., ‘sanctify,’ ‘</a:t>
            </a:r>
            <a:r>
              <a:rPr lang="en-US" sz="2400" i="1" dirty="0"/>
              <a:t>holiness</a:t>
            </a:r>
            <a:r>
              <a:rPr lang="en-US" sz="2400" dirty="0"/>
              <a:t>,’ occur 152 times in Leviticus (about 20 percent of the total occurrences in the OT). (Wenham, 18 [footnote 25</a:t>
            </a:r>
            <a:r>
              <a:rPr lang="en-US" sz="2400" dirty="0" smtClean="0"/>
              <a:t>])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1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Holiness Code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Leviticus:</a:t>
            </a:r>
          </a:p>
          <a:p>
            <a:pPr lvl="1"/>
            <a:r>
              <a:rPr lang="en-US" sz="2400" dirty="0" smtClean="0"/>
              <a:t>Instructions </a:t>
            </a:r>
            <a:r>
              <a:rPr lang="en-US" sz="2400" dirty="0"/>
              <a:t>about separating from creatures which </a:t>
            </a:r>
            <a:r>
              <a:rPr lang="en-US" sz="2400" dirty="0" smtClean="0"/>
              <a:t>can and can</a:t>
            </a:r>
            <a:r>
              <a:rPr lang="en-US" sz="2400" dirty="0" smtClean="0"/>
              <a:t>not </a:t>
            </a:r>
            <a:r>
              <a:rPr lang="en-US" sz="2400" dirty="0"/>
              <a:t>be eaten.  </a:t>
            </a:r>
            <a:r>
              <a:rPr lang="en-US" sz="2000" b="1" dirty="0" smtClean="0">
                <a:solidFill>
                  <a:srgbClr val="FFFF00"/>
                </a:solidFill>
              </a:rPr>
              <a:t>ch.11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nstructions </a:t>
            </a:r>
            <a:r>
              <a:rPr lang="en-US" sz="2400" dirty="0"/>
              <a:t>about remaining separated from contact with the sanctuary after childbirth. </a:t>
            </a:r>
            <a:r>
              <a:rPr lang="en-US" sz="2000" b="1" dirty="0" smtClean="0">
                <a:solidFill>
                  <a:srgbClr val="FFFF00"/>
                </a:solidFill>
              </a:rPr>
              <a:t>ch.12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nstructions </a:t>
            </a:r>
            <a:r>
              <a:rPr lang="en-US" sz="2400" dirty="0"/>
              <a:t>for people who have a rash, swelling, infection, skin disease, sore, an itch, white spots, and mildew in clothing.  </a:t>
            </a:r>
            <a:r>
              <a:rPr lang="en-US" sz="2000" b="1" dirty="0" smtClean="0">
                <a:solidFill>
                  <a:srgbClr val="FFFF00"/>
                </a:solidFill>
              </a:rPr>
              <a:t>ch.13</a:t>
            </a:r>
            <a:endParaRPr lang="en-US" sz="2000" b="1" dirty="0">
              <a:solidFill>
                <a:srgbClr val="FFFF00"/>
              </a:solidFill>
            </a:endParaRP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discussion of </a:t>
            </a:r>
            <a:r>
              <a:rPr lang="en-US" sz="2400" i="1" dirty="0"/>
              <a:t>“the law of the leprous persons for the day of his cleansing</a:t>
            </a:r>
            <a:r>
              <a:rPr lang="en-US" sz="2400" i="1" dirty="0" smtClean="0"/>
              <a:t>.”   </a:t>
            </a:r>
            <a:r>
              <a:rPr lang="en-US" sz="2000" b="1" dirty="0" smtClean="0">
                <a:solidFill>
                  <a:srgbClr val="FFFF00"/>
                </a:solidFill>
              </a:rPr>
              <a:t>ch.14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separations that are necessary in the event of a bodily discharge.  </a:t>
            </a:r>
            <a:r>
              <a:rPr lang="en-US" sz="2000" b="1" dirty="0" smtClean="0">
                <a:solidFill>
                  <a:srgbClr val="FFFF00"/>
                </a:solidFill>
              </a:rPr>
              <a:t>ch.15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Holiness Code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Leviticus:</a:t>
            </a:r>
          </a:p>
          <a:p>
            <a:pPr lvl="1"/>
            <a:r>
              <a:rPr lang="en-US" sz="2400" dirty="0" smtClean="0"/>
              <a:t>Instructions regarding the </a:t>
            </a:r>
            <a:r>
              <a:rPr lang="en-US" sz="2400" b="1" i="1" dirty="0" smtClean="0"/>
              <a:t>Day of Atonement</a:t>
            </a:r>
            <a:r>
              <a:rPr lang="en-US" sz="2400" i="1" dirty="0" smtClean="0"/>
              <a:t>.</a:t>
            </a:r>
            <a:r>
              <a:rPr lang="en-US" sz="2400" dirty="0" smtClean="0"/>
              <a:t>   </a:t>
            </a:r>
            <a:r>
              <a:rPr lang="en-US" sz="2000" b="1" dirty="0" smtClean="0">
                <a:solidFill>
                  <a:srgbClr val="FFFF00"/>
                </a:solidFill>
              </a:rPr>
              <a:t>ch.16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commandments of </a:t>
            </a:r>
            <a:r>
              <a:rPr lang="en-US" sz="2400" dirty="0" smtClean="0"/>
              <a:t>separation (</a:t>
            </a:r>
            <a:r>
              <a:rPr lang="en-US" sz="2400" i="1" dirty="0" smtClean="0"/>
              <a:t>holiness</a:t>
            </a:r>
            <a:r>
              <a:rPr lang="en-US" sz="2400" dirty="0" smtClean="0"/>
              <a:t>). </a:t>
            </a:r>
            <a:r>
              <a:rPr lang="en-US" sz="2000" b="1" dirty="0" smtClean="0">
                <a:solidFill>
                  <a:srgbClr val="FFFF00"/>
                </a:solidFill>
              </a:rPr>
              <a:t>ch.17</a:t>
            </a:r>
            <a:endParaRPr lang="en-US" sz="2000" b="1" dirty="0">
              <a:solidFill>
                <a:srgbClr val="FFFF00"/>
              </a:solidFill>
            </a:endParaRP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etailed </a:t>
            </a:r>
            <a:r>
              <a:rPr lang="en-US" sz="2400" dirty="0"/>
              <a:t>instruction on sexual </a:t>
            </a:r>
            <a:r>
              <a:rPr lang="en-US" sz="2400" i="1" dirty="0"/>
              <a:t>holiness</a:t>
            </a:r>
            <a:r>
              <a:rPr lang="en-US" sz="2400" dirty="0" smtClean="0"/>
              <a:t>.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</a:rPr>
              <a:t>ch.18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iscellaneous </a:t>
            </a:r>
            <a:r>
              <a:rPr lang="en-US" sz="2400" dirty="0"/>
              <a:t>laws of separation, beginning with the admonition to </a:t>
            </a:r>
            <a:r>
              <a:rPr lang="en-US" sz="2400" i="1" dirty="0"/>
              <a:t>“be holy, for I, the Lord your God, am holy</a:t>
            </a:r>
            <a:r>
              <a:rPr lang="en-US" sz="2400" i="1" dirty="0" smtClean="0"/>
              <a:t>!”</a:t>
            </a:r>
            <a:r>
              <a:rPr lang="en-US" sz="2400" dirty="0" smtClean="0"/>
              <a:t>   </a:t>
            </a:r>
            <a:r>
              <a:rPr lang="en-US" sz="2000" b="1" dirty="0" smtClean="0">
                <a:solidFill>
                  <a:srgbClr val="FFFF00"/>
                </a:solidFill>
              </a:rPr>
              <a:t>ch.19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eparation </a:t>
            </a:r>
            <a:r>
              <a:rPr lang="en-US" sz="2400" dirty="0"/>
              <a:t>instructions regarding the worship of </a:t>
            </a:r>
            <a:r>
              <a:rPr lang="en-US" sz="2400" dirty="0" err="1"/>
              <a:t>Molech</a:t>
            </a:r>
            <a:r>
              <a:rPr lang="en-US" sz="2400" dirty="0"/>
              <a:t>, (20:2), and mediums and necromancers. </a:t>
            </a:r>
            <a:r>
              <a:rPr lang="en-US" sz="24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ch.20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7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Holiness Code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Leviticus: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This </a:t>
            </a:r>
            <a:r>
              <a:rPr lang="en-US" sz="2400" dirty="0"/>
              <a:t>section </a:t>
            </a:r>
            <a:r>
              <a:rPr lang="en-US" sz="2400" dirty="0" smtClean="0"/>
              <a:t>closes with the </a:t>
            </a:r>
            <a:r>
              <a:rPr lang="en-US" sz="2400" dirty="0"/>
              <a:t>giving </a:t>
            </a:r>
            <a:r>
              <a:rPr lang="en-US" sz="2400" dirty="0" smtClean="0"/>
              <a:t>of specific </a:t>
            </a:r>
            <a:r>
              <a:rPr lang="en-US" sz="2400" dirty="0"/>
              <a:t>instructions for the priests in their dress, conduct and work as priests, along with some additional miscellaneous instructions concerning separation</a:t>
            </a:r>
            <a:r>
              <a:rPr lang="en-US" sz="2400" dirty="0" smtClean="0"/>
              <a:t>.   </a:t>
            </a:r>
            <a:r>
              <a:rPr lang="en-US" sz="2000" b="1" dirty="0" smtClean="0">
                <a:solidFill>
                  <a:srgbClr val="FFFF00"/>
                </a:solidFill>
              </a:rPr>
              <a:t>chs. 21-22</a:t>
            </a:r>
          </a:p>
          <a:p>
            <a:pPr lvl="1"/>
            <a:r>
              <a:rPr lang="en-US" sz="1600" dirty="0"/>
              <a:t>“This survey of the use of the terms for </a:t>
            </a:r>
            <a:r>
              <a:rPr lang="en-US" sz="1600" i="1" dirty="0"/>
              <a:t>holiness</a:t>
            </a:r>
            <a:r>
              <a:rPr lang="en-US" sz="1600" dirty="0"/>
              <a:t>, cleanness, and uncleanness has demonstrated the importance of these ideas for understanding Leviticus. I have suggested that cleanness is the natural state of most creatures. </a:t>
            </a:r>
            <a:r>
              <a:rPr lang="en-US" sz="1600" i="1" dirty="0"/>
              <a:t>Holiness</a:t>
            </a:r>
            <a:r>
              <a:rPr lang="en-US" sz="1600" dirty="0"/>
              <a:t> is a state of grace to which men are called by God, and it is attained through obeying the law and carrying out rituals such as sacrifice. Uncleanness is a substandard condition to which men descend through bodily processes and sin. Every Israelite had a duty to seek release from uncleanness through washing and sacrifice, because uncleanness was quite incompatible with the </a:t>
            </a:r>
            <a:r>
              <a:rPr lang="en-US" sz="1600" i="1" dirty="0"/>
              <a:t>holiness</a:t>
            </a:r>
            <a:r>
              <a:rPr lang="en-US" sz="1600" dirty="0"/>
              <a:t> of the covenant people.” </a:t>
            </a:r>
            <a:r>
              <a:rPr lang="en-US" sz="1600" b="1" dirty="0">
                <a:solidFill>
                  <a:srgbClr val="FFFF00"/>
                </a:solidFill>
              </a:rPr>
              <a:t>(Wenham, 23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  <a:endParaRPr lang="en-US" sz="1600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9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God’s people can and must live like God … God, not man, is our standard of living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4:24; Hebrews 12:10; 2 Peter 1:4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“</a:t>
            </a:r>
            <a:r>
              <a:rPr lang="en-US" sz="2800" dirty="0">
                <a:latin typeface="Calibri" panose="020F0502020204030204" pitchFamily="34" charset="0"/>
              </a:rPr>
              <a:t>New Testament theology makes full use of the idea of </a:t>
            </a:r>
            <a:r>
              <a:rPr lang="en-US" sz="2800" i="1" dirty="0">
                <a:latin typeface="Calibri" panose="020F0502020204030204" pitchFamily="34" charset="0"/>
              </a:rPr>
              <a:t>holiness</a:t>
            </a:r>
            <a:r>
              <a:rPr lang="en-US" sz="2800" dirty="0">
                <a:latin typeface="Calibri" panose="020F0502020204030204" pitchFamily="34" charset="0"/>
              </a:rPr>
              <a:t>. All Christians are </a:t>
            </a:r>
            <a:r>
              <a:rPr lang="en-US" sz="2800" i="1" dirty="0">
                <a:latin typeface="Calibri" panose="020F0502020204030204" pitchFamily="34" charset="0"/>
              </a:rPr>
              <a:t>holy</a:t>
            </a:r>
            <a:r>
              <a:rPr lang="en-US" sz="2800" dirty="0">
                <a:latin typeface="Calibri" panose="020F0502020204030204" pitchFamily="34" charset="0"/>
              </a:rPr>
              <a:t>, ‘saints’ in most English translations …. Peter urges his readers to make the motto of Leviticus their own: ‘Be </a:t>
            </a:r>
            <a:r>
              <a:rPr lang="en-US" sz="2800" i="1" dirty="0">
                <a:latin typeface="Calibri" panose="020F0502020204030204" pitchFamily="34" charset="0"/>
              </a:rPr>
              <a:t>holy</a:t>
            </a:r>
            <a:r>
              <a:rPr lang="en-US" sz="2800" dirty="0">
                <a:latin typeface="Calibri" panose="020F0502020204030204" pitchFamily="34" charset="0"/>
              </a:rPr>
              <a:t>, for I am </a:t>
            </a:r>
            <a:r>
              <a:rPr lang="en-US" sz="2800" i="1" dirty="0">
                <a:latin typeface="Calibri" panose="020F0502020204030204" pitchFamily="34" charset="0"/>
              </a:rPr>
              <a:t>holy</a:t>
            </a:r>
            <a:r>
              <a:rPr lang="en-US" sz="2800" dirty="0">
                <a:latin typeface="Calibri" panose="020F0502020204030204" pitchFamily="34" charset="0"/>
              </a:rPr>
              <a:t>’ (1 Pet. 1:16). The mention of God is a theme that unites the ethics of Old and New Testaments (cf. Matt. 5:48; 1 Cor. 11:1).” (Wenham, 25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87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Personal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Holiness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the 21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Century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the Bible, to be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is to be separate, distinct, different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Many of us have grown up during a time and place in history when this did not present an especially big challenge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THIS IS RAPIDLY CHANGING!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9931" y="5385137"/>
            <a:ext cx="6255239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Postmodernism!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708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es.homestead.com/GospelAdvocateCompany/catalog/adri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899798" y="955548"/>
            <a:ext cx="3124200" cy="48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gospelcoalition.org/blogs/tgc/files/2012/02/Intolerance-of-Tole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008357" y="723900"/>
            <a:ext cx="32766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50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es.homestead.com/GospelAdvocateCompany/catalog/adrif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899798" y="955548"/>
            <a:ext cx="3124200" cy="48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gospelcoalition.org/blogs/tgc/files/2012/02/Intolerance-of-Toler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008357" y="723900"/>
            <a:ext cx="32766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“Postmodernism is essentially a mid-to-late 20th century theory of knowledge which states that there is not real knowledge – </a:t>
            </a:r>
            <a:r>
              <a:rPr lang="en-US" dirty="0" smtClean="0">
                <a:latin typeface="Cambria" panose="02040503050406030204" pitchFamily="18" charset="0"/>
              </a:rPr>
              <a:t>at </a:t>
            </a:r>
            <a:r>
              <a:rPr lang="en-US" dirty="0">
                <a:latin typeface="Cambria" panose="02040503050406030204" pitchFamily="18" charset="0"/>
              </a:rPr>
              <a:t>least not in the objective, external world that can be perceived by the human </a:t>
            </a:r>
            <a:r>
              <a:rPr lang="en-US" dirty="0" smtClean="0">
                <a:latin typeface="Cambria" panose="02040503050406030204" pitchFamily="18" charset="0"/>
              </a:rPr>
              <a:t>senses.” </a:t>
            </a:r>
            <a:r>
              <a:rPr lang="en-US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(Wayne Jackson, </a:t>
            </a:r>
            <a:r>
              <a:rPr lang="en-US" sz="2400" b="1" i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Christian </a:t>
            </a:r>
            <a:r>
              <a:rPr lang="en-US" sz="2400" b="1" i="1" dirty="0">
                <a:solidFill>
                  <a:srgbClr val="FFFF00"/>
                </a:solidFill>
                <a:latin typeface="Cambria" panose="02040503050406030204" pitchFamily="18" charset="0"/>
              </a:rPr>
              <a:t>Courier</a:t>
            </a:r>
            <a:r>
              <a:rPr lang="en-US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, October </a:t>
            </a:r>
            <a:r>
              <a:rPr lang="en-US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2000)</a:t>
            </a:r>
            <a:r>
              <a:rPr lang="en-US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  </a:t>
            </a:r>
            <a:endParaRPr lang="en-US" sz="24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3767" y="228600"/>
            <a:ext cx="52164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Postmodernism?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546" name="Picture 2" descr="Tabernac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7313"/>
            <a:ext cx="99060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47" name="Picture 3" descr="Tabernac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-1371600"/>
            <a:ext cx="14554200" cy="93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891" y="152400"/>
            <a:ext cx="274466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92D050">
                      <a:alpha val="85000"/>
                    </a:srgbClr>
                  </a:outerShdw>
                </a:effectLst>
                <a:latin typeface="+mn-lt"/>
                <a:cs typeface="+mn-cs"/>
              </a:rPr>
              <a:t>Lessons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3553" y="609600"/>
            <a:ext cx="13644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from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8029" y="685800"/>
            <a:ext cx="453201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318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Leviticus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105400"/>
            <a:ext cx="58676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  <a:cs typeface="Aharoni" pitchFamily="2" charset="-79"/>
              </a:rPr>
              <a:t>You shall be holy, for I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  <a:cs typeface="Aharoni" pitchFamily="2" charset="-79"/>
              </a:rPr>
              <a:t>the LORD God am holy!</a:t>
            </a:r>
          </a:p>
          <a:p>
            <a:pPr algn="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  <a:cs typeface="Aharoni" pitchFamily="2" charset="-79"/>
              </a:rPr>
              <a:t>Leviticus 19:2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 Bk BT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7755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es.homestead.com/GospelAdvocateCompany/catalog/adrif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899798" y="955548"/>
            <a:ext cx="3124200" cy="48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gospelcoalition.org/blogs/tgc/files/2012/02/Intolerance-of-Toler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008357" y="723900"/>
            <a:ext cx="32766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There are no absolutes!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All beliefs are equally valid – therefore criticism of any belief is forbidden! 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Deconstruction!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Distrust of all existing “universal discourses,” including the Bible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“We </a:t>
            </a:r>
            <a:r>
              <a:rPr lang="en-US" sz="2400" dirty="0">
                <a:latin typeface="Calibri" panose="020F0502020204030204" pitchFamily="34" charset="0"/>
              </a:rPr>
              <a:t>can’t take what was written to people </a:t>
            </a:r>
            <a:r>
              <a:rPr lang="en-US" sz="2400" dirty="0" smtClean="0">
                <a:latin typeface="Calibri" panose="020F0502020204030204" pitchFamily="34" charset="0"/>
              </a:rPr>
              <a:t>2,000 </a:t>
            </a:r>
            <a:r>
              <a:rPr lang="en-US" sz="2400" dirty="0">
                <a:latin typeface="Calibri" panose="020F0502020204030204" pitchFamily="34" charset="0"/>
              </a:rPr>
              <a:t>years ago and </a:t>
            </a:r>
            <a:r>
              <a:rPr lang="en-US" sz="2400" dirty="0" smtClean="0">
                <a:latin typeface="Calibri" panose="020F0502020204030204" pitchFamily="34" charset="0"/>
              </a:rPr>
              <a:t>apply </a:t>
            </a:r>
            <a:r>
              <a:rPr lang="en-US" sz="2400" dirty="0">
                <a:latin typeface="Calibri" panose="020F0502020204030204" pitchFamily="34" charset="0"/>
              </a:rPr>
              <a:t>it to our </a:t>
            </a:r>
            <a:r>
              <a:rPr lang="en-US" sz="2400" dirty="0" smtClean="0">
                <a:latin typeface="Calibri" panose="020F0502020204030204" pitchFamily="34" charset="0"/>
              </a:rPr>
              <a:t>time – when we read the NT we are just reading other people’s mail!”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H</a:t>
            </a:r>
            <a:r>
              <a:rPr lang="en-US" sz="2800" b="1" dirty="0" smtClean="0">
                <a:latin typeface="Calibri" panose="020F0502020204030204" pitchFamily="34" charset="0"/>
              </a:rPr>
              <a:t>istory may be rewritten to meet the needs of any particular group!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3767" y="228600"/>
            <a:ext cx="52164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Postmodernism?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40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Personal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Holiness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the 21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Century</a:t>
            </a:r>
          </a:p>
          <a:p>
            <a:pPr lvl="1"/>
            <a:r>
              <a:rPr lang="en-US" dirty="0" smtClean="0"/>
              <a:t>Some </a:t>
            </a:r>
            <a:r>
              <a:rPr lang="en-US" i="1" dirty="0" smtClean="0"/>
              <a:t>“battles”</a:t>
            </a:r>
            <a:r>
              <a:rPr lang="en-US" dirty="0" smtClean="0"/>
              <a:t> we have had to fight in recent years in order to maintain </a:t>
            </a:r>
            <a:r>
              <a:rPr lang="en-US" b="1" i="1" dirty="0" smtClean="0"/>
              <a:t>holiness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 smtClean="0"/>
              <a:t>In the Field of Entertainment</a:t>
            </a:r>
            <a:endParaRPr lang="en-US" dirty="0"/>
          </a:p>
          <a:p>
            <a:pPr lvl="3"/>
            <a:r>
              <a:rPr lang="en-US" dirty="0" smtClean="0"/>
              <a:t>TV … Movies … Music … Shows … Internet … Video Games … etc. </a:t>
            </a:r>
            <a:endParaRPr lang="en-US" dirty="0"/>
          </a:p>
          <a:p>
            <a:pPr lvl="2"/>
            <a:r>
              <a:rPr lang="en-US" dirty="0" smtClean="0"/>
              <a:t>Personal Behavior</a:t>
            </a:r>
            <a:endParaRPr lang="en-US" dirty="0"/>
          </a:p>
          <a:p>
            <a:pPr lvl="3"/>
            <a:r>
              <a:rPr lang="en-US" dirty="0" smtClean="0"/>
              <a:t>Our speech … Conduct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o</a:t>
            </a:r>
            <a:r>
              <a:rPr lang="en-US" dirty="0" smtClean="0"/>
              <a:t>pposite gender … Pornography … etc. </a:t>
            </a:r>
            <a:endParaRPr lang="en-US" dirty="0"/>
          </a:p>
          <a:p>
            <a:pPr lvl="2"/>
            <a:r>
              <a:rPr lang="en-US" dirty="0" smtClean="0"/>
              <a:t>Work &amp; Worship of the Local </a:t>
            </a:r>
            <a:r>
              <a:rPr lang="en-US" dirty="0"/>
              <a:t>C</a:t>
            </a:r>
            <a:r>
              <a:rPr lang="en-US" dirty="0" smtClean="0"/>
              <a:t>hurch</a:t>
            </a:r>
          </a:p>
          <a:p>
            <a:pPr lvl="3"/>
            <a:r>
              <a:rPr lang="en-US" dirty="0" smtClean="0"/>
              <a:t>Instrumental music … Monetary support of human institutions … “Positive” vs. “negative” preaching … “Formal” vs. “informal” services &amp; attire …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7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Personal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Holiness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the 21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Century</a:t>
            </a:r>
          </a:p>
          <a:p>
            <a:pPr lvl="1"/>
            <a:r>
              <a:rPr lang="en-US" dirty="0" smtClean="0"/>
              <a:t>Some </a:t>
            </a:r>
            <a:r>
              <a:rPr lang="en-US" i="1" dirty="0" smtClean="0"/>
              <a:t>“battles”</a:t>
            </a:r>
            <a:r>
              <a:rPr lang="en-US" dirty="0" smtClean="0"/>
              <a:t> we are going to have to prepare for and be prepared to fight in order to maintain </a:t>
            </a:r>
            <a:r>
              <a:rPr lang="en-US" b="1" i="1" dirty="0" smtClean="0"/>
              <a:t>holiness</a:t>
            </a:r>
          </a:p>
          <a:p>
            <a:pPr lvl="2"/>
            <a:r>
              <a:rPr lang="en-US" dirty="0" smtClean="0"/>
              <a:t>Is there a standard of </a:t>
            </a:r>
            <a:r>
              <a:rPr lang="en-US" i="1" dirty="0" smtClean="0"/>
              <a:t>absolute truth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“Latter-day revelation?” </a:t>
            </a:r>
          </a:p>
          <a:p>
            <a:pPr lvl="2"/>
            <a:r>
              <a:rPr lang="en-US" dirty="0" smtClean="0"/>
              <a:t>Is </a:t>
            </a:r>
            <a:r>
              <a:rPr lang="en-US" i="1" dirty="0" smtClean="0"/>
              <a:t>homosexuality</a:t>
            </a:r>
            <a:r>
              <a:rPr lang="en-US" dirty="0" smtClean="0"/>
              <a:t> a sin? </a:t>
            </a:r>
          </a:p>
          <a:p>
            <a:pPr lvl="2"/>
            <a:r>
              <a:rPr lang="en-US" dirty="0" smtClean="0"/>
              <a:t>What about </a:t>
            </a:r>
            <a:r>
              <a:rPr lang="en-US" i="1" dirty="0" smtClean="0"/>
              <a:t>homosexual marriage</a:t>
            </a:r>
            <a:r>
              <a:rPr lang="en-US" dirty="0" smtClean="0"/>
              <a:t>? </a:t>
            </a:r>
          </a:p>
          <a:p>
            <a:pPr lvl="2"/>
            <a:r>
              <a:rPr lang="en-US" dirty="0" smtClean="0"/>
              <a:t>Women in </a:t>
            </a:r>
            <a:r>
              <a:rPr lang="en-US" i="1" dirty="0" smtClean="0"/>
              <a:t>leadership</a:t>
            </a:r>
            <a:r>
              <a:rPr lang="en-US" dirty="0" smtClean="0"/>
              <a:t> roles in the local church?</a:t>
            </a:r>
          </a:p>
          <a:p>
            <a:pPr lvl="2"/>
            <a:r>
              <a:rPr lang="en-US" dirty="0" smtClean="0"/>
              <a:t>Is the NT message valid for Christians today?</a:t>
            </a:r>
          </a:p>
          <a:p>
            <a:pPr lvl="2"/>
            <a:r>
              <a:rPr lang="en-US" dirty="0" smtClean="0"/>
              <a:t>Are </a:t>
            </a:r>
            <a:r>
              <a:rPr lang="en-US" i="1" dirty="0" smtClean="0"/>
              <a:t>emotions</a:t>
            </a:r>
            <a:r>
              <a:rPr lang="en-US" dirty="0" smtClean="0"/>
              <a:t> a valid barometer of spirituality? </a:t>
            </a:r>
          </a:p>
          <a:p>
            <a:pPr lvl="2"/>
            <a:endParaRPr lang="en-US" dirty="0" smtClean="0"/>
          </a:p>
          <a:p>
            <a:pPr lvl="2"/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2946737"/>
            <a:ext cx="8077199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Postmodernism!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841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ARK 4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976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891" y="152400"/>
            <a:ext cx="274466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92D050">
                      <a:alpha val="85000"/>
                    </a:srgbClr>
                  </a:outerShdw>
                </a:effectLst>
                <a:latin typeface="+mn-lt"/>
                <a:cs typeface="+mn-cs"/>
              </a:rPr>
              <a:t>Lessons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3553" y="609600"/>
            <a:ext cx="13644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from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8029" y="685800"/>
            <a:ext cx="453201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318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Leviticus</a:t>
            </a:r>
          </a:p>
        </p:txBody>
      </p:sp>
      <p:pic>
        <p:nvPicPr>
          <p:cNvPr id="2054" name="Picture 14" descr="priest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1" b="6250"/>
          <a:stretch>
            <a:fillRect/>
          </a:stretch>
        </p:blipFill>
        <p:spPr bwMode="auto">
          <a:xfrm>
            <a:off x="5715000" y="2452687"/>
            <a:ext cx="20939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5105400"/>
            <a:ext cx="58676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  <a:cs typeface="Aharoni" pitchFamily="2" charset="-79"/>
              </a:rPr>
              <a:t>You shall be holy, for I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  <a:cs typeface="Aharoni" pitchFamily="2" charset="-79"/>
              </a:rPr>
              <a:t>the LORD God am holy!</a:t>
            </a:r>
          </a:p>
          <a:p>
            <a:pPr algn="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  <a:cs typeface="Aharoni" pitchFamily="2" charset="-79"/>
              </a:rPr>
              <a:t>Leviticus 19:2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 Bk BT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3736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836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anctua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8" b="11307"/>
          <a:stretch>
            <a:fillRect/>
          </a:stretch>
        </p:blipFill>
        <p:spPr bwMode="auto">
          <a:xfrm>
            <a:off x="533400" y="1828800"/>
            <a:ext cx="45974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8782" y="381000"/>
            <a:ext cx="66864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Leviticus Neglected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95300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onsidered boring by many; detailed sacrifices, long lists of laws, etc.</a:t>
            </a:r>
          </a:p>
          <a:p>
            <a:pPr eaLnBrk="1" hangingPunct="1">
              <a:spcBef>
                <a:spcPts val="3600"/>
              </a:spcBef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eglected in our daily Bible reading</a:t>
            </a:r>
          </a:p>
          <a:p>
            <a:pPr eaLnBrk="1" hangingPunct="1">
              <a:spcBef>
                <a:spcPts val="3600"/>
              </a:spcBef>
            </a:pP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Leviticus is for us today!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986" y="4831140"/>
            <a:ext cx="361201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“Leviticus used to be the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first book that Jewish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children studied in the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synagogue.”  </a:t>
            </a:r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(Wenham, vii)</a:t>
            </a:r>
            <a:endParaRPr lang="en-US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990600"/>
            <a:ext cx="5867400" cy="685800"/>
          </a:xfr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en-US"/>
              <a:t>Laws of the Offerings (1-7)</a:t>
            </a:r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1371600" y="1676400"/>
            <a:ext cx="5867400" cy="6858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Laws of the Priests (8-10)</a:t>
            </a:r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2057400" y="2362200"/>
            <a:ext cx="5867400" cy="6858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Laws of Purity (11-15)</a:t>
            </a:r>
          </a:p>
        </p:txBody>
      </p:sp>
      <p:sp>
        <p:nvSpPr>
          <p:cNvPr id="615430" name="Rectangle 6"/>
          <p:cNvSpPr>
            <a:spLocks noChangeArrowheads="1"/>
          </p:cNvSpPr>
          <p:nvPr/>
        </p:nvSpPr>
        <p:spPr bwMode="auto">
          <a:xfrm>
            <a:off x="2819400" y="3048000"/>
            <a:ext cx="5867400" cy="6858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Day of Atonement (16)</a:t>
            </a:r>
          </a:p>
        </p:txBody>
      </p: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2057400" y="3733800"/>
            <a:ext cx="5867400" cy="6858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Laws of Holiness (17-20)</a:t>
            </a:r>
          </a:p>
        </p:txBody>
      </p:sp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1371600" y="4419600"/>
            <a:ext cx="5867400" cy="6858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Laws of the Priests (21-22)</a:t>
            </a:r>
          </a:p>
        </p:txBody>
      </p:sp>
      <p:sp>
        <p:nvSpPr>
          <p:cNvPr id="615433" name="Rectangle 9"/>
          <p:cNvSpPr>
            <a:spLocks noChangeArrowheads="1"/>
          </p:cNvSpPr>
          <p:nvPr/>
        </p:nvSpPr>
        <p:spPr bwMode="auto">
          <a:xfrm>
            <a:off x="762000" y="5105400"/>
            <a:ext cx="5867400" cy="6858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Appointed Times (23-25)</a:t>
            </a:r>
          </a:p>
        </p:txBody>
      </p:sp>
      <p:sp>
        <p:nvSpPr>
          <p:cNvPr id="615434" name="Rectangle 10"/>
          <p:cNvSpPr>
            <a:spLocks noChangeArrowheads="1"/>
          </p:cNvSpPr>
          <p:nvPr/>
        </p:nvSpPr>
        <p:spPr bwMode="auto">
          <a:xfrm>
            <a:off x="762000" y="5791200"/>
            <a:ext cx="7848600" cy="6858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Penalties and Vows (26-27)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6080" y="76200"/>
            <a:ext cx="659186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Book of Leviticus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254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080" y="228600"/>
            <a:ext cx="659186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Book of Leviticus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Author: Moses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Lev. 1:1; Matt. 8:4; Luke 2:22-24; Romans 10:5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Occasion: Israel at Mt. Sinai during a one-month period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40:17; Lev. 7:38; 25:1; 26:46; 27:34; Numbers 1:1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Theme: “Holy Living” – “Set Apart for God”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Leviticus 11:44-45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“Holy” is found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 in the book (ESV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Definition: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 = </a:t>
            </a:r>
            <a:r>
              <a:rPr lang="en-US" sz="3200" i="1" dirty="0" err="1" smtClean="0"/>
              <a:t>kădăsh</a:t>
            </a:r>
            <a:r>
              <a:rPr lang="en-US" sz="3200" i="1" dirty="0" smtClean="0"/>
              <a:t> 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/>
              <a:t>“poss</a:t>
            </a:r>
            <a:r>
              <a:rPr lang="en-US" dirty="0"/>
              <a:t>. orig. idea of </a:t>
            </a:r>
            <a:r>
              <a:rPr lang="en-US" i="1" dirty="0"/>
              <a:t>separation, </a:t>
            </a:r>
            <a:r>
              <a:rPr lang="en-US" i="1" dirty="0" smtClean="0"/>
              <a:t>withdrawal.” </a:t>
            </a:r>
            <a:r>
              <a:rPr lang="en-US" dirty="0" smtClean="0"/>
              <a:t> (BDB)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The Hebrew word has the core meaning of “</a:t>
            </a:r>
            <a:r>
              <a:rPr lang="en-US" b="1" dirty="0"/>
              <a:t>to be set apart, apartness, separate</a:t>
            </a:r>
            <a:r>
              <a:rPr lang="en-US" dirty="0" smtClean="0"/>
              <a:t>.”  (BDB)</a:t>
            </a:r>
          </a:p>
          <a:p>
            <a:pPr lvl="2" eaLnBrk="1" hangingPunct="1">
              <a:spcBef>
                <a:spcPts val="0"/>
              </a:spcBef>
            </a:pPr>
            <a:r>
              <a:rPr lang="en-US" b="1" dirty="0"/>
              <a:t>“</a:t>
            </a:r>
            <a:r>
              <a:rPr lang="en-US" dirty="0"/>
              <a:t>The meaning ‘to separate’ is favored by many scholars, but the fact that </a:t>
            </a:r>
            <a:r>
              <a:rPr lang="en-US" i="1" dirty="0" err="1"/>
              <a:t>qdsh</a:t>
            </a:r>
            <a:r>
              <a:rPr lang="en-US" dirty="0"/>
              <a:t> rarely, if ever, occurs in a secular sense makes any positive conclusion in this regard difficult because of the limited evidence on which to base philological comparison.” (TWOT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65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Definition: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 = </a:t>
            </a:r>
            <a:r>
              <a:rPr lang="en-US" sz="3200" i="1" dirty="0" err="1" smtClean="0"/>
              <a:t>kădăsh</a:t>
            </a:r>
            <a:r>
              <a:rPr lang="en-US" sz="3200" i="1" dirty="0" smtClean="0"/>
              <a:t> 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800" dirty="0" smtClean="0"/>
              <a:t>To </a:t>
            </a:r>
            <a:r>
              <a:rPr lang="en-US" sz="2800" dirty="0"/>
              <a:t>summarize: </a:t>
            </a:r>
          </a:p>
          <a:p>
            <a:pPr lvl="3"/>
            <a:r>
              <a:rPr lang="en-US" sz="2200" dirty="0"/>
              <a:t>The noun </a:t>
            </a:r>
            <a:r>
              <a:rPr lang="en-US" sz="2200" i="1" dirty="0"/>
              <a:t>holy</a:t>
            </a:r>
            <a:r>
              <a:rPr lang="en-US" sz="2200" dirty="0"/>
              <a:t> should be understood as “something which is </a:t>
            </a:r>
            <a:r>
              <a:rPr lang="en-US" sz="2200" u="sng" dirty="0"/>
              <a:t>separate</a:t>
            </a:r>
            <a:r>
              <a:rPr lang="en-US" sz="2200" dirty="0"/>
              <a:t> or set-apart (devoted) for a specific purpose.”  </a:t>
            </a:r>
          </a:p>
          <a:p>
            <a:pPr lvl="3"/>
            <a:r>
              <a:rPr lang="en-US" sz="2200" dirty="0"/>
              <a:t>The verb </a:t>
            </a:r>
            <a:r>
              <a:rPr lang="en-US" sz="2200" i="1" dirty="0"/>
              <a:t>to make holy</a:t>
            </a:r>
            <a:r>
              <a:rPr lang="en-US" sz="2200" dirty="0"/>
              <a:t> or </a:t>
            </a:r>
            <a:r>
              <a:rPr lang="en-US" sz="2200" i="1" dirty="0"/>
              <a:t>to be holy</a:t>
            </a:r>
            <a:r>
              <a:rPr lang="en-US" sz="2200" dirty="0"/>
              <a:t> means “to </a:t>
            </a:r>
            <a:r>
              <a:rPr lang="en-US" sz="2200" u="sng" dirty="0"/>
              <a:t>separate</a:t>
            </a:r>
            <a:r>
              <a:rPr lang="en-US" sz="2200" dirty="0"/>
              <a:t> something for a particular purpose,” and the adjective </a:t>
            </a:r>
            <a:r>
              <a:rPr lang="en-US" sz="2200" i="1" dirty="0"/>
              <a:t>holy</a:t>
            </a:r>
            <a:r>
              <a:rPr lang="en-US" sz="2200" dirty="0"/>
              <a:t> is something that has been set apart or </a:t>
            </a:r>
            <a:r>
              <a:rPr lang="en-US" sz="2200" u="sng" dirty="0"/>
              <a:t>separated</a:t>
            </a:r>
            <a:r>
              <a:rPr lang="en-US" sz="2200" dirty="0"/>
              <a:t> for a particular purpose.  </a:t>
            </a:r>
          </a:p>
          <a:p>
            <a:pPr lvl="3"/>
            <a:r>
              <a:rPr lang="en-US" sz="2200" dirty="0"/>
              <a:t>The practical, tangible concept of </a:t>
            </a:r>
            <a:r>
              <a:rPr lang="en-US" sz="2200" b="1" i="1" dirty="0">
                <a:solidFill>
                  <a:srgbClr val="FFFF00"/>
                </a:solidFill>
              </a:rPr>
              <a:t>separation</a:t>
            </a:r>
            <a:r>
              <a:rPr lang="en-US" sz="2200" dirty="0"/>
              <a:t> is at the core of the Hebrew word </a:t>
            </a:r>
            <a:r>
              <a:rPr lang="en-US" sz="2200" i="1" dirty="0"/>
              <a:t>holy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7162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Definition: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 = </a:t>
            </a:r>
            <a:r>
              <a:rPr lang="en-US" sz="3200" i="1" dirty="0" err="1"/>
              <a:t>hagios</a:t>
            </a:r>
            <a:r>
              <a:rPr lang="en-US" sz="3200" dirty="0"/>
              <a:t> </a:t>
            </a:r>
            <a:endParaRPr lang="en-US" sz="3200" i="1" dirty="0" smtClean="0"/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The NT family of cognate forms is found in several grammatical modes more than </a:t>
            </a:r>
            <a:r>
              <a:rPr lang="en-US" b="1" u="sng" dirty="0"/>
              <a:t>275</a:t>
            </a:r>
            <a:r>
              <a:rPr lang="en-US" dirty="0"/>
              <a:t> times. </a:t>
            </a: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 err="1"/>
              <a:t>ἅγιος</a:t>
            </a:r>
            <a:r>
              <a:rPr lang="en-US" dirty="0"/>
              <a:t>, (from </a:t>
            </a:r>
            <a:r>
              <a:rPr lang="en-US" dirty="0" err="1"/>
              <a:t>τό</a:t>
            </a:r>
            <a:r>
              <a:rPr lang="en-US" dirty="0"/>
              <a:t> </a:t>
            </a:r>
            <a:r>
              <a:rPr lang="en-US" dirty="0" err="1"/>
              <a:t>ἀγός</a:t>
            </a:r>
            <a:r>
              <a:rPr lang="en-US" dirty="0"/>
              <a:t> religious awe, reverence; </a:t>
            </a:r>
            <a:r>
              <a:rPr lang="en-US" dirty="0" err="1"/>
              <a:t>ἄζω</a:t>
            </a:r>
            <a:r>
              <a:rPr lang="en-US" dirty="0"/>
              <a:t>, </a:t>
            </a:r>
            <a:r>
              <a:rPr lang="en-US" dirty="0" err="1"/>
              <a:t>ἅζομ</a:t>
            </a:r>
            <a:r>
              <a:rPr lang="en-US" dirty="0"/>
              <a:t>αι, to venerate, revere, especially the gods, parents (Curtius, § 118)), rare in secular authors; very frequent in the sacred writings; in the Sept. for </a:t>
            </a:r>
            <a:r>
              <a:rPr lang="en-US" dirty="0" err="1"/>
              <a:t>קָדוש</a:t>
            </a:r>
            <a:r>
              <a:rPr lang="en-US" dirty="0"/>
              <a:t>ׁ</a:t>
            </a:r>
            <a:r>
              <a:rPr lang="en-US" dirty="0" smtClean="0"/>
              <a:t>;”</a:t>
            </a:r>
            <a:r>
              <a:rPr lang="en-US" dirty="0"/>
              <a:t> </a:t>
            </a:r>
            <a:r>
              <a:rPr lang="en-US" dirty="0" smtClean="0"/>
              <a:t>  (Thayer)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#2 in Thayer’s definition list says about the word, “set apart for God, to be, as it were, exclusively His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29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61" y="228600"/>
            <a:ext cx="56409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Shall Be Holy!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51054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Definition: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 = </a:t>
            </a:r>
            <a:r>
              <a:rPr lang="en-US" sz="3200" i="1" dirty="0" err="1"/>
              <a:t>hagios</a:t>
            </a:r>
            <a:r>
              <a:rPr lang="en-US" sz="3200" dirty="0"/>
              <a:t> </a:t>
            </a:r>
            <a:endParaRPr lang="en-US" sz="3200" i="1" dirty="0" smtClean="0"/>
          </a:p>
          <a:p>
            <a:pPr lvl="2"/>
            <a:r>
              <a:rPr lang="en-US" sz="2800" i="1" dirty="0" smtClean="0"/>
              <a:t>Holy </a:t>
            </a:r>
            <a:r>
              <a:rPr lang="en-US" sz="2800" i="1" dirty="0"/>
              <a:t>in the NT </a:t>
            </a:r>
            <a:r>
              <a:rPr lang="en-US" sz="2800" dirty="0"/>
              <a:t>corresponds exactly to its Hebrew equivalent in the OT. </a:t>
            </a:r>
          </a:p>
          <a:p>
            <a:pPr lvl="2"/>
            <a:r>
              <a:rPr lang="en-US" sz="2800" dirty="0" smtClean="0"/>
              <a:t>Saints</a:t>
            </a:r>
            <a:r>
              <a:rPr lang="en-US" sz="2800" dirty="0"/>
              <a:t>, or “</a:t>
            </a:r>
            <a:r>
              <a:rPr lang="en-US" sz="2800" i="1" dirty="0"/>
              <a:t>holy</a:t>
            </a:r>
            <a:r>
              <a:rPr lang="en-US" sz="2800" dirty="0"/>
              <a:t> ones” (Greek </a:t>
            </a:r>
            <a:r>
              <a:rPr lang="en-US" sz="2800" i="1" dirty="0" err="1"/>
              <a:t>tous</a:t>
            </a:r>
            <a:r>
              <a:rPr lang="en-US" sz="2800" i="1" dirty="0"/>
              <a:t> </a:t>
            </a:r>
            <a:r>
              <a:rPr lang="en-US" sz="2800" i="1" dirty="0" err="1"/>
              <a:t>hagious</a:t>
            </a:r>
            <a:r>
              <a:rPr lang="en-US" sz="2800" dirty="0"/>
              <a:t>), were set apart for God. </a:t>
            </a:r>
            <a:endParaRPr lang="en-US" sz="2800" dirty="0" smtClean="0"/>
          </a:p>
          <a:p>
            <a:pPr lvl="2"/>
            <a:r>
              <a:rPr lang="en-US" sz="2800" dirty="0" smtClean="0"/>
              <a:t>“They are a </a:t>
            </a:r>
            <a:r>
              <a:rPr lang="en-US" sz="2800" u="sng" dirty="0" smtClean="0"/>
              <a:t>separated</a:t>
            </a:r>
            <a:r>
              <a:rPr lang="en-US" sz="2800" dirty="0" smtClean="0"/>
              <a:t> community.”  (Evans)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2009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Sermon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Sermons</Template>
  <TotalTime>3266</TotalTime>
  <Words>1505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Benguiat Bk BT</vt:lpstr>
      <vt:lpstr>Cambria</vt:lpstr>
      <vt:lpstr>Aharoni</vt:lpstr>
      <vt:lpstr>Calibri</vt:lpstr>
      <vt:lpstr>Sermons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Pigman</dc:creator>
  <cp:lastModifiedBy>GCK</cp:lastModifiedBy>
  <cp:revision>71</cp:revision>
  <dcterms:created xsi:type="dcterms:W3CDTF">2011-09-22T18:40:14Z</dcterms:created>
  <dcterms:modified xsi:type="dcterms:W3CDTF">2014-03-05T19:01:38Z</dcterms:modified>
</cp:coreProperties>
</file>