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2" r:id="rId2"/>
    <p:sldMasterId id="2147483650" r:id="rId3"/>
  </p:sldMasterIdLst>
  <p:notesMasterIdLst>
    <p:notesMasterId r:id="rId22"/>
  </p:notesMasterIdLst>
  <p:sldIdLst>
    <p:sldId id="256" r:id="rId4"/>
    <p:sldId id="258" r:id="rId5"/>
    <p:sldId id="257" r:id="rId6"/>
    <p:sldId id="262" r:id="rId7"/>
    <p:sldId id="261" r:id="rId8"/>
    <p:sldId id="265" r:id="rId9"/>
    <p:sldId id="267" r:id="rId10"/>
    <p:sldId id="268" r:id="rId11"/>
    <p:sldId id="269" r:id="rId12"/>
    <p:sldId id="277" r:id="rId13"/>
    <p:sldId id="278" r:id="rId14"/>
    <p:sldId id="270" r:id="rId15"/>
    <p:sldId id="271" r:id="rId16"/>
    <p:sldId id="272" r:id="rId17"/>
    <p:sldId id="273" r:id="rId18"/>
    <p:sldId id="274" r:id="rId19"/>
    <p:sldId id="275" r:id="rId20"/>
    <p:sldId id="276" r:id="rId21"/>
  </p:sldIdLst>
  <p:sldSz cx="9144000" cy="6858000" type="screen4x3"/>
  <p:notesSz cx="6858000" cy="9144000"/>
  <p:embeddedFontLst>
    <p:embeddedFont>
      <p:font typeface="Berlin Sans FB Demi" pitchFamily="34" charset="0"/>
      <p:bold r:id="rId23"/>
    </p:embeddedFont>
    <p:embeddedFont>
      <p:font typeface="Berlin Sans FB" pitchFamily="34" charset="0"/>
      <p:regular r:id="rId24"/>
      <p:bold r:id="rId25"/>
    </p:embeddedFont>
    <p:embeddedFont>
      <p:font typeface="Calibri" pitchFamily="34" charset="0"/>
      <p:regular r:id="rId26"/>
      <p:bold r:id="rId27"/>
      <p:italic r:id="rId28"/>
      <p:boldItalic r:id="rId29"/>
    </p:embeddedFont>
    <p:embeddedFont>
      <p:font typeface="Georgia" pitchFamily="18" charset="0"/>
      <p:regular r:id="rId30"/>
      <p:bold r:id="rId31"/>
      <p:italic r:id="rId32"/>
      <p:boldItalic r:id="rId3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27F60-F9E1-4EAE-AE91-46E642E12CBF}" type="datetimeFigureOut">
              <a:rPr lang="en-US" smtClean="0"/>
              <a:pPr/>
              <a:t>3/5/2010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B8A0A-9D12-4C52-88C7-38C4469D1D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DB8A0A-9D12-4C52-88C7-38C4469D1D0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397375"/>
            <a:ext cx="7772400" cy="1470025"/>
          </a:xfrm>
        </p:spPr>
        <p:txBody>
          <a:bodyPr/>
          <a:lstStyle>
            <a:lvl1pPr>
              <a:defRPr/>
            </a:lvl1pPr>
          </a:lstStyle>
          <a:p>
            <a:r>
              <a:rPr lang="en-US"/>
              <a:t>Click to edit Master 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1094A7BC-2ED3-4806-82B7-A9BB42829279}"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788B91-F1A1-4EA8-959D-A943019B415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9FB6B6-AEAC-4268-8E1B-824B68A81598}"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402592-2231-430C-84B8-3A7E7239A4DD}"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26CA42-ACEE-4E14-8584-1E67FD207FDA}"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BF738B-CFBB-45DB-895D-42A2282672A9}" type="slidenum">
              <a:rPr lang="en-US"/>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401CAC-FCFA-4BDF-8AB6-EB8667BC5FF3}" type="slidenum">
              <a:rPr lang="en-US"/>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F75791-BF17-48FA-842B-0FCC665F0194}"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E265555-580F-42CE-B33F-F567F1CE6A61}" type="slidenum">
              <a:rPr lang="en-US"/>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8BC6A4-847A-4C2E-AB8A-8EC9B435A3D0}" type="slidenum">
              <a:rPr lang="en-US"/>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4F9562-9F86-459D-B1AF-A5594A90B207}"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07561C-7D25-4FBB-9B56-6A0687B13F83}" type="slidenum">
              <a:rPr lang="en-US"/>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B2260F-D90A-4DBC-9A39-D6695A49CB3C}" type="slidenum">
              <a:rPr lang="en-US"/>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FF8428-0FF6-40F4-9D4E-E8C6699B9470}" type="slidenum">
              <a:rPr lang="en-US"/>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F5DA5B-2C56-4269-B018-54FC00CF0DA3}"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2C5AD8-DFF6-481B-87AC-620ACF13E509}" type="slidenum">
              <a:rPr lang="en-US"/>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1D8F61-C64B-4A91-9B9E-09E32458B888}" type="slidenum">
              <a:rPr lang="en-US"/>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2D3047-5F5C-45ED-80CF-E88EC9FE677E}" type="slidenum">
              <a:rPr lang="en-US"/>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4F2326-0D55-4561-AF24-355110D4CDA7}" type="slidenum">
              <a:rPr lang="en-US"/>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C958662-5137-4696-B20B-F4B7AFFCDBA6}" type="slidenum">
              <a:rPr lang="en-US"/>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D3FAB9-70FF-4906-B5FE-390D34ED2B5B}" type="slidenum">
              <a:rPr lang="en-US"/>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A95BE7-9E44-402B-BAD8-9536C070338E}"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884E05-E180-4665-90E1-CA9FB6330FE6}" type="slidenum">
              <a:rPr lang="en-US"/>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7FE150-1A26-4947-A490-8BE654B3BCBC}" type="slidenum">
              <a:rPr lang="en-US"/>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9B35DA-BAF0-4E02-BA22-FFCB84BC778D}" type="slidenum">
              <a:rPr lang="en-US"/>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970CEB-151E-46D3-A60E-ADDD62E1324B}" type="slidenum">
              <a:rPr lang="en-US"/>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713B25-3475-49A3-A719-486FDF56B7B9}" type="slidenum">
              <a:rPr lang="en-US"/>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397375"/>
            <a:ext cx="7772400" cy="1470025"/>
          </a:xfrm>
        </p:spPr>
        <p:txBody>
          <a:bodyPr/>
          <a:lstStyle>
            <a:lvl1pPr>
              <a:defRPr/>
            </a:lvl1pPr>
          </a:lstStyle>
          <a:p>
            <a:r>
              <a:rPr lang="en-US"/>
              <a:t>Click to edit Master 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1094A7BC-2ED3-4806-82B7-A9BB42829279}"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25527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62300" y="2286000"/>
            <a:ext cx="25527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C934F1-2026-499E-BD6D-0118A737F4D8}"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D853482-7C62-442F-B6CA-E27A2C59514F}"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17F431C-4C4D-47B9-AFDB-F3960A370F55}"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0FCFE0-BFAC-47F7-9599-1FEED604913D}"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F08092-5DBF-4F36-9036-5DC88122FD38}"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3AB5CB-01B5-4596-9D05-B207FFC51A28}"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73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52578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8580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b="1"/>
            </a:lvl1pPr>
          </a:lstStyle>
          <a:p>
            <a:fld id="{AAAD4847-9322-416F-9C51-7B859FFA6B6E}"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hf hdr="0" ftr="0" dt="0"/>
  <p:txStyles>
    <p:titleStyle>
      <a:lvl1pPr algn="ctr" rtl="0" fontAlgn="base">
        <a:spcBef>
          <a:spcPct val="0"/>
        </a:spcBef>
        <a:spcAft>
          <a:spcPct val="0"/>
        </a:spcAft>
        <a:defRPr sz="4000" b="1" i="1">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itchFamily="18" charset="0"/>
        </a:defRPr>
      </a:lvl2pPr>
      <a:lvl3pPr algn="ctr" rtl="0" fontAlgn="base">
        <a:spcBef>
          <a:spcPct val="0"/>
        </a:spcBef>
        <a:spcAft>
          <a:spcPct val="0"/>
        </a:spcAft>
        <a:defRPr sz="4000" b="1" i="1">
          <a:solidFill>
            <a:schemeClr val="tx2"/>
          </a:solidFill>
          <a:latin typeface="Georgia" pitchFamily="18" charset="0"/>
        </a:defRPr>
      </a:lvl3pPr>
      <a:lvl4pPr algn="ctr" rtl="0" fontAlgn="base">
        <a:spcBef>
          <a:spcPct val="0"/>
        </a:spcBef>
        <a:spcAft>
          <a:spcPct val="0"/>
        </a:spcAft>
        <a:defRPr sz="4000" b="1" i="1">
          <a:solidFill>
            <a:schemeClr val="tx2"/>
          </a:solidFill>
          <a:latin typeface="Georgia" pitchFamily="18" charset="0"/>
        </a:defRPr>
      </a:lvl4pPr>
      <a:lvl5pPr algn="ctr" rtl="0" fontAlgn="base">
        <a:spcBef>
          <a:spcPct val="0"/>
        </a:spcBef>
        <a:spcAft>
          <a:spcPct val="0"/>
        </a:spcAft>
        <a:defRPr sz="4000" b="1" i="1">
          <a:solidFill>
            <a:schemeClr val="tx2"/>
          </a:solidFill>
          <a:latin typeface="Georgia" pitchFamily="18" charset="0"/>
        </a:defRPr>
      </a:lvl5pPr>
      <a:lvl6pPr marL="457200" algn="ctr" rtl="0" fontAlgn="base">
        <a:spcBef>
          <a:spcPct val="0"/>
        </a:spcBef>
        <a:spcAft>
          <a:spcPct val="0"/>
        </a:spcAft>
        <a:defRPr sz="4000" b="1" i="1">
          <a:solidFill>
            <a:schemeClr val="tx2"/>
          </a:solidFill>
          <a:latin typeface="Georgia" pitchFamily="18" charset="0"/>
        </a:defRPr>
      </a:lvl6pPr>
      <a:lvl7pPr marL="914400" algn="ctr" rtl="0" fontAlgn="base">
        <a:spcBef>
          <a:spcPct val="0"/>
        </a:spcBef>
        <a:spcAft>
          <a:spcPct val="0"/>
        </a:spcAft>
        <a:defRPr sz="4000" b="1" i="1">
          <a:solidFill>
            <a:schemeClr val="tx2"/>
          </a:solidFill>
          <a:latin typeface="Georgia" pitchFamily="18" charset="0"/>
        </a:defRPr>
      </a:lvl7pPr>
      <a:lvl8pPr marL="1371600" algn="ctr" rtl="0" fontAlgn="base">
        <a:spcBef>
          <a:spcPct val="0"/>
        </a:spcBef>
        <a:spcAft>
          <a:spcPct val="0"/>
        </a:spcAft>
        <a:defRPr sz="4000" b="1" i="1">
          <a:solidFill>
            <a:schemeClr val="tx2"/>
          </a:solidFill>
          <a:latin typeface="Georgia" pitchFamily="18" charset="0"/>
        </a:defRPr>
      </a:lvl8pPr>
      <a:lvl9pPr marL="1828800" algn="ctr" rtl="0" fontAlgn="base">
        <a:spcBef>
          <a:spcPct val="0"/>
        </a:spcBef>
        <a:spcAft>
          <a:spcPct val="0"/>
        </a:spcAft>
        <a:defRPr sz="4000" b="1" i="1">
          <a:solidFill>
            <a:schemeClr val="tx2"/>
          </a:solidFill>
          <a:latin typeface="Georgia"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150" name="Rectangle 6"/>
          <p:cNvSpPr>
            <a:spLocks noGrp="1" noChangeArrowheads="1"/>
          </p:cNvSpPr>
          <p:nvPr>
            <p:ph type="sldNum" sz="quarter" idx="4"/>
          </p:nvPr>
        </p:nvSpPr>
        <p:spPr bwMode="auto">
          <a:xfrm>
            <a:off x="68580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b="1"/>
            </a:lvl1pPr>
          </a:lstStyle>
          <a:p>
            <a:fld id="{900F9A24-4CA6-40B8-8227-BC98CB5A3AA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hf hdr="0" ftr="0" dt="0"/>
  <p:txStyles>
    <p:titleStyle>
      <a:lvl1pPr algn="ctr" rtl="0" fontAlgn="base">
        <a:spcBef>
          <a:spcPct val="0"/>
        </a:spcBef>
        <a:spcAft>
          <a:spcPct val="0"/>
        </a:spcAft>
        <a:defRPr sz="4000" b="1" i="1">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itchFamily="18" charset="0"/>
        </a:defRPr>
      </a:lvl2pPr>
      <a:lvl3pPr algn="ctr" rtl="0" fontAlgn="base">
        <a:spcBef>
          <a:spcPct val="0"/>
        </a:spcBef>
        <a:spcAft>
          <a:spcPct val="0"/>
        </a:spcAft>
        <a:defRPr sz="4000" b="1" i="1">
          <a:solidFill>
            <a:schemeClr val="tx2"/>
          </a:solidFill>
          <a:latin typeface="Georgia" pitchFamily="18" charset="0"/>
        </a:defRPr>
      </a:lvl3pPr>
      <a:lvl4pPr algn="ctr" rtl="0" fontAlgn="base">
        <a:spcBef>
          <a:spcPct val="0"/>
        </a:spcBef>
        <a:spcAft>
          <a:spcPct val="0"/>
        </a:spcAft>
        <a:defRPr sz="4000" b="1" i="1">
          <a:solidFill>
            <a:schemeClr val="tx2"/>
          </a:solidFill>
          <a:latin typeface="Georgia" pitchFamily="18" charset="0"/>
        </a:defRPr>
      </a:lvl4pPr>
      <a:lvl5pPr algn="ctr" rtl="0" fontAlgn="base">
        <a:spcBef>
          <a:spcPct val="0"/>
        </a:spcBef>
        <a:spcAft>
          <a:spcPct val="0"/>
        </a:spcAft>
        <a:defRPr sz="4000" b="1" i="1">
          <a:solidFill>
            <a:schemeClr val="tx2"/>
          </a:solidFill>
          <a:latin typeface="Georgia" pitchFamily="18" charset="0"/>
        </a:defRPr>
      </a:lvl5pPr>
      <a:lvl6pPr marL="457200" algn="ctr" rtl="0" fontAlgn="base">
        <a:spcBef>
          <a:spcPct val="0"/>
        </a:spcBef>
        <a:spcAft>
          <a:spcPct val="0"/>
        </a:spcAft>
        <a:defRPr sz="4000" b="1" i="1">
          <a:solidFill>
            <a:schemeClr val="tx2"/>
          </a:solidFill>
          <a:latin typeface="Georgia" pitchFamily="18" charset="0"/>
        </a:defRPr>
      </a:lvl6pPr>
      <a:lvl7pPr marL="914400" algn="ctr" rtl="0" fontAlgn="base">
        <a:spcBef>
          <a:spcPct val="0"/>
        </a:spcBef>
        <a:spcAft>
          <a:spcPct val="0"/>
        </a:spcAft>
        <a:defRPr sz="4000" b="1" i="1">
          <a:solidFill>
            <a:schemeClr val="tx2"/>
          </a:solidFill>
          <a:latin typeface="Georgia" pitchFamily="18" charset="0"/>
        </a:defRPr>
      </a:lvl7pPr>
      <a:lvl8pPr marL="1371600" algn="ctr" rtl="0" fontAlgn="base">
        <a:spcBef>
          <a:spcPct val="0"/>
        </a:spcBef>
        <a:spcAft>
          <a:spcPct val="0"/>
        </a:spcAft>
        <a:defRPr sz="4000" b="1" i="1">
          <a:solidFill>
            <a:schemeClr val="tx2"/>
          </a:solidFill>
          <a:latin typeface="Georgia" pitchFamily="18" charset="0"/>
        </a:defRPr>
      </a:lvl8pPr>
      <a:lvl9pPr marL="1828800" algn="ctr" rtl="0" fontAlgn="base">
        <a:spcBef>
          <a:spcPct val="0"/>
        </a:spcBef>
        <a:spcAft>
          <a:spcPct val="0"/>
        </a:spcAft>
        <a:defRPr sz="4000" b="1" i="1">
          <a:solidFill>
            <a:schemeClr val="tx2"/>
          </a:solidFill>
          <a:latin typeface="Georgia"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934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b="1"/>
            </a:lvl1pPr>
          </a:lstStyle>
          <a:p>
            <a:fld id="{684CA16A-ABFA-4243-8312-C40D1A90165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hf hdr="0" ftr="0" dt="0"/>
  <p:txStyles>
    <p:titleStyle>
      <a:lvl1pPr algn="ctr" rtl="0" fontAlgn="base">
        <a:spcBef>
          <a:spcPct val="0"/>
        </a:spcBef>
        <a:spcAft>
          <a:spcPct val="0"/>
        </a:spcAft>
        <a:defRPr sz="4000" b="1" i="1">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itchFamily="18" charset="0"/>
        </a:defRPr>
      </a:lvl2pPr>
      <a:lvl3pPr algn="ctr" rtl="0" fontAlgn="base">
        <a:spcBef>
          <a:spcPct val="0"/>
        </a:spcBef>
        <a:spcAft>
          <a:spcPct val="0"/>
        </a:spcAft>
        <a:defRPr sz="4000" b="1" i="1">
          <a:solidFill>
            <a:schemeClr val="tx2"/>
          </a:solidFill>
          <a:latin typeface="Georgia" pitchFamily="18" charset="0"/>
        </a:defRPr>
      </a:lvl3pPr>
      <a:lvl4pPr algn="ctr" rtl="0" fontAlgn="base">
        <a:spcBef>
          <a:spcPct val="0"/>
        </a:spcBef>
        <a:spcAft>
          <a:spcPct val="0"/>
        </a:spcAft>
        <a:defRPr sz="4000" b="1" i="1">
          <a:solidFill>
            <a:schemeClr val="tx2"/>
          </a:solidFill>
          <a:latin typeface="Georgia" pitchFamily="18" charset="0"/>
        </a:defRPr>
      </a:lvl4pPr>
      <a:lvl5pPr algn="ctr" rtl="0" fontAlgn="base">
        <a:spcBef>
          <a:spcPct val="0"/>
        </a:spcBef>
        <a:spcAft>
          <a:spcPct val="0"/>
        </a:spcAft>
        <a:defRPr sz="4000" b="1" i="1">
          <a:solidFill>
            <a:schemeClr val="tx2"/>
          </a:solidFill>
          <a:latin typeface="Georgia" pitchFamily="18" charset="0"/>
        </a:defRPr>
      </a:lvl5pPr>
      <a:lvl6pPr marL="457200" algn="ctr" rtl="0" fontAlgn="base">
        <a:spcBef>
          <a:spcPct val="0"/>
        </a:spcBef>
        <a:spcAft>
          <a:spcPct val="0"/>
        </a:spcAft>
        <a:defRPr sz="4000" b="1" i="1">
          <a:solidFill>
            <a:schemeClr val="tx2"/>
          </a:solidFill>
          <a:latin typeface="Georgia" pitchFamily="18" charset="0"/>
        </a:defRPr>
      </a:lvl6pPr>
      <a:lvl7pPr marL="914400" algn="ctr" rtl="0" fontAlgn="base">
        <a:spcBef>
          <a:spcPct val="0"/>
        </a:spcBef>
        <a:spcAft>
          <a:spcPct val="0"/>
        </a:spcAft>
        <a:defRPr sz="4000" b="1" i="1">
          <a:solidFill>
            <a:schemeClr val="tx2"/>
          </a:solidFill>
          <a:latin typeface="Georgia" pitchFamily="18" charset="0"/>
        </a:defRPr>
      </a:lvl7pPr>
      <a:lvl8pPr marL="1371600" algn="ctr" rtl="0" fontAlgn="base">
        <a:spcBef>
          <a:spcPct val="0"/>
        </a:spcBef>
        <a:spcAft>
          <a:spcPct val="0"/>
        </a:spcAft>
        <a:defRPr sz="4000" b="1" i="1">
          <a:solidFill>
            <a:schemeClr val="tx2"/>
          </a:solidFill>
          <a:latin typeface="Georgia" pitchFamily="18" charset="0"/>
        </a:defRPr>
      </a:lvl8pPr>
      <a:lvl9pPr marL="1828800" algn="ctr" rtl="0" fontAlgn="base">
        <a:spcBef>
          <a:spcPct val="0"/>
        </a:spcBef>
        <a:spcAft>
          <a:spcPct val="0"/>
        </a:spcAft>
        <a:defRPr sz="4000" b="1" i="1">
          <a:solidFill>
            <a:schemeClr val="tx2"/>
          </a:solidFill>
          <a:latin typeface="Georgia"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20250" y="4419600"/>
            <a:ext cx="8103500" cy="1200329"/>
          </a:xfrm>
          <a:prstGeom prst="rect">
            <a:avLst/>
          </a:prstGeom>
          <a:noFill/>
          <a:effectLst>
            <a:outerShdw dist="50800" dir="2700000" algn="tl" rotWithShape="0">
              <a:srgbClr val="000000"/>
            </a:outerShdw>
          </a:effectLst>
        </p:spPr>
        <p:txBody>
          <a:bodyPr wrap="none" rtlCol="0">
            <a:spAutoFit/>
          </a:bodyPr>
          <a:lstStyle/>
          <a:p>
            <a:pPr algn="ctr"/>
            <a:r>
              <a:rPr lang="en-US" sz="7200" dirty="0">
                <a:solidFill>
                  <a:schemeClr val="tx2"/>
                </a:solidFill>
                <a:latin typeface="Berlin Sans FB Demi" pitchFamily="34" charset="0"/>
              </a:rPr>
              <a:t>The Role of Women</a:t>
            </a:r>
          </a:p>
        </p:txBody>
      </p:sp>
      <p:sp>
        <p:nvSpPr>
          <p:cNvPr id="6" name="TextBox 5"/>
          <p:cNvSpPr txBox="1"/>
          <p:nvPr/>
        </p:nvSpPr>
        <p:spPr>
          <a:xfrm>
            <a:off x="1295400" y="5486400"/>
            <a:ext cx="7863050" cy="461665"/>
          </a:xfrm>
          <a:prstGeom prst="rect">
            <a:avLst/>
          </a:prstGeom>
          <a:noFill/>
        </p:spPr>
        <p:txBody>
          <a:bodyPr wrap="none" rtlCol="0">
            <a:spAutoFit/>
          </a:bodyPr>
          <a:lstStyle/>
          <a:p>
            <a:r>
              <a:rPr lang="en-US" sz="2400" dirty="0">
                <a:latin typeface="Berlin Sans FB" pitchFamily="34" charset="0"/>
              </a:rPr>
              <a:t>In the Pastoral </a:t>
            </a:r>
            <a:r>
              <a:rPr lang="en-US" sz="2400" dirty="0">
                <a:latin typeface="Berlin Sans FB" pitchFamily="34" charset="0"/>
              </a:rPr>
              <a:t>(Delegate) </a:t>
            </a:r>
            <a:r>
              <a:rPr lang="en-US" sz="2400" dirty="0">
                <a:latin typeface="Berlin Sans FB" pitchFamily="34" charset="0"/>
              </a:rPr>
              <a:t>Epistles </a:t>
            </a:r>
            <a:r>
              <a:rPr lang="en-US" sz="2400" dirty="0">
                <a:latin typeface="Berlin Sans FB" pitchFamily="34" charset="0"/>
              </a:rPr>
              <a:t>of 1 &amp; 2 Timothy and Titus</a:t>
            </a:r>
          </a:p>
        </p:txBody>
      </p:sp>
      <p:sp>
        <p:nvSpPr>
          <p:cNvPr id="4" name="Slide Number Placeholder 3"/>
          <p:cNvSpPr>
            <a:spLocks noGrp="1"/>
          </p:cNvSpPr>
          <p:nvPr>
            <p:ph type="sldNum" sz="quarter" idx="4"/>
          </p:nvPr>
        </p:nvSpPr>
        <p:spPr/>
        <p:txBody>
          <a:bodyPr/>
          <a:lstStyle/>
          <a:p>
            <a:fld id="{1094A7BC-2ED3-4806-82B7-A9BB42829279}" type="slidenum">
              <a:rPr lang="en-US"/>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352800" y="162640"/>
            <a:ext cx="5638800" cy="954107"/>
          </a:xfrm>
          <a:prstGeom prst="rect">
            <a:avLst/>
          </a:prstGeom>
          <a:noFill/>
        </p:spPr>
        <p:txBody>
          <a:bodyPr wrap="square" rtlCol="0">
            <a:spAutoFit/>
          </a:bodyPr>
          <a:lstStyle/>
          <a:p>
            <a:r>
              <a:rPr lang="en-US" sz="2800" dirty="0">
                <a:solidFill>
                  <a:srgbClr val="FFFFFF"/>
                </a:solidFill>
                <a:latin typeface="Berlin Sans FB" pitchFamily="34" charset="0"/>
              </a:rPr>
              <a:t>“… not to teach or to exercise authority over a man”</a:t>
            </a:r>
          </a:p>
        </p:txBody>
      </p:sp>
      <p:sp>
        <p:nvSpPr>
          <p:cNvPr id="8" name="TextBox 7"/>
          <p:cNvSpPr txBox="1"/>
          <p:nvPr/>
        </p:nvSpPr>
        <p:spPr>
          <a:xfrm>
            <a:off x="304800" y="300335"/>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2:12</a:t>
            </a:r>
            <a:endParaRPr lang="en-US" sz="2400" dirty="0">
              <a:solidFill>
                <a:schemeClr val="tx2"/>
              </a:solidFill>
              <a:latin typeface="Berlin Sans FB Demi" pitchFamily="34" charset="0"/>
            </a:endParaRPr>
          </a:p>
        </p:txBody>
      </p:sp>
      <p:sp>
        <p:nvSpPr>
          <p:cNvPr id="9" name="TextBox 8"/>
          <p:cNvSpPr txBox="1"/>
          <p:nvPr/>
        </p:nvSpPr>
        <p:spPr>
          <a:xfrm>
            <a:off x="228600" y="1219200"/>
            <a:ext cx="4495800"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Qualified by “position.”</a:t>
            </a:r>
          </a:p>
        </p:txBody>
      </p:sp>
      <p:sp>
        <p:nvSpPr>
          <p:cNvPr id="7" name="TextBox 6"/>
          <p:cNvSpPr txBox="1"/>
          <p:nvPr/>
        </p:nvSpPr>
        <p:spPr>
          <a:xfrm>
            <a:off x="114300" y="1752600"/>
            <a:ext cx="8915400" cy="4001095"/>
          </a:xfrm>
          <a:prstGeom prst="rect">
            <a:avLst/>
          </a:prstGeom>
          <a:noFill/>
        </p:spPr>
        <p:txBody>
          <a:bodyPr wrap="square" rtlCol="0">
            <a:spAutoFit/>
          </a:bodyPr>
          <a:lstStyle/>
          <a:p>
            <a:pPr marL="514350" lvl="2" indent="-514350">
              <a:spcAft>
                <a:spcPts val="1200"/>
              </a:spcAft>
              <a:buFont typeface="+mj-lt"/>
              <a:buAutoNum type="arabicPeriod" startAt="2"/>
            </a:pPr>
            <a:r>
              <a:rPr lang="en-US" sz="2800" dirty="0">
                <a:solidFill>
                  <a:srgbClr val="FFFFFF"/>
                </a:solidFill>
                <a:latin typeface="Berlin Sans FB" pitchFamily="34" charset="0"/>
              </a:rPr>
              <a:t>“exercise authority over” </a:t>
            </a:r>
            <a:r>
              <a:rPr lang="en-US" sz="2800" i="1" dirty="0">
                <a:solidFill>
                  <a:srgbClr val="FFFFFF"/>
                </a:solidFill>
                <a:latin typeface="Berlin Sans FB" pitchFamily="34" charset="0"/>
              </a:rPr>
              <a:t>(</a:t>
            </a:r>
            <a:r>
              <a:rPr lang="en-US" sz="2800" i="1" dirty="0" err="1">
                <a:solidFill>
                  <a:srgbClr val="FFFFFF"/>
                </a:solidFill>
                <a:latin typeface="Berlin Sans FB" pitchFamily="34" charset="0"/>
              </a:rPr>
              <a:t>authenteo</a:t>
            </a:r>
            <a:r>
              <a:rPr lang="en-US" sz="2800" i="1" dirty="0">
                <a:solidFill>
                  <a:srgbClr val="FFFFFF"/>
                </a:solidFill>
                <a:latin typeface="Berlin Sans FB" pitchFamily="34" charset="0"/>
              </a:rPr>
              <a:t>)</a:t>
            </a:r>
          </a:p>
          <a:p>
            <a:pPr marL="971550" lvl="3" indent="-514350">
              <a:spcAft>
                <a:spcPts val="1200"/>
              </a:spcAft>
              <a:buFont typeface="Wingdings" pitchFamily="2" charset="2"/>
              <a:buChar char="§"/>
            </a:pPr>
            <a:r>
              <a:rPr lang="en-US" sz="2800" dirty="0">
                <a:solidFill>
                  <a:srgbClr val="FFFFFF"/>
                </a:solidFill>
                <a:latin typeface="Berlin Sans FB Demi" pitchFamily="34" charset="0"/>
              </a:rPr>
              <a:t>BDAG: </a:t>
            </a:r>
            <a:r>
              <a:rPr lang="en-US" sz="2800" dirty="0">
                <a:solidFill>
                  <a:srgbClr val="FFFFFF"/>
                </a:solidFill>
                <a:latin typeface="Berlin Sans FB" pitchFamily="34" charset="0"/>
              </a:rPr>
              <a:t>“to assume a stance of independent authority, give orders to, dictate to” (150).</a:t>
            </a:r>
          </a:p>
          <a:p>
            <a:pPr marL="971550" lvl="3" indent="-514350">
              <a:spcAft>
                <a:spcPts val="1200"/>
              </a:spcAft>
              <a:buFont typeface="Wingdings" pitchFamily="2" charset="2"/>
              <a:buChar char="§"/>
            </a:pPr>
            <a:r>
              <a:rPr lang="en-US" sz="2800" dirty="0">
                <a:solidFill>
                  <a:srgbClr val="FFFFFF"/>
                </a:solidFill>
                <a:latin typeface="Berlin Sans FB Demi" pitchFamily="34" charset="0"/>
              </a:rPr>
              <a:t>ANLEX: </a:t>
            </a:r>
            <a:r>
              <a:rPr lang="en-US" sz="2800" dirty="0">
                <a:solidFill>
                  <a:srgbClr val="FFFFFF"/>
                </a:solidFill>
                <a:latin typeface="Berlin Sans FB" pitchFamily="34" charset="0"/>
              </a:rPr>
              <a:t>“strictly, of one who acts on his own authority; hence have control over, domineer, lord it over (1T 2.12)” (</a:t>
            </a:r>
            <a:r>
              <a:rPr lang="en-US" sz="2800" dirty="0" err="1">
                <a:solidFill>
                  <a:srgbClr val="FFFFFF"/>
                </a:solidFill>
                <a:latin typeface="Berlin Sans FB" pitchFamily="34" charset="0"/>
              </a:rPr>
              <a:t>Friberg</a:t>
            </a:r>
            <a:r>
              <a:rPr lang="en-US" sz="2800" dirty="0">
                <a:solidFill>
                  <a:srgbClr val="FFFFFF"/>
                </a:solidFill>
                <a:latin typeface="Berlin Sans FB" pitchFamily="34" charset="0"/>
              </a:rPr>
              <a:t>, 81).</a:t>
            </a:r>
          </a:p>
          <a:p>
            <a:pPr marL="514350" lvl="2" indent="-514350">
              <a:spcAft>
                <a:spcPts val="1200"/>
              </a:spcAft>
              <a:buFont typeface="+mj-lt"/>
              <a:buAutoNum type="arabicPeriod" startAt="3"/>
            </a:pPr>
            <a:r>
              <a:rPr lang="en-US" sz="2800" dirty="0">
                <a:solidFill>
                  <a:srgbClr val="FFFFFF"/>
                </a:solidFill>
                <a:latin typeface="Berlin Sans FB" pitchFamily="34" charset="0"/>
              </a:rPr>
              <a:t>“nor to USURP authority” (KJV) is an unfortunate translation.</a:t>
            </a:r>
          </a:p>
        </p:txBody>
      </p:sp>
      <p:sp>
        <p:nvSpPr>
          <p:cNvPr id="10" name="Slide Number Placeholder 9"/>
          <p:cNvSpPr>
            <a:spLocks noGrp="1"/>
          </p:cNvSpPr>
          <p:nvPr>
            <p:ph type="sldNum" sz="quarter" idx="12"/>
          </p:nvPr>
        </p:nvSpPr>
        <p:spPr/>
        <p:txBody>
          <a:bodyPr/>
          <a:lstStyle/>
          <a:p>
            <a:fld id="{C31D8F61-C64B-4A91-9B9E-09E32458B888}" type="slidenum">
              <a:rPr lang="en-US"/>
              <a:pPr/>
              <a:t>10</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352800" y="162640"/>
            <a:ext cx="5638800" cy="954107"/>
          </a:xfrm>
          <a:prstGeom prst="rect">
            <a:avLst/>
          </a:prstGeom>
          <a:noFill/>
        </p:spPr>
        <p:txBody>
          <a:bodyPr wrap="square" rtlCol="0">
            <a:spAutoFit/>
          </a:bodyPr>
          <a:lstStyle/>
          <a:p>
            <a:r>
              <a:rPr lang="en-US" sz="2800" dirty="0">
                <a:solidFill>
                  <a:srgbClr val="FFFFFF"/>
                </a:solidFill>
                <a:latin typeface="Berlin Sans FB" pitchFamily="34" charset="0"/>
              </a:rPr>
              <a:t>“… not to teach or to exercise authority over a man”</a:t>
            </a:r>
          </a:p>
        </p:txBody>
      </p:sp>
      <p:sp>
        <p:nvSpPr>
          <p:cNvPr id="8" name="TextBox 7"/>
          <p:cNvSpPr txBox="1"/>
          <p:nvPr/>
        </p:nvSpPr>
        <p:spPr>
          <a:xfrm>
            <a:off x="304800" y="300335"/>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2:12</a:t>
            </a:r>
            <a:endParaRPr lang="en-US" sz="2400" dirty="0">
              <a:solidFill>
                <a:schemeClr val="tx2"/>
              </a:solidFill>
              <a:latin typeface="Berlin Sans FB Demi" pitchFamily="34" charset="0"/>
            </a:endParaRPr>
          </a:p>
        </p:txBody>
      </p:sp>
      <p:sp>
        <p:nvSpPr>
          <p:cNvPr id="9" name="TextBox 8"/>
          <p:cNvSpPr txBox="1"/>
          <p:nvPr/>
        </p:nvSpPr>
        <p:spPr>
          <a:xfrm>
            <a:off x="228600" y="1219200"/>
            <a:ext cx="7162800"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Excursus: Four Important and Practical Questions:</a:t>
            </a:r>
          </a:p>
        </p:txBody>
      </p:sp>
      <p:sp>
        <p:nvSpPr>
          <p:cNvPr id="7" name="TextBox 6"/>
          <p:cNvSpPr txBox="1"/>
          <p:nvPr/>
        </p:nvSpPr>
        <p:spPr>
          <a:xfrm>
            <a:off x="114300" y="1905000"/>
            <a:ext cx="8915400" cy="4431983"/>
          </a:xfrm>
          <a:prstGeom prst="rect">
            <a:avLst/>
          </a:prstGeom>
          <a:noFill/>
        </p:spPr>
        <p:txBody>
          <a:bodyPr wrap="square" rtlCol="0">
            <a:spAutoFit/>
          </a:bodyPr>
          <a:lstStyle/>
          <a:p>
            <a:pPr marL="514350" lvl="2" indent="-514350">
              <a:spcAft>
                <a:spcPts val="1200"/>
              </a:spcAft>
              <a:buFont typeface="+mj-lt"/>
              <a:buAutoNum type="arabicPeriod"/>
            </a:pPr>
            <a:r>
              <a:rPr lang="en-US" sz="3600" dirty="0">
                <a:solidFill>
                  <a:srgbClr val="FFFFFF"/>
                </a:solidFill>
                <a:latin typeface="Berlin Sans FB" pitchFamily="34" charset="0"/>
              </a:rPr>
              <a:t>Is this passage an “assembly” passage?</a:t>
            </a:r>
          </a:p>
          <a:p>
            <a:pPr marL="514350" lvl="2" indent="-514350">
              <a:spcAft>
                <a:spcPts val="1200"/>
              </a:spcAft>
              <a:buFont typeface="+mj-lt"/>
              <a:buAutoNum type="arabicPeriod"/>
            </a:pPr>
            <a:r>
              <a:rPr lang="en-US" sz="3600" dirty="0">
                <a:solidFill>
                  <a:srgbClr val="FFFFFF"/>
                </a:solidFill>
                <a:latin typeface="Berlin Sans FB" pitchFamily="34" charset="0"/>
              </a:rPr>
              <a:t>Does this passage prohibit a woman teaching a man?</a:t>
            </a:r>
          </a:p>
          <a:p>
            <a:pPr marL="514350" lvl="2" indent="-514350">
              <a:spcAft>
                <a:spcPts val="1200"/>
              </a:spcAft>
              <a:buFont typeface="+mj-lt"/>
              <a:buAutoNum type="arabicPeriod"/>
            </a:pPr>
            <a:r>
              <a:rPr lang="en-US" sz="3600" dirty="0">
                <a:solidFill>
                  <a:srgbClr val="FFFFFF"/>
                </a:solidFill>
                <a:latin typeface="Berlin Sans FB" pitchFamily="34" charset="0"/>
              </a:rPr>
              <a:t>Is “exercising authority” limited to the church?</a:t>
            </a:r>
          </a:p>
          <a:p>
            <a:pPr marL="514350" lvl="2" indent="-514350">
              <a:spcAft>
                <a:spcPts val="1200"/>
              </a:spcAft>
              <a:buFont typeface="+mj-lt"/>
              <a:buAutoNum type="arabicPeriod"/>
            </a:pPr>
            <a:r>
              <a:rPr lang="en-US" sz="3600" dirty="0">
                <a:solidFill>
                  <a:srgbClr val="FFFFFF"/>
                </a:solidFill>
                <a:latin typeface="Berlin Sans FB" pitchFamily="34" charset="0"/>
              </a:rPr>
              <a:t>What about women speaking in church business meetings?</a:t>
            </a:r>
          </a:p>
        </p:txBody>
      </p:sp>
      <p:sp>
        <p:nvSpPr>
          <p:cNvPr id="10" name="Slide Number Placeholder 9"/>
          <p:cNvSpPr>
            <a:spLocks noGrp="1"/>
          </p:cNvSpPr>
          <p:nvPr>
            <p:ph type="sldNum" sz="quarter" idx="12"/>
          </p:nvPr>
        </p:nvSpPr>
        <p:spPr/>
        <p:txBody>
          <a:bodyPr/>
          <a:lstStyle/>
          <a:p>
            <a:fld id="{C31D8F61-C64B-4A91-9B9E-09E32458B888}" type="slidenum">
              <a:rPr lang="en-US"/>
              <a:pPr/>
              <a:t>11</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352800" y="162640"/>
            <a:ext cx="5638800" cy="3416320"/>
          </a:xfrm>
          <a:prstGeom prst="rect">
            <a:avLst/>
          </a:prstGeom>
          <a:noFill/>
        </p:spPr>
        <p:txBody>
          <a:bodyPr wrap="square" rtlCol="0">
            <a:spAutoFit/>
          </a:bodyPr>
          <a:lstStyle/>
          <a:p>
            <a:r>
              <a:rPr lang="en-US" sz="2400" dirty="0">
                <a:solidFill>
                  <a:srgbClr val="FFFFFF"/>
                </a:solidFill>
                <a:latin typeface="Berlin Sans FB" pitchFamily="34" charset="0"/>
              </a:rPr>
              <a:t>13 For it was Adam who was first created, and then Eve.   </a:t>
            </a:r>
          </a:p>
          <a:p>
            <a:r>
              <a:rPr lang="en-US" sz="2400" dirty="0">
                <a:solidFill>
                  <a:srgbClr val="FFFFFF"/>
                </a:solidFill>
                <a:latin typeface="Berlin Sans FB" pitchFamily="34" charset="0"/>
              </a:rPr>
              <a:t>14 And it was not Adam who was deceived, but the woman being deceived, fell into transgression.   </a:t>
            </a:r>
          </a:p>
          <a:p>
            <a:r>
              <a:rPr lang="en-US" sz="2400" dirty="0">
                <a:solidFill>
                  <a:srgbClr val="FFFFFF"/>
                </a:solidFill>
                <a:latin typeface="Berlin Sans FB" pitchFamily="34" charset="0"/>
              </a:rPr>
              <a:t>15 But women will be preserved through the bearing of children if they continue in faith and love and sanctity with self-restraint. </a:t>
            </a:r>
          </a:p>
        </p:txBody>
      </p:sp>
      <p:sp>
        <p:nvSpPr>
          <p:cNvPr id="8" name="TextBox 7"/>
          <p:cNvSpPr txBox="1"/>
          <p:nvPr/>
        </p:nvSpPr>
        <p:spPr>
          <a:xfrm>
            <a:off x="228600" y="1449468"/>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2:13-15</a:t>
            </a:r>
            <a:endParaRPr lang="en-US" sz="2400" dirty="0">
              <a:solidFill>
                <a:schemeClr val="tx2"/>
              </a:solidFill>
              <a:latin typeface="Berlin Sans FB Demi" pitchFamily="34" charset="0"/>
            </a:endParaRPr>
          </a:p>
        </p:txBody>
      </p:sp>
      <p:sp>
        <p:nvSpPr>
          <p:cNvPr id="9" name="TextBox 8"/>
          <p:cNvSpPr txBox="1"/>
          <p:nvPr/>
        </p:nvSpPr>
        <p:spPr>
          <a:xfrm>
            <a:off x="228600" y="3733800"/>
            <a:ext cx="8686800" cy="5994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Reasons For Paul’s Instruction  Regarding The Subordination of Women:</a:t>
            </a:r>
          </a:p>
        </p:txBody>
      </p:sp>
      <p:sp>
        <p:nvSpPr>
          <p:cNvPr id="7" name="TextBox 6"/>
          <p:cNvSpPr txBox="1"/>
          <p:nvPr/>
        </p:nvSpPr>
        <p:spPr>
          <a:xfrm>
            <a:off x="1314450" y="4495800"/>
            <a:ext cx="6515100" cy="1877437"/>
          </a:xfrm>
          <a:prstGeom prst="rect">
            <a:avLst/>
          </a:prstGeom>
          <a:noFill/>
        </p:spPr>
        <p:txBody>
          <a:bodyPr wrap="square" rtlCol="0">
            <a:spAutoFit/>
          </a:bodyPr>
          <a:lstStyle/>
          <a:p>
            <a:pPr marL="514350" lvl="2" indent="-514350">
              <a:spcAft>
                <a:spcPts val="1200"/>
              </a:spcAft>
              <a:buFont typeface="+mj-lt"/>
              <a:buAutoNum type="arabicPeriod"/>
            </a:pPr>
            <a:r>
              <a:rPr lang="en-US" sz="3200" dirty="0">
                <a:solidFill>
                  <a:srgbClr val="FFFFFF"/>
                </a:solidFill>
                <a:latin typeface="Berlin Sans FB" pitchFamily="34" charset="0"/>
              </a:rPr>
              <a:t>The order of creation (2:13)</a:t>
            </a:r>
          </a:p>
          <a:p>
            <a:pPr marL="514350" lvl="2" indent="-514350">
              <a:spcAft>
                <a:spcPts val="1200"/>
              </a:spcAft>
              <a:buFont typeface="+mj-lt"/>
              <a:buAutoNum type="arabicPeriod"/>
            </a:pPr>
            <a:r>
              <a:rPr lang="en-US" sz="3200" dirty="0">
                <a:solidFill>
                  <a:srgbClr val="FFFFFF"/>
                </a:solidFill>
                <a:latin typeface="Berlin Sans FB" pitchFamily="34" charset="0"/>
              </a:rPr>
              <a:t>The circumstances of the fall (2:14)</a:t>
            </a:r>
          </a:p>
          <a:p>
            <a:pPr marL="514350" lvl="2" indent="-514350">
              <a:spcAft>
                <a:spcPts val="1200"/>
              </a:spcAft>
              <a:buFont typeface="+mj-lt"/>
              <a:buAutoNum type="arabicPeriod"/>
            </a:pPr>
            <a:r>
              <a:rPr lang="en-US" sz="3200" dirty="0">
                <a:solidFill>
                  <a:srgbClr val="FFFFFF"/>
                </a:solidFill>
                <a:latin typeface="Berlin Sans FB" pitchFamily="34" charset="0"/>
              </a:rPr>
              <a:t>The salvation of women (2:15)</a:t>
            </a:r>
          </a:p>
        </p:txBody>
      </p:sp>
      <p:sp>
        <p:nvSpPr>
          <p:cNvPr id="10" name="Slide Number Placeholder 9"/>
          <p:cNvSpPr>
            <a:spLocks noGrp="1"/>
          </p:cNvSpPr>
          <p:nvPr>
            <p:ph type="sldNum" sz="quarter" idx="12"/>
          </p:nvPr>
        </p:nvSpPr>
        <p:spPr/>
        <p:txBody>
          <a:bodyPr/>
          <a:lstStyle/>
          <a:p>
            <a:fld id="{C31D8F61-C64B-4A91-9B9E-09E32458B888}" type="slidenum">
              <a:rPr lang="en-US"/>
              <a:pPr/>
              <a:t>12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162640"/>
            <a:ext cx="5638800" cy="954107"/>
          </a:xfrm>
          <a:prstGeom prst="rect">
            <a:avLst/>
          </a:prstGeom>
          <a:noFill/>
        </p:spPr>
        <p:txBody>
          <a:bodyPr wrap="square" rtlCol="0">
            <a:spAutoFit/>
          </a:bodyPr>
          <a:lstStyle/>
          <a:p>
            <a:r>
              <a:rPr lang="en-US" sz="2800" dirty="0">
                <a:solidFill>
                  <a:srgbClr val="FFFFFF"/>
                </a:solidFill>
                <a:latin typeface="Berlin Sans FB" pitchFamily="34" charset="0"/>
              </a:rPr>
              <a:t>“But women will be preserved through the bearing of children…”</a:t>
            </a:r>
          </a:p>
        </p:txBody>
      </p:sp>
      <p:sp>
        <p:nvSpPr>
          <p:cNvPr id="8" name="TextBox 7"/>
          <p:cNvSpPr txBox="1"/>
          <p:nvPr/>
        </p:nvSpPr>
        <p:spPr>
          <a:xfrm>
            <a:off x="228600" y="218361"/>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2:13</a:t>
            </a:r>
            <a:endParaRPr lang="en-US" sz="2400" dirty="0">
              <a:solidFill>
                <a:schemeClr val="tx2"/>
              </a:solidFill>
              <a:latin typeface="Berlin Sans FB Demi" pitchFamily="34" charset="0"/>
            </a:endParaRPr>
          </a:p>
        </p:txBody>
      </p:sp>
      <p:sp>
        <p:nvSpPr>
          <p:cNvPr id="9" name="TextBox 8"/>
          <p:cNvSpPr txBox="1"/>
          <p:nvPr/>
        </p:nvSpPr>
        <p:spPr>
          <a:xfrm>
            <a:off x="228600" y="1219200"/>
            <a:ext cx="4495800"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Different Views of the Passage:</a:t>
            </a:r>
          </a:p>
        </p:txBody>
      </p:sp>
      <p:sp>
        <p:nvSpPr>
          <p:cNvPr id="7" name="TextBox 6"/>
          <p:cNvSpPr txBox="1"/>
          <p:nvPr/>
        </p:nvSpPr>
        <p:spPr>
          <a:xfrm>
            <a:off x="228600" y="1828800"/>
            <a:ext cx="8915400" cy="4585871"/>
          </a:xfrm>
          <a:prstGeom prst="rect">
            <a:avLst/>
          </a:prstGeom>
          <a:noFill/>
        </p:spPr>
        <p:txBody>
          <a:bodyPr wrap="square" rtlCol="0">
            <a:spAutoFit/>
          </a:bodyPr>
          <a:lstStyle/>
          <a:p>
            <a:pPr marL="514350" lvl="2" indent="-514350">
              <a:spcAft>
                <a:spcPts val="1200"/>
              </a:spcAft>
              <a:buFont typeface="+mj-lt"/>
              <a:buAutoNum type="arabicPeriod"/>
            </a:pPr>
            <a:r>
              <a:rPr lang="en-US" sz="2800" dirty="0">
                <a:solidFill>
                  <a:srgbClr val="FFFFFF"/>
                </a:solidFill>
                <a:latin typeface="Berlin Sans FB" pitchFamily="34" charset="0"/>
              </a:rPr>
              <a:t>Women will be delivered from danger in bearing children (Phillips/Moffat).</a:t>
            </a:r>
          </a:p>
          <a:p>
            <a:pPr marL="514350" lvl="2" indent="-514350">
              <a:spcAft>
                <a:spcPts val="1200"/>
              </a:spcAft>
              <a:buFont typeface="+mj-lt"/>
              <a:buAutoNum type="arabicPeriod"/>
            </a:pPr>
            <a:r>
              <a:rPr lang="en-US" sz="2800" dirty="0">
                <a:solidFill>
                  <a:srgbClr val="FFFFFF"/>
                </a:solidFill>
                <a:latin typeface="Berlin Sans FB" pitchFamily="34" charset="0"/>
              </a:rPr>
              <a:t>Women (and all mankind), will be saved through the ultimate birth of Jesus (Patton).</a:t>
            </a:r>
          </a:p>
          <a:p>
            <a:pPr marL="514350" lvl="2" indent="-514350">
              <a:spcAft>
                <a:spcPts val="1200"/>
              </a:spcAft>
              <a:buFont typeface="+mj-lt"/>
              <a:buAutoNum type="arabicPeriod"/>
            </a:pPr>
            <a:r>
              <a:rPr lang="en-US" sz="2800" dirty="0">
                <a:solidFill>
                  <a:srgbClr val="FFFFFF"/>
                </a:solidFill>
                <a:latin typeface="Berlin Sans FB" pitchFamily="34" charset="0"/>
              </a:rPr>
              <a:t>The stigma of having brought sin into the world can be removed through childbearing (MacArthur).</a:t>
            </a:r>
          </a:p>
          <a:p>
            <a:pPr marL="514350" lvl="2" indent="-514350">
              <a:spcAft>
                <a:spcPts val="1200"/>
              </a:spcAft>
              <a:buFont typeface="+mj-lt"/>
              <a:buAutoNum type="arabicPeriod"/>
            </a:pPr>
            <a:r>
              <a:rPr lang="en-US" sz="2800" dirty="0">
                <a:solidFill>
                  <a:srgbClr val="FFFFFF"/>
                </a:solidFill>
                <a:latin typeface="Berlin Sans FB" pitchFamily="34" charset="0"/>
              </a:rPr>
              <a:t>In childbearing, a woman finds significance (</a:t>
            </a:r>
            <a:r>
              <a:rPr lang="en-US" sz="2800" dirty="0" err="1">
                <a:solidFill>
                  <a:srgbClr val="FFFFFF"/>
                </a:solidFill>
                <a:latin typeface="Berlin Sans FB" pitchFamily="34" charset="0"/>
              </a:rPr>
              <a:t>Walvoord</a:t>
            </a:r>
            <a:r>
              <a:rPr lang="en-US" sz="2800" dirty="0">
                <a:solidFill>
                  <a:srgbClr val="FFFFFF"/>
                </a:solidFill>
                <a:latin typeface="Berlin Sans FB" pitchFamily="34" charset="0"/>
              </a:rPr>
              <a:t>).</a:t>
            </a:r>
          </a:p>
          <a:p>
            <a:pPr marL="514350" lvl="2" indent="-514350">
              <a:spcAft>
                <a:spcPts val="1200"/>
              </a:spcAft>
              <a:buFont typeface="+mj-lt"/>
              <a:buAutoNum type="arabicPeriod"/>
            </a:pPr>
            <a:r>
              <a:rPr lang="en-US" sz="2800" dirty="0">
                <a:solidFill>
                  <a:srgbClr val="FFFFFF"/>
                </a:solidFill>
                <a:latin typeface="Berlin Sans FB" pitchFamily="34" charset="0"/>
              </a:rPr>
              <a:t>“Bearing of children” is a synecdoche for the woman’s role in the home.</a:t>
            </a:r>
          </a:p>
        </p:txBody>
      </p:sp>
      <p:sp>
        <p:nvSpPr>
          <p:cNvPr id="10" name="Slide Number Placeholder 9"/>
          <p:cNvSpPr>
            <a:spLocks noGrp="1"/>
          </p:cNvSpPr>
          <p:nvPr>
            <p:ph type="sldNum" sz="quarter" idx="12"/>
          </p:nvPr>
        </p:nvSpPr>
        <p:spPr/>
        <p:txBody>
          <a:bodyPr/>
          <a:lstStyle/>
          <a:p>
            <a:fld id="{C31D8F61-C64B-4A91-9B9E-09E32458B888}" type="slidenum">
              <a:rPr lang="en-US"/>
              <a:pPr/>
              <a:t>13</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subTnLst>
                                    <p:animClr>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subTnLst>
                                    <p:animClr>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subTnLst>
                                    <p:animClr>
                                      <p:cBhvr override="childStyle">
                                        <p:cTn dur="1" fill="hold" display="0" masterRel="nextClick" afterEffect="1"/>
                                        <p:tgtEl>
                                          <p:spTgt spid="7">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162640"/>
            <a:ext cx="5638800" cy="1815882"/>
          </a:xfrm>
          <a:prstGeom prst="rect">
            <a:avLst/>
          </a:prstGeom>
          <a:noFill/>
        </p:spPr>
        <p:txBody>
          <a:bodyPr wrap="square" rtlCol="0">
            <a:spAutoFit/>
          </a:bodyPr>
          <a:lstStyle/>
          <a:p>
            <a:r>
              <a:rPr lang="en-US" sz="2800" dirty="0">
                <a:solidFill>
                  <a:srgbClr val="FFFFFF"/>
                </a:solidFill>
                <a:latin typeface="Berlin Sans FB" pitchFamily="34" charset="0"/>
              </a:rPr>
              <a:t>“Therefore, I want younger widows to get married, bear children, keep house, and give the enemy no occasion for reproach”</a:t>
            </a:r>
          </a:p>
        </p:txBody>
      </p:sp>
      <p:sp>
        <p:nvSpPr>
          <p:cNvPr id="8" name="TextBox 7"/>
          <p:cNvSpPr txBox="1"/>
          <p:nvPr/>
        </p:nvSpPr>
        <p:spPr>
          <a:xfrm>
            <a:off x="228600" y="649249"/>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5:14</a:t>
            </a:r>
            <a:endParaRPr lang="en-US" sz="2400" dirty="0">
              <a:solidFill>
                <a:schemeClr val="tx2"/>
              </a:solidFill>
              <a:latin typeface="Berlin Sans FB Demi" pitchFamily="34" charset="0"/>
            </a:endParaRPr>
          </a:p>
        </p:txBody>
      </p:sp>
      <p:sp>
        <p:nvSpPr>
          <p:cNvPr id="9" name="TextBox 8"/>
          <p:cNvSpPr txBox="1"/>
          <p:nvPr/>
        </p:nvSpPr>
        <p:spPr>
          <a:xfrm>
            <a:off x="228600" y="2286000"/>
            <a:ext cx="8458200" cy="6756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The Domestic Role of Women in Four Simple Statements:</a:t>
            </a:r>
          </a:p>
        </p:txBody>
      </p:sp>
      <p:sp>
        <p:nvSpPr>
          <p:cNvPr id="7" name="TextBox 6"/>
          <p:cNvSpPr txBox="1"/>
          <p:nvPr/>
        </p:nvSpPr>
        <p:spPr>
          <a:xfrm>
            <a:off x="1924050" y="3124200"/>
            <a:ext cx="5295900" cy="3323987"/>
          </a:xfrm>
          <a:prstGeom prst="rect">
            <a:avLst/>
          </a:prstGeom>
          <a:noFill/>
        </p:spPr>
        <p:txBody>
          <a:bodyPr wrap="square" rtlCol="0">
            <a:spAutoFit/>
          </a:bodyPr>
          <a:lstStyle/>
          <a:p>
            <a:pPr marL="514350" lvl="2" indent="-514350">
              <a:spcAft>
                <a:spcPts val="1200"/>
              </a:spcAft>
              <a:buFont typeface="+mj-lt"/>
              <a:buAutoNum type="arabicPeriod"/>
            </a:pPr>
            <a:r>
              <a:rPr lang="en-US" sz="3600" dirty="0">
                <a:solidFill>
                  <a:srgbClr val="FFFFFF"/>
                </a:solidFill>
                <a:latin typeface="Berlin Sans FB" pitchFamily="34" charset="0"/>
              </a:rPr>
              <a:t>“Get married”</a:t>
            </a:r>
          </a:p>
          <a:p>
            <a:pPr marL="514350" lvl="2" indent="-514350">
              <a:spcAft>
                <a:spcPts val="1200"/>
              </a:spcAft>
              <a:buFont typeface="+mj-lt"/>
              <a:buAutoNum type="arabicPeriod"/>
            </a:pPr>
            <a:r>
              <a:rPr lang="en-US" sz="3600" dirty="0">
                <a:solidFill>
                  <a:srgbClr val="FFFFFF"/>
                </a:solidFill>
                <a:latin typeface="Berlin Sans FB" pitchFamily="34" charset="0"/>
              </a:rPr>
              <a:t>“Bear children”</a:t>
            </a:r>
          </a:p>
          <a:p>
            <a:pPr marL="514350" lvl="2" indent="-514350">
              <a:spcAft>
                <a:spcPts val="1200"/>
              </a:spcAft>
              <a:buFont typeface="+mj-lt"/>
              <a:buAutoNum type="arabicPeriod"/>
            </a:pPr>
            <a:r>
              <a:rPr lang="en-US" sz="3600" dirty="0">
                <a:solidFill>
                  <a:srgbClr val="FFFFFF"/>
                </a:solidFill>
                <a:latin typeface="Berlin Sans FB" pitchFamily="34" charset="0"/>
              </a:rPr>
              <a:t>“Keep house”</a:t>
            </a:r>
          </a:p>
          <a:p>
            <a:pPr marL="514350" lvl="2" indent="-514350">
              <a:spcAft>
                <a:spcPts val="1200"/>
              </a:spcAft>
              <a:buFont typeface="+mj-lt"/>
              <a:buAutoNum type="arabicPeriod"/>
            </a:pPr>
            <a:r>
              <a:rPr lang="en-US" sz="3600" dirty="0">
                <a:solidFill>
                  <a:srgbClr val="FFFFFF"/>
                </a:solidFill>
                <a:latin typeface="Berlin Sans FB" pitchFamily="34" charset="0"/>
              </a:rPr>
              <a:t>“Give the enemy no occasion for reproach”</a:t>
            </a:r>
          </a:p>
        </p:txBody>
      </p:sp>
      <p:sp>
        <p:nvSpPr>
          <p:cNvPr id="10" name="Slide Number Placeholder 9"/>
          <p:cNvSpPr>
            <a:spLocks noGrp="1"/>
          </p:cNvSpPr>
          <p:nvPr>
            <p:ph type="sldNum" sz="quarter" idx="12"/>
          </p:nvPr>
        </p:nvSpPr>
        <p:spPr/>
        <p:txBody>
          <a:bodyPr/>
          <a:lstStyle/>
          <a:p>
            <a:fld id="{C31D8F61-C64B-4A91-9B9E-09E32458B888}" type="slidenum">
              <a:rPr lang="en-US"/>
              <a:pPr/>
              <a:t>14</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228600"/>
            <a:ext cx="5638800" cy="3293209"/>
          </a:xfrm>
          <a:prstGeom prst="rect">
            <a:avLst/>
          </a:prstGeom>
          <a:noFill/>
        </p:spPr>
        <p:txBody>
          <a:bodyPr wrap="square" rtlCol="0">
            <a:spAutoFit/>
          </a:bodyPr>
          <a:lstStyle/>
          <a:p>
            <a:r>
              <a:rPr lang="en-US" sz="2600" dirty="0">
                <a:solidFill>
                  <a:srgbClr val="FFFFFF"/>
                </a:solidFill>
                <a:latin typeface="Berlin Sans FB" pitchFamily="34" charset="0"/>
              </a:rPr>
              <a:t>3 Older women …</a:t>
            </a:r>
          </a:p>
          <a:p>
            <a:r>
              <a:rPr lang="en-US" sz="2600" dirty="0">
                <a:solidFill>
                  <a:srgbClr val="FFFFFF"/>
                </a:solidFill>
                <a:latin typeface="Berlin Sans FB" pitchFamily="34" charset="0"/>
              </a:rPr>
              <a:t>4 so that they may encourage the young women to love their husbands, to love their children, </a:t>
            </a:r>
            <a:br>
              <a:rPr lang="en-US" sz="2600" dirty="0">
                <a:solidFill>
                  <a:srgbClr val="FFFFFF"/>
                </a:solidFill>
                <a:latin typeface="Berlin Sans FB" pitchFamily="34" charset="0"/>
              </a:rPr>
            </a:br>
            <a:r>
              <a:rPr lang="en-US" sz="2600" dirty="0">
                <a:solidFill>
                  <a:srgbClr val="FFFFFF"/>
                </a:solidFill>
                <a:latin typeface="Berlin Sans FB" pitchFamily="34" charset="0"/>
              </a:rPr>
              <a:t>5 </a:t>
            </a:r>
            <a:r>
              <a:rPr lang="en-US" sz="2600" i="1" dirty="0">
                <a:solidFill>
                  <a:srgbClr val="FFFFFF"/>
                </a:solidFill>
                <a:latin typeface="Berlin Sans FB" pitchFamily="34" charset="0"/>
              </a:rPr>
              <a:t>to be</a:t>
            </a:r>
            <a:r>
              <a:rPr lang="en-US" sz="2600" dirty="0">
                <a:solidFill>
                  <a:srgbClr val="FFFFFF"/>
                </a:solidFill>
                <a:latin typeface="Berlin Sans FB" pitchFamily="34" charset="0"/>
              </a:rPr>
              <a:t> sensible, pure, workers at home, kind, being subject to their own husbands, so that the word of God will not be dishonored.</a:t>
            </a:r>
          </a:p>
        </p:txBody>
      </p:sp>
      <p:sp>
        <p:nvSpPr>
          <p:cNvPr id="9" name="TextBox 8"/>
          <p:cNvSpPr txBox="1"/>
          <p:nvPr/>
        </p:nvSpPr>
        <p:spPr>
          <a:xfrm>
            <a:off x="304800" y="3657600"/>
            <a:ext cx="7467600"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Important Lessons From Older Women:</a:t>
            </a:r>
          </a:p>
        </p:txBody>
      </p:sp>
      <p:sp>
        <p:nvSpPr>
          <p:cNvPr id="7" name="TextBox 6"/>
          <p:cNvSpPr txBox="1"/>
          <p:nvPr/>
        </p:nvSpPr>
        <p:spPr>
          <a:xfrm>
            <a:off x="457200" y="4277886"/>
            <a:ext cx="3886200" cy="2046714"/>
          </a:xfrm>
          <a:prstGeom prst="rect">
            <a:avLst/>
          </a:prstGeom>
          <a:noFill/>
        </p:spPr>
        <p:txBody>
          <a:bodyPr wrap="square" rtlCol="0">
            <a:spAutoFit/>
          </a:bodyPr>
          <a:lstStyle/>
          <a:p>
            <a:pPr marL="514350" lvl="2" indent="-514350">
              <a:spcAft>
                <a:spcPts val="600"/>
              </a:spcAft>
              <a:buFont typeface="+mj-lt"/>
              <a:buAutoNum type="arabicPeriod"/>
            </a:pPr>
            <a:r>
              <a:rPr lang="en-US" sz="2800" dirty="0">
                <a:solidFill>
                  <a:srgbClr val="FFFFFF"/>
                </a:solidFill>
                <a:latin typeface="Berlin Sans FB" pitchFamily="34" charset="0"/>
              </a:rPr>
              <a:t>“love their husbands”</a:t>
            </a:r>
          </a:p>
          <a:p>
            <a:pPr marL="514350" lvl="2" indent="-514350">
              <a:spcAft>
                <a:spcPts val="600"/>
              </a:spcAft>
              <a:buFont typeface="+mj-lt"/>
              <a:buAutoNum type="arabicPeriod"/>
            </a:pPr>
            <a:r>
              <a:rPr lang="en-US" sz="2800" dirty="0">
                <a:solidFill>
                  <a:srgbClr val="FFFFFF"/>
                </a:solidFill>
                <a:latin typeface="Berlin Sans FB" pitchFamily="34" charset="0"/>
              </a:rPr>
              <a:t>“love their children”</a:t>
            </a:r>
          </a:p>
          <a:p>
            <a:pPr marL="514350" lvl="2" indent="-514350">
              <a:spcAft>
                <a:spcPts val="600"/>
              </a:spcAft>
              <a:buFont typeface="+mj-lt"/>
              <a:buAutoNum type="arabicPeriod"/>
            </a:pPr>
            <a:r>
              <a:rPr lang="en-US" sz="2800" dirty="0">
                <a:solidFill>
                  <a:srgbClr val="FFFFFF"/>
                </a:solidFill>
                <a:latin typeface="Berlin Sans FB" pitchFamily="34" charset="0"/>
              </a:rPr>
              <a:t>“be sensible</a:t>
            </a:r>
          </a:p>
          <a:p>
            <a:pPr marL="514350" lvl="2" indent="-514350">
              <a:spcAft>
                <a:spcPts val="600"/>
              </a:spcAft>
              <a:buFont typeface="+mj-lt"/>
              <a:buAutoNum type="arabicPeriod"/>
            </a:pPr>
            <a:r>
              <a:rPr lang="en-US" sz="2800" dirty="0">
                <a:solidFill>
                  <a:srgbClr val="FFFFFF"/>
                </a:solidFill>
                <a:latin typeface="Berlin Sans FB" pitchFamily="34" charset="0"/>
              </a:rPr>
              <a:t>“pure”</a:t>
            </a:r>
          </a:p>
        </p:txBody>
      </p:sp>
      <p:sp>
        <p:nvSpPr>
          <p:cNvPr id="10" name="TextBox 9"/>
          <p:cNvSpPr txBox="1"/>
          <p:nvPr/>
        </p:nvSpPr>
        <p:spPr>
          <a:xfrm>
            <a:off x="533400" y="1491972"/>
            <a:ext cx="2438400" cy="7664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Titus 2:3-5</a:t>
            </a:r>
            <a:endParaRPr lang="en-US" sz="2400" dirty="0">
              <a:solidFill>
                <a:schemeClr val="tx2"/>
              </a:solidFill>
              <a:latin typeface="Berlin Sans FB Demi" pitchFamily="34" charset="0"/>
            </a:endParaRPr>
          </a:p>
        </p:txBody>
      </p:sp>
      <p:sp>
        <p:nvSpPr>
          <p:cNvPr id="11" name="TextBox 10"/>
          <p:cNvSpPr txBox="1"/>
          <p:nvPr/>
        </p:nvSpPr>
        <p:spPr>
          <a:xfrm>
            <a:off x="4495800" y="4277886"/>
            <a:ext cx="3886200" cy="1969770"/>
          </a:xfrm>
          <a:prstGeom prst="rect">
            <a:avLst/>
          </a:prstGeom>
          <a:noFill/>
        </p:spPr>
        <p:txBody>
          <a:bodyPr wrap="square" rtlCol="0">
            <a:spAutoFit/>
          </a:bodyPr>
          <a:lstStyle/>
          <a:p>
            <a:pPr marL="514350" lvl="2" indent="-514350">
              <a:spcAft>
                <a:spcPts val="600"/>
              </a:spcAft>
              <a:buFont typeface="+mj-lt"/>
              <a:buAutoNum type="arabicPeriod" startAt="5"/>
            </a:pPr>
            <a:r>
              <a:rPr lang="en-US" sz="2800" dirty="0">
                <a:solidFill>
                  <a:srgbClr val="FFFFFF"/>
                </a:solidFill>
                <a:latin typeface="Berlin Sans FB" pitchFamily="34" charset="0"/>
              </a:rPr>
              <a:t>“workers at home”</a:t>
            </a:r>
          </a:p>
          <a:p>
            <a:pPr marL="514350" lvl="2" indent="-514350">
              <a:spcAft>
                <a:spcPts val="600"/>
              </a:spcAft>
              <a:buFont typeface="+mj-lt"/>
              <a:buAutoNum type="arabicPeriod" startAt="5"/>
            </a:pPr>
            <a:r>
              <a:rPr lang="en-US" sz="2800" dirty="0">
                <a:solidFill>
                  <a:srgbClr val="FFFFFF"/>
                </a:solidFill>
                <a:latin typeface="Berlin Sans FB" pitchFamily="34" charset="0"/>
              </a:rPr>
              <a:t>“kind”</a:t>
            </a:r>
          </a:p>
          <a:p>
            <a:pPr marL="514350" lvl="2" indent="-514350">
              <a:spcAft>
                <a:spcPts val="600"/>
              </a:spcAft>
              <a:buFont typeface="+mj-lt"/>
              <a:buAutoNum type="arabicPeriod" startAt="5"/>
            </a:pPr>
            <a:r>
              <a:rPr lang="en-US" sz="2800" dirty="0">
                <a:solidFill>
                  <a:srgbClr val="FFFFFF"/>
                </a:solidFill>
                <a:latin typeface="Berlin Sans FB" pitchFamily="34" charset="0"/>
              </a:rPr>
              <a:t>“subject to the own husbands.”</a:t>
            </a:r>
          </a:p>
        </p:txBody>
      </p:sp>
      <p:sp>
        <p:nvSpPr>
          <p:cNvPr id="8" name="Slide Number Placeholder 7"/>
          <p:cNvSpPr>
            <a:spLocks noGrp="1"/>
          </p:cNvSpPr>
          <p:nvPr>
            <p:ph type="sldNum" sz="quarter" idx="12"/>
          </p:nvPr>
        </p:nvSpPr>
        <p:spPr/>
        <p:txBody>
          <a:bodyPr/>
          <a:lstStyle/>
          <a:p>
            <a:fld id="{C31D8F61-C64B-4A91-9B9E-09E32458B888}" type="slidenum">
              <a:rPr lang="en-US"/>
              <a:pPr/>
              <a:t>15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Top)">
                                      <p:cBhvr>
                                        <p:cTn id="7" dur="500"/>
                                        <p:tgtEl>
                                          <p:spTgt spid="7">
                                            <p:txEl>
                                              <p:pRg st="0" end="0"/>
                                            </p:txEl>
                                          </p:spTgt>
                                        </p:tgtEl>
                                      </p:cBhvr>
                                    </p:animEffect>
                                  </p:childTnLst>
                                  <p:subTnLst>
                                    <p:animClr>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Top)">
                                      <p:cBhvr>
                                        <p:cTn id="12" dur="500"/>
                                        <p:tgtEl>
                                          <p:spTgt spid="7">
                                            <p:txEl>
                                              <p:pRg st="1" end="1"/>
                                            </p:txEl>
                                          </p:spTgt>
                                        </p:tgtEl>
                                      </p:cBhvr>
                                    </p:animEffect>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Top)">
                                      <p:cBhvr>
                                        <p:cTn id="17" dur="500"/>
                                        <p:tgtEl>
                                          <p:spTgt spid="7">
                                            <p:txEl>
                                              <p:pRg st="2" end="2"/>
                                            </p:txEl>
                                          </p:spTgt>
                                        </p:tgtEl>
                                      </p:cBhvr>
                                    </p:animEffect>
                                  </p:childTnLst>
                                  <p:subTnLst>
                                    <p:animClr>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lide(fromTop)">
                                      <p:cBhvr>
                                        <p:cTn id="22" dur="500"/>
                                        <p:tgtEl>
                                          <p:spTgt spid="7">
                                            <p:txEl>
                                              <p:pRg st="3" end="3"/>
                                            </p:txEl>
                                          </p:spTgt>
                                        </p:tgtEl>
                                      </p:cBhvr>
                                    </p:animEffect>
                                  </p:childTnLst>
                                  <p:subTnLst>
                                    <p:animClr>
                                      <p:cBhvr override="childStyle">
                                        <p:cTn dur="1" fill="hold" display="0" masterRel="nextClick" afterEffect="1"/>
                                        <p:tgtEl>
                                          <p:spTgt spid="7">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slide(fromTop)">
                                      <p:cBhvr>
                                        <p:cTn id="27" dur="500"/>
                                        <p:tgtEl>
                                          <p:spTgt spid="11">
                                            <p:txEl>
                                              <p:pRg st="0" end="0"/>
                                            </p:txEl>
                                          </p:spTgt>
                                        </p:tgtEl>
                                      </p:cBhvr>
                                    </p:animEffect>
                                  </p:childTnLst>
                                  <p:subTnLst>
                                    <p:animClr>
                                      <p:cBhvr override="childStyle">
                                        <p:cTn dur="1" fill="hold" display="0" masterRel="nextClick" afterEffect="1"/>
                                        <p:tgtEl>
                                          <p:spTgt spid="11">
                                            <p:txEl>
                                              <p:pRg st="0" end="0"/>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slide(fromTop)">
                                      <p:cBhvr>
                                        <p:cTn id="32" dur="500"/>
                                        <p:tgtEl>
                                          <p:spTgt spid="11">
                                            <p:txEl>
                                              <p:pRg st="1" end="1"/>
                                            </p:txEl>
                                          </p:spTgt>
                                        </p:tgtEl>
                                      </p:cBhvr>
                                    </p:animEffect>
                                  </p:childTnLst>
                                  <p:subTnLst>
                                    <p:animClr>
                                      <p:cBhvr override="childStyle">
                                        <p:cTn dur="1" fill="hold" display="0" masterRel="nextClick" afterEffect="1"/>
                                        <p:tgtEl>
                                          <p:spTgt spid="11">
                                            <p:txEl>
                                              <p:pRg st="1" end="1"/>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slide(fromTop)">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391180"/>
            <a:ext cx="6019799" cy="584775"/>
          </a:xfrm>
          <a:prstGeom prst="rect">
            <a:avLst/>
          </a:prstGeom>
          <a:noFill/>
        </p:spPr>
        <p:txBody>
          <a:bodyPr wrap="square" rtlCol="0">
            <a:spAutoFit/>
          </a:bodyPr>
          <a:lstStyle/>
          <a:p>
            <a:r>
              <a:rPr lang="en-US" sz="3200" dirty="0">
                <a:solidFill>
                  <a:srgbClr val="FFFFFF"/>
                </a:solidFill>
                <a:latin typeface="Berlin Sans FB" pitchFamily="34" charset="0"/>
              </a:rPr>
              <a:t>“…subject to their own husbands…”</a:t>
            </a:r>
          </a:p>
        </p:txBody>
      </p:sp>
      <p:sp>
        <p:nvSpPr>
          <p:cNvPr id="7" name="TextBox 6"/>
          <p:cNvSpPr txBox="1"/>
          <p:nvPr/>
        </p:nvSpPr>
        <p:spPr>
          <a:xfrm>
            <a:off x="304800" y="1295400"/>
            <a:ext cx="8534400" cy="60960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Subjection/inequality of roles does not imply inferiority.</a:t>
            </a:r>
          </a:p>
        </p:txBody>
      </p:sp>
      <p:sp>
        <p:nvSpPr>
          <p:cNvPr id="8" name="TextBox 7"/>
          <p:cNvSpPr txBox="1"/>
          <p:nvPr/>
        </p:nvSpPr>
        <p:spPr>
          <a:xfrm>
            <a:off x="533400" y="228600"/>
            <a:ext cx="2057400" cy="7664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Titus 2:5</a:t>
            </a:r>
            <a:endParaRPr lang="en-US" sz="2400" dirty="0">
              <a:solidFill>
                <a:schemeClr val="tx2"/>
              </a:solidFill>
              <a:latin typeface="Berlin Sans FB Demi" pitchFamily="34" charset="0"/>
            </a:endParaRPr>
          </a:p>
        </p:txBody>
      </p:sp>
      <p:sp>
        <p:nvSpPr>
          <p:cNvPr id="5" name="TextBox 4"/>
          <p:cNvSpPr txBox="1"/>
          <p:nvPr/>
        </p:nvSpPr>
        <p:spPr>
          <a:xfrm>
            <a:off x="152400" y="2057400"/>
            <a:ext cx="8839200" cy="4462760"/>
          </a:xfrm>
          <a:prstGeom prst="rect">
            <a:avLst/>
          </a:prstGeom>
          <a:noFill/>
        </p:spPr>
        <p:txBody>
          <a:bodyPr wrap="square" rtlCol="0">
            <a:spAutoFit/>
          </a:bodyPr>
          <a:lstStyle/>
          <a:p>
            <a:pPr marL="514350" indent="-514350">
              <a:spcAft>
                <a:spcPts val="1200"/>
              </a:spcAft>
              <a:buFont typeface="+mj-lt"/>
              <a:buAutoNum type="arabicPeriod"/>
            </a:pPr>
            <a:r>
              <a:rPr lang="en-US" sz="2600" dirty="0">
                <a:solidFill>
                  <a:srgbClr val="FFFFFF"/>
                </a:solidFill>
                <a:latin typeface="Berlin Sans FB" pitchFamily="34" charset="0"/>
              </a:rPr>
              <a:t>Jesus submitted to the Father (1Co 11:3; </a:t>
            </a:r>
            <a:r>
              <a:rPr lang="en-US" sz="2600" dirty="0">
                <a:solidFill>
                  <a:srgbClr val="FFFFFF"/>
                </a:solidFill>
                <a:latin typeface="Berlin Sans FB" pitchFamily="34" charset="0"/>
              </a:rPr>
              <a:t>Phil 2:5-8</a:t>
            </a:r>
            <a:r>
              <a:rPr lang="en-US" sz="2600" dirty="0">
                <a:solidFill>
                  <a:srgbClr val="FFFFFF"/>
                </a:solidFill>
                <a:latin typeface="Berlin Sans FB" pitchFamily="34" charset="0"/>
              </a:rPr>
              <a:t>), but He was not inferior to the Father (</a:t>
            </a:r>
            <a:r>
              <a:rPr lang="en-US" sz="2600" dirty="0">
                <a:solidFill>
                  <a:srgbClr val="FFFFFF"/>
                </a:solidFill>
                <a:latin typeface="Berlin Sans FB" pitchFamily="34" charset="0"/>
              </a:rPr>
              <a:t>Jn 1:1-2</a:t>
            </a:r>
            <a:r>
              <a:rPr lang="en-US" sz="2600" dirty="0">
                <a:solidFill>
                  <a:srgbClr val="FFFFFF"/>
                </a:solidFill>
                <a:latin typeface="Berlin Sans FB" pitchFamily="34" charset="0"/>
              </a:rPr>
              <a:t>,</a:t>
            </a:r>
            <a:r>
              <a:rPr lang="en-US" sz="2600" dirty="0">
                <a:solidFill>
                  <a:srgbClr val="FFFFFF"/>
                </a:solidFill>
                <a:latin typeface="Berlin Sans FB" pitchFamily="34" charset="0"/>
              </a:rPr>
              <a:t>14</a:t>
            </a:r>
            <a:r>
              <a:rPr lang="en-US" sz="2600" dirty="0">
                <a:solidFill>
                  <a:srgbClr val="FFFFFF"/>
                </a:solidFill>
                <a:latin typeface="Berlin Sans FB" pitchFamily="34" charset="0"/>
              </a:rPr>
              <a:t>; </a:t>
            </a:r>
            <a:r>
              <a:rPr lang="en-US" sz="2600" dirty="0">
                <a:solidFill>
                  <a:srgbClr val="FFFFFF"/>
                </a:solidFill>
                <a:latin typeface="Berlin Sans FB" pitchFamily="34" charset="0"/>
              </a:rPr>
              <a:t>5:17-18</a:t>
            </a:r>
            <a:r>
              <a:rPr lang="en-US" sz="2600" dirty="0">
                <a:solidFill>
                  <a:srgbClr val="FFFFFF"/>
                </a:solidFill>
                <a:latin typeface="Berlin Sans FB" pitchFamily="34" charset="0"/>
              </a:rPr>
              <a:t>, </a:t>
            </a:r>
            <a:r>
              <a:rPr lang="en-US" sz="2600" dirty="0">
                <a:solidFill>
                  <a:srgbClr val="FFFFFF"/>
                </a:solidFill>
                <a:latin typeface="Berlin Sans FB" pitchFamily="34" charset="0"/>
              </a:rPr>
              <a:t>22-23</a:t>
            </a:r>
            <a:r>
              <a:rPr lang="en-US" sz="2600" dirty="0">
                <a:solidFill>
                  <a:srgbClr val="FFFFFF"/>
                </a:solidFill>
                <a:latin typeface="Berlin Sans FB" pitchFamily="34" charset="0"/>
              </a:rPr>
              <a:t>; </a:t>
            </a:r>
            <a:r>
              <a:rPr lang="en-US" sz="2600" dirty="0">
                <a:solidFill>
                  <a:srgbClr val="FFFFFF"/>
                </a:solidFill>
                <a:latin typeface="Berlin Sans FB" pitchFamily="34" charset="0"/>
              </a:rPr>
              <a:t>10:30</a:t>
            </a:r>
            <a:r>
              <a:rPr lang="en-US" sz="2600" dirty="0">
                <a:solidFill>
                  <a:srgbClr val="FFFFFF"/>
                </a:solidFill>
                <a:latin typeface="Berlin Sans FB" pitchFamily="34" charset="0"/>
              </a:rPr>
              <a:t>; </a:t>
            </a:r>
            <a:r>
              <a:rPr lang="en-US" sz="2600" dirty="0">
                <a:solidFill>
                  <a:srgbClr val="FFFFFF"/>
                </a:solidFill>
                <a:latin typeface="Berlin Sans FB" pitchFamily="34" charset="0"/>
              </a:rPr>
              <a:t>Col 2:9</a:t>
            </a:r>
            <a:r>
              <a:rPr lang="en-US" sz="2600" dirty="0">
                <a:solidFill>
                  <a:srgbClr val="FFFFFF"/>
                </a:solidFill>
                <a:latin typeface="Berlin Sans FB" pitchFamily="34" charset="0"/>
              </a:rPr>
              <a:t>).</a:t>
            </a:r>
          </a:p>
          <a:p>
            <a:pPr marL="514350" indent="-514350">
              <a:spcAft>
                <a:spcPts val="1200"/>
              </a:spcAft>
              <a:buFont typeface="+mj-lt"/>
              <a:buAutoNum type="arabicPeriod"/>
            </a:pPr>
            <a:r>
              <a:rPr lang="en-US" sz="2600" dirty="0">
                <a:solidFill>
                  <a:srgbClr val="FFFFFF"/>
                </a:solidFill>
                <a:latin typeface="Berlin Sans FB" pitchFamily="34" charset="0"/>
              </a:rPr>
              <a:t>Christians are to submit to elders (Hb 13:17) but are not inferior to them.</a:t>
            </a:r>
          </a:p>
          <a:p>
            <a:pPr marL="514350" indent="-514350">
              <a:spcAft>
                <a:spcPts val="1200"/>
              </a:spcAft>
              <a:buFont typeface="+mj-lt"/>
              <a:buAutoNum type="arabicPeriod"/>
            </a:pPr>
            <a:r>
              <a:rPr lang="en-US" sz="2600" dirty="0">
                <a:solidFill>
                  <a:srgbClr val="FFFFFF"/>
                </a:solidFill>
                <a:latin typeface="Berlin Sans FB" pitchFamily="34" charset="0"/>
              </a:rPr>
              <a:t>Children are to submit to parents (</a:t>
            </a:r>
            <a:r>
              <a:rPr lang="en-US" sz="2600" dirty="0">
                <a:solidFill>
                  <a:srgbClr val="FFFFFF"/>
                </a:solidFill>
                <a:latin typeface="Berlin Sans FB" pitchFamily="34" charset="0"/>
              </a:rPr>
              <a:t>Eph 6:1-3</a:t>
            </a:r>
            <a:r>
              <a:rPr lang="en-US" sz="2600" dirty="0">
                <a:solidFill>
                  <a:srgbClr val="FFFFFF"/>
                </a:solidFill>
                <a:latin typeface="Berlin Sans FB" pitchFamily="34" charset="0"/>
              </a:rPr>
              <a:t>), but…</a:t>
            </a:r>
          </a:p>
          <a:p>
            <a:pPr marL="514350" indent="-514350">
              <a:spcAft>
                <a:spcPts val="1200"/>
              </a:spcAft>
              <a:buFont typeface="+mj-lt"/>
              <a:buAutoNum type="arabicPeriod"/>
            </a:pPr>
            <a:r>
              <a:rPr lang="en-US" sz="2600" dirty="0">
                <a:solidFill>
                  <a:srgbClr val="FFFFFF"/>
                </a:solidFill>
                <a:latin typeface="Berlin Sans FB" pitchFamily="34" charset="0"/>
              </a:rPr>
              <a:t>Slaves are to submit to masters (</a:t>
            </a:r>
            <a:r>
              <a:rPr lang="en-US" sz="2600" dirty="0">
                <a:solidFill>
                  <a:srgbClr val="FFFFFF"/>
                </a:solidFill>
                <a:latin typeface="Berlin Sans FB" pitchFamily="34" charset="0"/>
              </a:rPr>
              <a:t>Eph 6:5-6</a:t>
            </a:r>
            <a:r>
              <a:rPr lang="en-US" sz="2600" dirty="0">
                <a:solidFill>
                  <a:srgbClr val="FFFFFF"/>
                </a:solidFill>
                <a:latin typeface="Berlin Sans FB" pitchFamily="34" charset="0"/>
              </a:rPr>
              <a:t>), but…</a:t>
            </a:r>
          </a:p>
          <a:p>
            <a:pPr marL="514350" indent="-514350">
              <a:spcAft>
                <a:spcPts val="1200"/>
              </a:spcAft>
              <a:buFont typeface="+mj-lt"/>
              <a:buAutoNum type="arabicPeriod"/>
            </a:pPr>
            <a:r>
              <a:rPr lang="en-US" sz="2600" dirty="0">
                <a:solidFill>
                  <a:srgbClr val="FFFFFF"/>
                </a:solidFill>
                <a:latin typeface="Berlin Sans FB" pitchFamily="34" charset="0"/>
              </a:rPr>
              <a:t>Citizens are to submit to civil authorities (1Pt 2:13,14), but…</a:t>
            </a:r>
          </a:p>
          <a:p>
            <a:pPr marL="514350" indent="-514350">
              <a:spcAft>
                <a:spcPts val="1200"/>
              </a:spcAft>
              <a:buFont typeface="+mj-lt"/>
              <a:buAutoNum type="arabicPeriod"/>
            </a:pPr>
            <a:r>
              <a:rPr lang="en-US" sz="2600" dirty="0">
                <a:solidFill>
                  <a:srgbClr val="FFFFFF"/>
                </a:solidFill>
                <a:latin typeface="Berlin Sans FB" pitchFamily="34" charset="0"/>
              </a:rPr>
              <a:t>The younger are to submit to the older (1Pt 2:5), but..</a:t>
            </a:r>
          </a:p>
        </p:txBody>
      </p:sp>
      <p:sp>
        <p:nvSpPr>
          <p:cNvPr id="9" name="Slide Number Placeholder 8"/>
          <p:cNvSpPr>
            <a:spLocks noGrp="1"/>
          </p:cNvSpPr>
          <p:nvPr>
            <p:ph type="sldNum" sz="quarter" idx="12"/>
          </p:nvPr>
        </p:nvSpPr>
        <p:spPr/>
        <p:txBody>
          <a:bodyPr/>
          <a:lstStyle/>
          <a:p>
            <a:fld id="{C31D8F61-C64B-4A91-9B9E-09E32458B888}" type="slidenum">
              <a:rPr lang="en-US"/>
              <a:pPr/>
              <a:t>16</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subTnLst>
                                    <p:animClr>
                                      <p:cBhvr override="childStyle">
                                        <p:cTn dur="1" fill="hold" display="0" masterRel="nextClick" afterEffect="1"/>
                                        <p:tgtEl>
                                          <p:spTgt spid="5">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subTnLst>
                                    <p:animClr>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subTnLst>
                                    <p:animClr>
                                      <p:cBhvr override="childStyle">
                                        <p:cTn dur="1" fill="hold" display="0" masterRel="nextClick" afterEffect="1"/>
                                        <p:tgtEl>
                                          <p:spTgt spid="5">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subTnLst>
                                    <p:animClr>
                                      <p:cBhvr override="childStyle">
                                        <p:cTn dur="1" fill="hold" display="0" masterRel="nextClick" afterEffect="1"/>
                                        <p:tgtEl>
                                          <p:spTgt spid="5">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subTnLst>
                                    <p:animClr>
                                      <p:cBhvr override="childStyle">
                                        <p:cTn dur="1" fill="hold" display="0" masterRel="nextClick" afterEffect="1"/>
                                        <p:tgtEl>
                                          <p:spTgt spid="5">
                                            <p:txEl>
                                              <p:pRg st="4" end="4"/>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391180"/>
            <a:ext cx="6019799" cy="584775"/>
          </a:xfrm>
          <a:prstGeom prst="rect">
            <a:avLst/>
          </a:prstGeom>
          <a:noFill/>
        </p:spPr>
        <p:txBody>
          <a:bodyPr wrap="square" rtlCol="0">
            <a:spAutoFit/>
          </a:bodyPr>
          <a:lstStyle/>
          <a:p>
            <a:r>
              <a:rPr lang="en-US" sz="3200" dirty="0">
                <a:solidFill>
                  <a:srgbClr val="FFFFFF"/>
                </a:solidFill>
                <a:latin typeface="Berlin Sans FB" pitchFamily="34" charset="0"/>
              </a:rPr>
              <a:t>“…subject to their own husbands…”</a:t>
            </a:r>
          </a:p>
        </p:txBody>
      </p:sp>
      <p:sp>
        <p:nvSpPr>
          <p:cNvPr id="7" name="TextBox 6"/>
          <p:cNvSpPr txBox="1"/>
          <p:nvPr/>
        </p:nvSpPr>
        <p:spPr>
          <a:xfrm>
            <a:off x="304800" y="1295400"/>
            <a:ext cx="8534400" cy="60960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Subjection/inequality of roles does not imply inferiority.</a:t>
            </a:r>
          </a:p>
        </p:txBody>
      </p:sp>
      <p:sp>
        <p:nvSpPr>
          <p:cNvPr id="8" name="TextBox 7"/>
          <p:cNvSpPr txBox="1"/>
          <p:nvPr/>
        </p:nvSpPr>
        <p:spPr>
          <a:xfrm>
            <a:off x="533400" y="228600"/>
            <a:ext cx="2057400" cy="7664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Titus 2:5</a:t>
            </a:r>
            <a:endParaRPr lang="en-US" sz="2400" dirty="0">
              <a:solidFill>
                <a:schemeClr val="tx2"/>
              </a:solidFill>
              <a:latin typeface="Berlin Sans FB Demi" pitchFamily="34" charset="0"/>
            </a:endParaRPr>
          </a:p>
        </p:txBody>
      </p:sp>
      <p:sp>
        <p:nvSpPr>
          <p:cNvPr id="9" name="Rectangle 8"/>
          <p:cNvSpPr/>
          <p:nvPr/>
        </p:nvSpPr>
        <p:spPr>
          <a:xfrm>
            <a:off x="152400" y="2025908"/>
            <a:ext cx="8839200" cy="4832092"/>
          </a:xfrm>
          <a:prstGeom prst="rect">
            <a:avLst/>
          </a:prstGeom>
        </p:spPr>
        <p:txBody>
          <a:bodyPr wrap="square">
            <a:spAutoFit/>
          </a:bodyPr>
          <a:lstStyle/>
          <a:p>
            <a:r>
              <a:rPr lang="en-US" sz="2800" u="sng" dirty="0">
                <a:solidFill>
                  <a:srgbClr val="FFFFFF"/>
                </a:solidFill>
                <a:latin typeface="Berlin Sans FB Demi" pitchFamily="34" charset="0"/>
              </a:rPr>
              <a:t>L. A. Stauffer</a:t>
            </a:r>
            <a:r>
              <a:rPr lang="en-US" sz="2800" dirty="0">
                <a:solidFill>
                  <a:srgbClr val="FFFFFF"/>
                </a:solidFill>
                <a:latin typeface="Berlin Sans FB" pitchFamily="34" charset="0"/>
              </a:rPr>
              <a:t>:  </a:t>
            </a:r>
          </a:p>
          <a:p>
            <a:r>
              <a:rPr lang="en-US" sz="2800" dirty="0">
                <a:solidFill>
                  <a:srgbClr val="FFFFFF"/>
                </a:solidFill>
                <a:latin typeface="Berlin Sans FB" pitchFamily="34" charset="0"/>
              </a:rPr>
              <a:t>“That the word ‘subjection’ or the role of subjection makes no statement regarding inferiority or superiority is evident in the business world.  Employees, for example, are subject to their employers, but are often more intelligent and more talented than their bosses.  And surely they are not sub-human or second-class citizens because someone rules them.  Roles whether of submission or dominion, say nothing of themselves about ability or value.  They speak only of functions and responsibilities.”  </a:t>
            </a:r>
            <a:r>
              <a:rPr lang="en-US" sz="2000" dirty="0">
                <a:solidFill>
                  <a:srgbClr val="FFFFFF"/>
                </a:solidFill>
                <a:latin typeface="Berlin Sans FB" pitchFamily="34" charset="0"/>
              </a:rPr>
              <a:t>(Stauffer, L. A. Family Life:  A Biblical Perspective, 38)</a:t>
            </a:r>
            <a:endParaRPr lang="en-US" sz="2800" dirty="0">
              <a:solidFill>
                <a:srgbClr val="FFFFFF"/>
              </a:solidFill>
              <a:latin typeface="Berlin Sans FB" pitchFamily="34" charset="0"/>
            </a:endParaRPr>
          </a:p>
        </p:txBody>
      </p:sp>
      <p:sp>
        <p:nvSpPr>
          <p:cNvPr id="10" name="Slide Number Placeholder 9"/>
          <p:cNvSpPr>
            <a:spLocks noGrp="1"/>
          </p:cNvSpPr>
          <p:nvPr>
            <p:ph type="sldNum" sz="quarter" idx="12"/>
          </p:nvPr>
        </p:nvSpPr>
        <p:spPr/>
        <p:txBody>
          <a:bodyPr/>
          <a:lstStyle/>
          <a:p>
            <a:fld id="{C31D8F61-C64B-4A91-9B9E-09E32458B888}" type="slidenum">
              <a:rPr lang="en-US"/>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0250" y="4419600"/>
            <a:ext cx="8103500" cy="1200329"/>
          </a:xfrm>
          <a:prstGeom prst="rect">
            <a:avLst/>
          </a:prstGeom>
          <a:noFill/>
          <a:effectLst>
            <a:outerShdw dist="50800" dir="2700000" algn="tl" rotWithShape="0">
              <a:srgbClr val="000000"/>
            </a:outerShdw>
          </a:effectLst>
        </p:spPr>
        <p:txBody>
          <a:bodyPr wrap="none" rtlCol="0">
            <a:spAutoFit/>
          </a:bodyPr>
          <a:lstStyle/>
          <a:p>
            <a:pPr algn="ctr"/>
            <a:r>
              <a:rPr lang="en-US" sz="7200" dirty="0">
                <a:solidFill>
                  <a:schemeClr val="tx2"/>
                </a:solidFill>
                <a:latin typeface="Berlin Sans FB Demi" pitchFamily="34" charset="0"/>
              </a:rPr>
              <a:t>The Role of Women</a:t>
            </a:r>
          </a:p>
        </p:txBody>
      </p:sp>
      <p:sp>
        <p:nvSpPr>
          <p:cNvPr id="6" name="TextBox 5"/>
          <p:cNvSpPr txBox="1"/>
          <p:nvPr/>
        </p:nvSpPr>
        <p:spPr>
          <a:xfrm>
            <a:off x="2209800" y="5486400"/>
            <a:ext cx="6410729" cy="461665"/>
          </a:xfrm>
          <a:prstGeom prst="rect">
            <a:avLst/>
          </a:prstGeom>
          <a:noFill/>
        </p:spPr>
        <p:txBody>
          <a:bodyPr wrap="none" rtlCol="0">
            <a:spAutoFit/>
          </a:bodyPr>
          <a:lstStyle/>
          <a:p>
            <a:r>
              <a:rPr lang="en-US" sz="2400" dirty="0">
                <a:latin typeface="Berlin Sans FB" pitchFamily="34" charset="0"/>
              </a:rPr>
              <a:t>In the Pastoral Epistles of 1 &amp; 2 Timothy and Titus</a:t>
            </a:r>
          </a:p>
        </p:txBody>
      </p:sp>
      <p:sp>
        <p:nvSpPr>
          <p:cNvPr id="4" name="Slide Number Placeholder 3"/>
          <p:cNvSpPr>
            <a:spLocks noGrp="1"/>
          </p:cNvSpPr>
          <p:nvPr>
            <p:ph type="sldNum" sz="quarter" idx="4"/>
          </p:nvPr>
        </p:nvSpPr>
        <p:spPr/>
        <p:txBody>
          <a:bodyPr/>
          <a:lstStyle/>
          <a:p>
            <a:fld id="{1094A7BC-2ED3-4806-82B7-A9BB42829279}" type="slidenum">
              <a:rPr lang="en-US"/>
              <a:pPr/>
              <a:t>18</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8600" y="1295400"/>
            <a:ext cx="8686800" cy="3354765"/>
          </a:xfrm>
          <a:prstGeom prst="rect">
            <a:avLst/>
          </a:prstGeom>
          <a:noFill/>
        </p:spPr>
        <p:txBody>
          <a:bodyPr wrap="square" rtlCol="0">
            <a:spAutoFit/>
          </a:bodyPr>
          <a:lstStyle/>
          <a:p>
            <a:r>
              <a:rPr lang="en-US" sz="3200" dirty="0">
                <a:solidFill>
                  <a:srgbClr val="FFFFFF"/>
                </a:solidFill>
                <a:latin typeface="Berlin Sans FB" pitchFamily="34" charset="0"/>
              </a:rPr>
              <a:t>“The right of citizens of the United States to vote shall not be denied or abridged by the United States or by any State on account of sex. Congress shall have power to enforce this article by appropriate legislation.”</a:t>
            </a:r>
          </a:p>
          <a:p>
            <a:r>
              <a:rPr lang="en-US" sz="3200" dirty="0">
                <a:solidFill>
                  <a:srgbClr val="FFFFFF"/>
                </a:solidFill>
                <a:latin typeface="Berlin Sans FB" pitchFamily="34" charset="0"/>
              </a:rPr>
              <a:t>				</a:t>
            </a:r>
            <a:r>
              <a:rPr lang="en-US" sz="2000" dirty="0">
                <a:solidFill>
                  <a:srgbClr val="FFFFFF"/>
                </a:solidFill>
                <a:latin typeface="Berlin Sans FB" pitchFamily="34" charset="0"/>
              </a:rPr>
              <a:t>Nineteenth Amendment</a:t>
            </a:r>
          </a:p>
          <a:p>
            <a:r>
              <a:rPr lang="en-US" sz="2000" dirty="0">
                <a:solidFill>
                  <a:srgbClr val="FFFFFF"/>
                </a:solidFill>
                <a:latin typeface="Berlin Sans FB" pitchFamily="34" charset="0"/>
              </a:rPr>
              <a:t>				Constitution of the United States of America</a:t>
            </a:r>
          </a:p>
        </p:txBody>
      </p:sp>
      <p:sp>
        <p:nvSpPr>
          <p:cNvPr id="3" name="Slide Number Placeholder 2"/>
          <p:cNvSpPr>
            <a:spLocks noGrp="1"/>
          </p:cNvSpPr>
          <p:nvPr>
            <p:ph type="sldNum" sz="quarter" idx="12"/>
          </p:nvPr>
        </p:nvSpPr>
        <p:spPr/>
        <p:txBody>
          <a:bodyPr/>
          <a:lstStyle/>
          <a:p>
            <a:fld id="{C31D8F61-C64B-4A91-9B9E-09E32458B888}" type="slidenum">
              <a:rPr lang="en-US"/>
              <a:pPr/>
              <a:t>2</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20250" y="0"/>
            <a:ext cx="8103500" cy="1200329"/>
          </a:xfrm>
          <a:prstGeom prst="rect">
            <a:avLst/>
          </a:prstGeom>
          <a:noFill/>
          <a:effectLst>
            <a:outerShdw dist="50800" dir="2700000" algn="tl" rotWithShape="0">
              <a:srgbClr val="000000"/>
            </a:outerShdw>
          </a:effectLst>
        </p:spPr>
        <p:txBody>
          <a:bodyPr wrap="none" rtlCol="0">
            <a:spAutoFit/>
          </a:bodyPr>
          <a:lstStyle/>
          <a:p>
            <a:pPr algn="ctr"/>
            <a:r>
              <a:rPr lang="en-US" sz="7200" dirty="0">
                <a:solidFill>
                  <a:schemeClr val="tx2"/>
                </a:solidFill>
                <a:latin typeface="Berlin Sans FB Demi" pitchFamily="34" charset="0"/>
              </a:rPr>
              <a:t>The Role of Women</a:t>
            </a:r>
          </a:p>
        </p:txBody>
      </p:sp>
      <p:sp>
        <p:nvSpPr>
          <p:cNvPr id="7" name="TextBox 6"/>
          <p:cNvSpPr txBox="1"/>
          <p:nvPr/>
        </p:nvSpPr>
        <p:spPr>
          <a:xfrm>
            <a:off x="2199871" y="990600"/>
            <a:ext cx="6410729" cy="461665"/>
          </a:xfrm>
          <a:prstGeom prst="rect">
            <a:avLst/>
          </a:prstGeom>
          <a:noFill/>
        </p:spPr>
        <p:txBody>
          <a:bodyPr wrap="none" rtlCol="0">
            <a:spAutoFit/>
          </a:bodyPr>
          <a:lstStyle/>
          <a:p>
            <a:r>
              <a:rPr lang="en-US" sz="2400" dirty="0">
                <a:latin typeface="Berlin Sans FB" pitchFamily="34" charset="0"/>
              </a:rPr>
              <a:t>In the Pastoral Epistles of 1 &amp; 2 Timothy and Titus</a:t>
            </a:r>
          </a:p>
        </p:txBody>
      </p:sp>
      <p:sp>
        <p:nvSpPr>
          <p:cNvPr id="8" name="TextBox 7"/>
          <p:cNvSpPr txBox="1"/>
          <p:nvPr/>
        </p:nvSpPr>
        <p:spPr>
          <a:xfrm>
            <a:off x="457200" y="1905000"/>
            <a:ext cx="7217040" cy="461665"/>
          </a:xfrm>
          <a:prstGeom prst="rect">
            <a:avLst/>
          </a:prstGeom>
          <a:noFill/>
        </p:spPr>
        <p:txBody>
          <a:bodyPr wrap="none" rtlCol="0">
            <a:prstTxWarp prst="textPlain">
              <a:avLst/>
            </a:prstTxWarp>
            <a:spAutoFit/>
          </a:bodyPr>
          <a:lstStyle/>
          <a:p>
            <a:r>
              <a:rPr lang="en-US" sz="2400" dirty="0">
                <a:solidFill>
                  <a:srgbClr val="FFFFFF"/>
                </a:solidFill>
                <a:latin typeface="Berlin Sans FB Demi" pitchFamily="34" charset="0"/>
              </a:rPr>
              <a:t>Women have played a major role in the Bible story:</a:t>
            </a:r>
          </a:p>
        </p:txBody>
      </p:sp>
      <p:sp>
        <p:nvSpPr>
          <p:cNvPr id="9" name="TextBox 8"/>
          <p:cNvSpPr txBox="1"/>
          <p:nvPr/>
        </p:nvSpPr>
        <p:spPr>
          <a:xfrm>
            <a:off x="457200" y="2590800"/>
            <a:ext cx="7924800" cy="2677656"/>
          </a:xfrm>
          <a:prstGeom prst="rect">
            <a:avLst/>
          </a:prstGeom>
          <a:noFill/>
        </p:spPr>
        <p:txBody>
          <a:bodyPr wrap="square" rtlCol="0">
            <a:spAutoFit/>
          </a:bodyPr>
          <a:lstStyle/>
          <a:p>
            <a:pPr marL="457200" indent="-457200">
              <a:buFont typeface="+mj-lt"/>
              <a:buAutoNum type="arabicPeriod"/>
            </a:pPr>
            <a:r>
              <a:rPr lang="en-US" sz="2800" u="sng" dirty="0">
                <a:solidFill>
                  <a:srgbClr val="FFFFFF"/>
                </a:solidFill>
                <a:latin typeface="Berlin Sans FB Demi" pitchFamily="34" charset="0"/>
              </a:rPr>
              <a:t>In the Old Testament</a:t>
            </a:r>
            <a:r>
              <a:rPr lang="en-US" sz="2800" dirty="0">
                <a:solidFill>
                  <a:srgbClr val="FFFFFF"/>
                </a:solidFill>
                <a:latin typeface="Berlin Sans FB Demi" pitchFamily="34" charset="0"/>
              </a:rPr>
              <a:t>:</a:t>
            </a:r>
          </a:p>
          <a:p>
            <a:pPr marL="457200" indent="-457200"/>
            <a:r>
              <a:rPr lang="en-US" sz="2800" dirty="0">
                <a:solidFill>
                  <a:srgbClr val="FFFFFF"/>
                </a:solidFill>
                <a:latin typeface="Berlin Sans FB" pitchFamily="34" charset="0"/>
              </a:rPr>
              <a:t>	Sarah, Miriam, Deborah, Ruth, Hannah, Esther</a:t>
            </a:r>
          </a:p>
          <a:p>
            <a:pPr marL="457200" indent="-457200">
              <a:buFont typeface="+mj-lt"/>
              <a:buAutoNum type="arabicPeriod"/>
            </a:pPr>
            <a:endParaRPr lang="en-US" sz="2800" dirty="0">
              <a:solidFill>
                <a:srgbClr val="FFFFFF"/>
              </a:solidFill>
              <a:latin typeface="Berlin Sans FB" pitchFamily="34" charset="0"/>
            </a:endParaRPr>
          </a:p>
          <a:p>
            <a:pPr marL="514350" indent="-514350">
              <a:buFont typeface="+mj-lt"/>
              <a:buAutoNum type="arabicPeriod" startAt="2"/>
            </a:pPr>
            <a:r>
              <a:rPr lang="en-US" sz="2800" u="sng" dirty="0">
                <a:solidFill>
                  <a:srgbClr val="FFFFFF"/>
                </a:solidFill>
                <a:latin typeface="Berlin Sans FB Demi" pitchFamily="34" charset="0"/>
              </a:rPr>
              <a:t>In the New Testament</a:t>
            </a:r>
            <a:r>
              <a:rPr lang="en-US" sz="2800" dirty="0">
                <a:solidFill>
                  <a:srgbClr val="FFFFFF"/>
                </a:solidFill>
                <a:latin typeface="Berlin Sans FB Demi" pitchFamily="34" charset="0"/>
              </a:rPr>
              <a:t>:</a:t>
            </a:r>
          </a:p>
          <a:p>
            <a:pPr marL="457200" indent="-457200"/>
            <a:r>
              <a:rPr lang="en-US" sz="2800" dirty="0">
                <a:solidFill>
                  <a:srgbClr val="FFFFFF"/>
                </a:solidFill>
                <a:latin typeface="Berlin Sans FB" pitchFamily="34" charset="0"/>
              </a:rPr>
              <a:t>	Mary, Mary &amp; Martha of Bethany, Mary Magdalene, </a:t>
            </a:r>
            <a:r>
              <a:rPr lang="en-US" sz="2800" dirty="0" err="1">
                <a:solidFill>
                  <a:srgbClr val="FFFFFF"/>
                </a:solidFill>
                <a:latin typeface="Berlin Sans FB" pitchFamily="34" charset="0"/>
              </a:rPr>
              <a:t>Dorcas</a:t>
            </a:r>
            <a:r>
              <a:rPr lang="en-US" sz="2800" dirty="0">
                <a:solidFill>
                  <a:srgbClr val="FFFFFF"/>
                </a:solidFill>
                <a:latin typeface="Berlin Sans FB" pitchFamily="34" charset="0"/>
              </a:rPr>
              <a:t>, Lydia, Priscilla, Phoebe</a:t>
            </a:r>
          </a:p>
        </p:txBody>
      </p:sp>
      <p:sp>
        <p:nvSpPr>
          <p:cNvPr id="10" name="Slide Number Placeholder 9"/>
          <p:cNvSpPr>
            <a:spLocks noGrp="1"/>
          </p:cNvSpPr>
          <p:nvPr>
            <p:ph type="sldNum" sz="quarter" idx="12"/>
          </p:nvPr>
        </p:nvSpPr>
        <p:spPr/>
        <p:txBody>
          <a:bodyPr/>
          <a:lstStyle/>
          <a:p>
            <a:fld id="{3607561C-7D25-4FBB-9B56-6A0687B13F83}" type="slidenum">
              <a:rPr lang="en-US"/>
              <a:pPr/>
              <a:t>3</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slide(fromBottom)">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slide(fromBottom)">
                                      <p:cBhvr>
                                        <p:cTn id="15" dur="500"/>
                                        <p:tgtEl>
                                          <p:spTgt spid="9">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slide(fromBottom)">
                                      <p:cBhvr>
                                        <p:cTn id="1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20250" y="0"/>
            <a:ext cx="8103500" cy="1200329"/>
          </a:xfrm>
          <a:prstGeom prst="rect">
            <a:avLst/>
          </a:prstGeom>
          <a:noFill/>
          <a:effectLst>
            <a:outerShdw dist="50800" dir="2700000" algn="tl" rotWithShape="0">
              <a:srgbClr val="000000"/>
            </a:outerShdw>
          </a:effectLst>
        </p:spPr>
        <p:txBody>
          <a:bodyPr wrap="none" rtlCol="0">
            <a:spAutoFit/>
          </a:bodyPr>
          <a:lstStyle/>
          <a:p>
            <a:pPr algn="ctr"/>
            <a:r>
              <a:rPr lang="en-US" sz="7200" dirty="0">
                <a:solidFill>
                  <a:schemeClr val="tx2"/>
                </a:solidFill>
                <a:latin typeface="Berlin Sans FB Demi" pitchFamily="34" charset="0"/>
              </a:rPr>
              <a:t>The Role of Women</a:t>
            </a:r>
          </a:p>
        </p:txBody>
      </p:sp>
      <p:sp>
        <p:nvSpPr>
          <p:cNvPr id="7" name="TextBox 6"/>
          <p:cNvSpPr txBox="1"/>
          <p:nvPr/>
        </p:nvSpPr>
        <p:spPr>
          <a:xfrm>
            <a:off x="2199871" y="990600"/>
            <a:ext cx="6410729" cy="461665"/>
          </a:xfrm>
          <a:prstGeom prst="rect">
            <a:avLst/>
          </a:prstGeom>
          <a:noFill/>
        </p:spPr>
        <p:txBody>
          <a:bodyPr wrap="none" rtlCol="0">
            <a:spAutoFit/>
          </a:bodyPr>
          <a:lstStyle/>
          <a:p>
            <a:r>
              <a:rPr lang="en-US" sz="2400" dirty="0">
                <a:latin typeface="Berlin Sans FB" pitchFamily="34" charset="0"/>
              </a:rPr>
              <a:t>In the Pastoral Epistles of 1 &amp; 2 Timothy and Titus</a:t>
            </a:r>
          </a:p>
        </p:txBody>
      </p:sp>
      <p:sp>
        <p:nvSpPr>
          <p:cNvPr id="8" name="TextBox 7"/>
          <p:cNvSpPr txBox="1"/>
          <p:nvPr/>
        </p:nvSpPr>
        <p:spPr>
          <a:xfrm>
            <a:off x="457200" y="1905000"/>
            <a:ext cx="5257800" cy="461665"/>
          </a:xfrm>
          <a:prstGeom prst="rect">
            <a:avLst/>
          </a:prstGeom>
          <a:noFill/>
        </p:spPr>
        <p:txBody>
          <a:bodyPr wrap="none" rtlCol="0">
            <a:prstTxWarp prst="textPlain">
              <a:avLst/>
            </a:prstTxWarp>
            <a:spAutoFit/>
          </a:bodyPr>
          <a:lstStyle/>
          <a:p>
            <a:r>
              <a:rPr lang="en-US" sz="2400" dirty="0">
                <a:solidFill>
                  <a:srgbClr val="FFFFFF"/>
                </a:solidFill>
                <a:latin typeface="Berlin Sans FB Demi" pitchFamily="34" charset="0"/>
              </a:rPr>
              <a:t>Our Focus: Three Passages</a:t>
            </a:r>
          </a:p>
        </p:txBody>
      </p:sp>
      <p:sp>
        <p:nvSpPr>
          <p:cNvPr id="9" name="TextBox 8"/>
          <p:cNvSpPr txBox="1"/>
          <p:nvPr/>
        </p:nvSpPr>
        <p:spPr>
          <a:xfrm>
            <a:off x="1066800" y="2895600"/>
            <a:ext cx="3962400" cy="2062103"/>
          </a:xfrm>
          <a:prstGeom prst="rect">
            <a:avLst/>
          </a:prstGeom>
          <a:noFill/>
        </p:spPr>
        <p:txBody>
          <a:bodyPr wrap="square" rtlCol="0">
            <a:spAutoFit/>
          </a:bodyPr>
          <a:lstStyle/>
          <a:p>
            <a:pPr marL="457200" indent="-457200">
              <a:spcAft>
                <a:spcPts val="1200"/>
              </a:spcAft>
              <a:buBlip>
                <a:blip r:embed="rId4"/>
              </a:buBlip>
            </a:pPr>
            <a:r>
              <a:rPr lang="en-US" sz="3600" dirty="0">
                <a:solidFill>
                  <a:srgbClr val="FFFFFF"/>
                </a:solidFill>
                <a:latin typeface="Berlin Sans FB" pitchFamily="34" charset="0"/>
              </a:rPr>
              <a:t>1 Timothy 2:11-15</a:t>
            </a:r>
            <a:endParaRPr lang="en-US" sz="3600" dirty="0">
              <a:solidFill>
                <a:srgbClr val="FFFFFF"/>
              </a:solidFill>
              <a:latin typeface="Berlin Sans FB" pitchFamily="34" charset="0"/>
            </a:endParaRPr>
          </a:p>
          <a:p>
            <a:pPr marL="457200" indent="-457200">
              <a:spcAft>
                <a:spcPts val="1200"/>
              </a:spcAft>
              <a:buBlip>
                <a:blip r:embed="rId4"/>
              </a:buBlip>
            </a:pPr>
            <a:r>
              <a:rPr lang="en-US" sz="3600" dirty="0">
                <a:solidFill>
                  <a:srgbClr val="FFFFFF"/>
                </a:solidFill>
                <a:latin typeface="Berlin Sans FB" pitchFamily="34" charset="0"/>
              </a:rPr>
              <a:t>1 Timothy 5:14</a:t>
            </a:r>
            <a:endParaRPr lang="en-US" sz="3600" dirty="0">
              <a:solidFill>
                <a:srgbClr val="FFFFFF"/>
              </a:solidFill>
              <a:latin typeface="Berlin Sans FB" pitchFamily="34" charset="0"/>
            </a:endParaRPr>
          </a:p>
          <a:p>
            <a:pPr marL="457200" indent="-457200">
              <a:spcAft>
                <a:spcPts val="1200"/>
              </a:spcAft>
              <a:buBlip>
                <a:blip r:embed="rId4"/>
              </a:buBlip>
            </a:pPr>
            <a:r>
              <a:rPr lang="en-US" sz="3600" dirty="0">
                <a:solidFill>
                  <a:srgbClr val="FFFFFF"/>
                </a:solidFill>
                <a:latin typeface="Berlin Sans FB" pitchFamily="34" charset="0"/>
              </a:rPr>
              <a:t>Titus 2:3-5</a:t>
            </a:r>
            <a:endParaRPr lang="en-US" sz="3600" dirty="0">
              <a:solidFill>
                <a:srgbClr val="FFFFFF"/>
              </a:solidFill>
              <a:latin typeface="Berlin Sans FB" pitchFamily="34" charset="0"/>
            </a:endParaRPr>
          </a:p>
        </p:txBody>
      </p:sp>
      <p:sp>
        <p:nvSpPr>
          <p:cNvPr id="10" name="Slide Number Placeholder 9"/>
          <p:cNvSpPr>
            <a:spLocks noGrp="1"/>
          </p:cNvSpPr>
          <p:nvPr>
            <p:ph type="sldNum" sz="quarter" idx="12"/>
          </p:nvPr>
        </p:nvSpPr>
        <p:spPr/>
        <p:txBody>
          <a:bodyPr/>
          <a:lstStyle/>
          <a:p>
            <a:fld id="{3607561C-7D25-4FBB-9B56-6A0687B13F83}" type="slidenum">
              <a:rPr lang="en-US"/>
              <a:pPr/>
              <a:t>4</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20250" y="0"/>
            <a:ext cx="8103500" cy="1200329"/>
          </a:xfrm>
          <a:prstGeom prst="rect">
            <a:avLst/>
          </a:prstGeom>
          <a:noFill/>
          <a:effectLst>
            <a:outerShdw dist="50800" dir="2700000" algn="tl" rotWithShape="0">
              <a:srgbClr val="000000"/>
            </a:outerShdw>
          </a:effectLst>
        </p:spPr>
        <p:txBody>
          <a:bodyPr wrap="none" rtlCol="0">
            <a:spAutoFit/>
          </a:bodyPr>
          <a:lstStyle/>
          <a:p>
            <a:pPr algn="ctr"/>
            <a:r>
              <a:rPr lang="en-US" sz="7200" dirty="0">
                <a:solidFill>
                  <a:schemeClr val="tx2"/>
                </a:solidFill>
                <a:latin typeface="Berlin Sans FB Demi" pitchFamily="34" charset="0"/>
              </a:rPr>
              <a:t>The Role of Women</a:t>
            </a:r>
          </a:p>
        </p:txBody>
      </p:sp>
      <p:sp>
        <p:nvSpPr>
          <p:cNvPr id="5" name="TextBox 4"/>
          <p:cNvSpPr txBox="1"/>
          <p:nvPr/>
        </p:nvSpPr>
        <p:spPr>
          <a:xfrm>
            <a:off x="2199871" y="990600"/>
            <a:ext cx="6410729" cy="461665"/>
          </a:xfrm>
          <a:prstGeom prst="rect">
            <a:avLst/>
          </a:prstGeom>
          <a:noFill/>
        </p:spPr>
        <p:txBody>
          <a:bodyPr wrap="none" rtlCol="0">
            <a:spAutoFit/>
          </a:bodyPr>
          <a:lstStyle/>
          <a:p>
            <a:r>
              <a:rPr lang="en-US" sz="2400" dirty="0">
                <a:latin typeface="Berlin Sans FB" pitchFamily="34" charset="0"/>
              </a:rPr>
              <a:t>In the Pastoral Epistles of 1 &amp; 2 Timothy and Titus</a:t>
            </a:r>
          </a:p>
        </p:txBody>
      </p:sp>
      <p:sp>
        <p:nvSpPr>
          <p:cNvPr id="6" name="TextBox 5"/>
          <p:cNvSpPr txBox="1"/>
          <p:nvPr/>
        </p:nvSpPr>
        <p:spPr>
          <a:xfrm>
            <a:off x="381000" y="1524000"/>
            <a:ext cx="2971800" cy="6140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2:11-15</a:t>
            </a:r>
            <a:endParaRPr lang="en-US" sz="2400" dirty="0">
              <a:solidFill>
                <a:schemeClr val="tx2"/>
              </a:solidFill>
              <a:latin typeface="Berlin Sans FB Demi" pitchFamily="34" charset="0"/>
            </a:endParaRPr>
          </a:p>
        </p:txBody>
      </p:sp>
      <p:sp>
        <p:nvSpPr>
          <p:cNvPr id="7" name="TextBox 6"/>
          <p:cNvSpPr txBox="1"/>
          <p:nvPr/>
        </p:nvSpPr>
        <p:spPr>
          <a:xfrm>
            <a:off x="381000" y="2209800"/>
            <a:ext cx="8305800" cy="4462760"/>
          </a:xfrm>
          <a:prstGeom prst="rect">
            <a:avLst/>
          </a:prstGeom>
          <a:noFill/>
        </p:spPr>
        <p:txBody>
          <a:bodyPr wrap="square" rtlCol="0">
            <a:spAutoFit/>
          </a:bodyPr>
          <a:lstStyle/>
          <a:p>
            <a:pPr marL="457200" indent="-457200">
              <a:spcAft>
                <a:spcPts val="1200"/>
              </a:spcAft>
              <a:buFont typeface="+mj-lt"/>
              <a:buAutoNum type="arabicPeriod"/>
            </a:pPr>
            <a:r>
              <a:rPr lang="en-US" sz="2800" dirty="0">
                <a:solidFill>
                  <a:srgbClr val="FFFFFF"/>
                </a:solidFill>
                <a:latin typeface="Berlin Sans FB Demi" pitchFamily="34" charset="0"/>
              </a:rPr>
              <a:t>Context:</a:t>
            </a:r>
          </a:p>
          <a:p>
            <a:pPr marL="914400" lvl="1" indent="-457200">
              <a:spcAft>
                <a:spcPts val="1200"/>
              </a:spcAft>
              <a:buFont typeface="+mj-lt"/>
              <a:buAutoNum type="alphaLcPeriod"/>
            </a:pPr>
            <a:r>
              <a:rPr lang="en-US" sz="2800" dirty="0">
                <a:solidFill>
                  <a:srgbClr val="FFFFFF"/>
                </a:solidFill>
                <a:latin typeface="Berlin Sans FB" pitchFamily="34" charset="0"/>
              </a:rPr>
              <a:t>Written to show Timothy, “how one ought to conduct himself in the household of God” (3:15)</a:t>
            </a:r>
          </a:p>
          <a:p>
            <a:pPr marL="914400" lvl="1" indent="-457200">
              <a:spcAft>
                <a:spcPts val="1200"/>
              </a:spcAft>
              <a:buFont typeface="+mj-lt"/>
              <a:buAutoNum type="alphaLcPeriod"/>
            </a:pPr>
            <a:r>
              <a:rPr lang="en-US" sz="2800" dirty="0">
                <a:solidFill>
                  <a:srgbClr val="FFFFFF"/>
                </a:solidFill>
                <a:latin typeface="Berlin Sans FB" pitchFamily="34" charset="0"/>
              </a:rPr>
              <a:t>Instruction about false teachers (1:3-11)</a:t>
            </a:r>
          </a:p>
          <a:p>
            <a:pPr marL="914400" lvl="1" indent="-457200">
              <a:spcAft>
                <a:spcPts val="1200"/>
              </a:spcAft>
              <a:buFont typeface="+mj-lt"/>
              <a:buAutoNum type="alphaLcPeriod"/>
            </a:pPr>
            <a:r>
              <a:rPr lang="en-US" sz="2800" dirty="0">
                <a:solidFill>
                  <a:srgbClr val="FFFFFF"/>
                </a:solidFill>
                <a:latin typeface="Berlin Sans FB" pitchFamily="34" charset="0"/>
              </a:rPr>
              <a:t>Grace and mercy – Paul the example (1:12-17)</a:t>
            </a:r>
          </a:p>
          <a:p>
            <a:pPr marL="914400" lvl="1" indent="-457200">
              <a:spcAft>
                <a:spcPts val="1200"/>
              </a:spcAft>
              <a:buFont typeface="+mj-lt"/>
              <a:buAutoNum type="alphaLcPeriod"/>
            </a:pPr>
            <a:r>
              <a:rPr lang="en-US" sz="2800" dirty="0">
                <a:solidFill>
                  <a:srgbClr val="FFFFFF"/>
                </a:solidFill>
                <a:latin typeface="Berlin Sans FB" pitchFamily="34" charset="0"/>
              </a:rPr>
              <a:t>“Fight the good fight” – (1:18-20)</a:t>
            </a:r>
          </a:p>
          <a:p>
            <a:pPr marL="914400" lvl="1" indent="-457200">
              <a:spcAft>
                <a:spcPts val="1200"/>
              </a:spcAft>
              <a:buFont typeface="+mj-lt"/>
              <a:buAutoNum type="alphaLcPeriod"/>
            </a:pPr>
            <a:r>
              <a:rPr lang="en-US" sz="2800" dirty="0">
                <a:solidFill>
                  <a:srgbClr val="FFFFFF"/>
                </a:solidFill>
                <a:latin typeface="Berlin Sans FB" pitchFamily="34" charset="0"/>
              </a:rPr>
              <a:t>Men’s prayer (2:1-8)</a:t>
            </a:r>
          </a:p>
          <a:p>
            <a:pPr marL="914400" lvl="1" indent="-457200">
              <a:spcAft>
                <a:spcPts val="1200"/>
              </a:spcAft>
              <a:buFont typeface="+mj-lt"/>
              <a:buAutoNum type="alphaLcPeriod"/>
            </a:pPr>
            <a:r>
              <a:rPr lang="en-US" sz="2800" dirty="0">
                <a:solidFill>
                  <a:srgbClr val="FFFFFF"/>
                </a:solidFill>
                <a:latin typeface="Berlin Sans FB" pitchFamily="34" charset="0"/>
              </a:rPr>
              <a:t>Women’s modesty (2:9-10)</a:t>
            </a:r>
          </a:p>
        </p:txBody>
      </p:sp>
      <p:sp>
        <p:nvSpPr>
          <p:cNvPr id="8" name="Slide Number Placeholder 7"/>
          <p:cNvSpPr>
            <a:spLocks noGrp="1"/>
          </p:cNvSpPr>
          <p:nvPr>
            <p:ph type="sldNum" sz="quarter" idx="12"/>
          </p:nvPr>
        </p:nvSpPr>
        <p:spPr/>
        <p:txBody>
          <a:bodyPr/>
          <a:lstStyle/>
          <a:p>
            <a:fld id="{C31D8F61-C64B-4A91-9B9E-09E32458B888}" type="slidenum">
              <a:rPr lang="en-US"/>
              <a:pPr/>
              <a:t>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1" end="1"/>
                                            </p:txEl>
                                          </p:spTgt>
                                        </p:tgtEl>
                                      </p:cBhvr>
                                    </p:animEffect>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2" end="2"/>
                                            </p:txEl>
                                          </p:spTgt>
                                        </p:tgtEl>
                                      </p:cBhvr>
                                    </p:animEffect>
                                  </p:childTnLst>
                                  <p:subTnLst>
                                    <p:animClr>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3" end="3"/>
                                            </p:txEl>
                                          </p:spTgt>
                                        </p:tgtEl>
                                      </p:cBhvr>
                                    </p:animEffect>
                                  </p:childTnLst>
                                  <p:subTnLst>
                                    <p:animClr>
                                      <p:cBhvr override="childStyle">
                                        <p:cTn dur="1" fill="hold" display="0" masterRel="nextClick" afterEffect="1"/>
                                        <p:tgtEl>
                                          <p:spTgt spid="7">
                                            <p:txEl>
                                              <p:pRg st="3" end="3"/>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
                                            <p:txEl>
                                              <p:pRg st="4" end="4"/>
                                            </p:txEl>
                                          </p:spTgt>
                                        </p:tgtEl>
                                      </p:cBhvr>
                                    </p:animEffect>
                                  </p:childTnLst>
                                  <p:subTnLst>
                                    <p:animClr>
                                      <p:cBhvr override="childStyle">
                                        <p:cTn dur="1" fill="hold" display="0" masterRel="nextClick" afterEffect="1"/>
                                        <p:tgtEl>
                                          <p:spTgt spid="7">
                                            <p:txEl>
                                              <p:pRg st="4" end="4"/>
                                            </p:txEl>
                                          </p:spTgt>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
                                            <p:txEl>
                                              <p:pRg st="5" end="5"/>
                                            </p:txEl>
                                          </p:spTgt>
                                        </p:tgtEl>
                                      </p:cBhvr>
                                    </p:animEffect>
                                  </p:childTnLst>
                                  <p:subTnLst>
                                    <p:animClr>
                                      <p:cBhvr override="childStyle">
                                        <p:cTn dur="1" fill="hold" display="0" masterRel="nextClick" afterEffect="1"/>
                                        <p:tgtEl>
                                          <p:spTgt spid="7">
                                            <p:txEl>
                                              <p:pRg st="5" end="5"/>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244614"/>
            <a:ext cx="2891481"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2:11</a:t>
            </a:r>
            <a:endParaRPr lang="en-US" sz="2400" dirty="0">
              <a:solidFill>
                <a:schemeClr val="tx2"/>
              </a:solidFill>
              <a:latin typeface="Berlin Sans FB Demi" pitchFamily="34" charset="0"/>
            </a:endParaRPr>
          </a:p>
        </p:txBody>
      </p:sp>
      <p:sp>
        <p:nvSpPr>
          <p:cNvPr id="5" name="TextBox 4"/>
          <p:cNvSpPr txBox="1"/>
          <p:nvPr/>
        </p:nvSpPr>
        <p:spPr>
          <a:xfrm>
            <a:off x="228600" y="2121217"/>
            <a:ext cx="8153400" cy="4431983"/>
          </a:xfrm>
          <a:prstGeom prst="rect">
            <a:avLst/>
          </a:prstGeom>
          <a:noFill/>
        </p:spPr>
        <p:txBody>
          <a:bodyPr wrap="square" rtlCol="0">
            <a:spAutoFit/>
          </a:bodyPr>
          <a:lstStyle/>
          <a:p>
            <a:pPr lvl="1" indent="-457200">
              <a:spcAft>
                <a:spcPts val="600"/>
              </a:spcAft>
              <a:buFont typeface="+mj-lt"/>
              <a:buAutoNum type="arabicPeriod"/>
            </a:pPr>
            <a:r>
              <a:rPr lang="en-US" sz="2800" dirty="0">
                <a:solidFill>
                  <a:srgbClr val="FFFFFF"/>
                </a:solidFill>
                <a:latin typeface="Berlin Sans FB Demi" pitchFamily="34" charset="0"/>
              </a:rPr>
              <a:t>Three key terms:</a:t>
            </a:r>
          </a:p>
          <a:p>
            <a:pPr marL="914400" lvl="1" indent="-457200">
              <a:spcAft>
                <a:spcPts val="600"/>
              </a:spcAft>
              <a:buFont typeface="Wingdings" pitchFamily="2" charset="2"/>
              <a:buChar char="§"/>
            </a:pPr>
            <a:r>
              <a:rPr lang="en-US" sz="2800" dirty="0">
                <a:solidFill>
                  <a:srgbClr val="FFFFFF"/>
                </a:solidFill>
                <a:latin typeface="Berlin Sans FB" pitchFamily="34" charset="0"/>
              </a:rPr>
              <a:t>“Receive instruction” </a:t>
            </a:r>
            <a:r>
              <a:rPr lang="en-US" sz="2800" i="1" dirty="0">
                <a:solidFill>
                  <a:srgbClr val="FFFFFF"/>
                </a:solidFill>
                <a:latin typeface="Berlin Sans FB" pitchFamily="34" charset="0"/>
              </a:rPr>
              <a:t>(</a:t>
            </a:r>
            <a:r>
              <a:rPr lang="en-US" sz="2800" i="1" dirty="0" err="1">
                <a:solidFill>
                  <a:srgbClr val="FFFFFF"/>
                </a:solidFill>
                <a:latin typeface="Berlin Sans FB" pitchFamily="34" charset="0"/>
              </a:rPr>
              <a:t>manthano</a:t>
            </a:r>
            <a:r>
              <a:rPr lang="en-US" sz="2800" i="1" dirty="0">
                <a:solidFill>
                  <a:srgbClr val="FFFFFF"/>
                </a:solidFill>
                <a:latin typeface="Berlin Sans FB" pitchFamily="34" charset="0"/>
              </a:rPr>
              <a:t>)</a:t>
            </a:r>
          </a:p>
          <a:p>
            <a:pPr marL="914400" lvl="1" indent="-457200">
              <a:spcAft>
                <a:spcPts val="600"/>
              </a:spcAft>
              <a:buFont typeface="Wingdings" pitchFamily="2" charset="2"/>
              <a:buChar char="§"/>
            </a:pPr>
            <a:r>
              <a:rPr lang="en-US" sz="2800" dirty="0">
                <a:solidFill>
                  <a:srgbClr val="FFFFFF"/>
                </a:solidFill>
                <a:latin typeface="Berlin Sans FB" pitchFamily="34" charset="0"/>
              </a:rPr>
              <a:t>“Quietness” </a:t>
            </a:r>
            <a:r>
              <a:rPr lang="en-US" sz="2800" i="1" dirty="0">
                <a:solidFill>
                  <a:srgbClr val="FFFFFF"/>
                </a:solidFill>
                <a:latin typeface="Berlin Sans FB" pitchFamily="34" charset="0"/>
              </a:rPr>
              <a:t>(</a:t>
            </a:r>
            <a:r>
              <a:rPr lang="en-US" sz="2800" i="1" dirty="0" err="1">
                <a:solidFill>
                  <a:srgbClr val="FFFFFF"/>
                </a:solidFill>
                <a:latin typeface="Berlin Sans FB" pitchFamily="34" charset="0"/>
              </a:rPr>
              <a:t>hesuchia</a:t>
            </a:r>
            <a:r>
              <a:rPr lang="en-US" sz="2800" i="1" dirty="0">
                <a:solidFill>
                  <a:srgbClr val="FFFFFF"/>
                </a:solidFill>
                <a:latin typeface="Berlin Sans FB" pitchFamily="34" charset="0"/>
              </a:rPr>
              <a:t>)</a:t>
            </a:r>
          </a:p>
          <a:p>
            <a:pPr marL="914400" lvl="1" indent="-457200">
              <a:spcAft>
                <a:spcPts val="600"/>
              </a:spcAft>
              <a:buFont typeface="Wingdings" pitchFamily="2" charset="2"/>
              <a:buChar char="§"/>
            </a:pPr>
            <a:r>
              <a:rPr lang="en-US" sz="2800" dirty="0">
                <a:solidFill>
                  <a:srgbClr val="FFFFFF"/>
                </a:solidFill>
                <a:latin typeface="Berlin Sans FB" pitchFamily="34" charset="0"/>
              </a:rPr>
              <a:t>“Submissiveness” </a:t>
            </a:r>
            <a:r>
              <a:rPr lang="en-US" sz="2800" i="1" dirty="0">
                <a:solidFill>
                  <a:srgbClr val="FFFFFF"/>
                </a:solidFill>
                <a:latin typeface="Berlin Sans FB" pitchFamily="34" charset="0"/>
              </a:rPr>
              <a:t>(</a:t>
            </a:r>
            <a:r>
              <a:rPr lang="en-US" sz="2800" i="1" dirty="0" err="1">
                <a:solidFill>
                  <a:srgbClr val="FFFFFF"/>
                </a:solidFill>
                <a:latin typeface="Berlin Sans FB" pitchFamily="34" charset="0"/>
              </a:rPr>
              <a:t>hupotage</a:t>
            </a:r>
            <a:r>
              <a:rPr lang="en-US" sz="2800" i="1" dirty="0">
                <a:solidFill>
                  <a:srgbClr val="FFFFFF"/>
                </a:solidFill>
                <a:latin typeface="Berlin Sans FB" pitchFamily="34" charset="0"/>
              </a:rPr>
              <a:t>)</a:t>
            </a:r>
          </a:p>
          <a:p>
            <a:pPr marL="514350" indent="-514350">
              <a:spcAft>
                <a:spcPts val="600"/>
              </a:spcAft>
              <a:buFont typeface="+mj-lt"/>
              <a:buAutoNum type="arabicPeriod" startAt="2"/>
            </a:pPr>
            <a:r>
              <a:rPr lang="en-US" sz="2800" dirty="0">
                <a:solidFill>
                  <a:srgbClr val="FFFFFF"/>
                </a:solidFill>
                <a:latin typeface="Berlin Sans FB Demi" pitchFamily="34" charset="0"/>
              </a:rPr>
              <a:t>Observations</a:t>
            </a:r>
            <a:r>
              <a:rPr lang="en-US" sz="2800" dirty="0">
                <a:solidFill>
                  <a:srgbClr val="FFFFFF"/>
                </a:solidFill>
                <a:latin typeface="Berlin Sans FB" pitchFamily="34" charset="0"/>
              </a:rPr>
              <a:t>:</a:t>
            </a:r>
          </a:p>
          <a:p>
            <a:pPr marL="971550" lvl="1" indent="-514350">
              <a:spcAft>
                <a:spcPts val="600"/>
              </a:spcAft>
              <a:buFont typeface="Wingdings" pitchFamily="2" charset="2"/>
              <a:buChar char="§"/>
            </a:pPr>
            <a:r>
              <a:rPr lang="en-US" sz="2800" dirty="0">
                <a:solidFill>
                  <a:srgbClr val="FFFFFF"/>
                </a:solidFill>
                <a:latin typeface="Berlin Sans FB" pitchFamily="34" charset="0"/>
              </a:rPr>
              <a:t>Drawn from principle established at creation (cf. 1Co 11:3,12; 1Tm 2:13)</a:t>
            </a:r>
          </a:p>
          <a:p>
            <a:pPr marL="971550" lvl="1" indent="-514350">
              <a:spcAft>
                <a:spcPts val="600"/>
              </a:spcAft>
              <a:buFont typeface="Wingdings" pitchFamily="2" charset="2"/>
              <a:buChar char="§"/>
            </a:pPr>
            <a:r>
              <a:rPr lang="en-US" sz="2800" dirty="0">
                <a:solidFill>
                  <a:srgbClr val="FFFFFF"/>
                </a:solidFill>
                <a:latin typeface="Berlin Sans FB" pitchFamily="34" charset="0"/>
              </a:rPr>
              <a:t>Addresses general demeanor of women as they receive instruction.</a:t>
            </a:r>
          </a:p>
        </p:txBody>
      </p:sp>
      <p:sp>
        <p:nvSpPr>
          <p:cNvPr id="6" name="TextBox 5"/>
          <p:cNvSpPr txBox="1"/>
          <p:nvPr/>
        </p:nvSpPr>
        <p:spPr>
          <a:xfrm>
            <a:off x="3124201" y="188893"/>
            <a:ext cx="5943600" cy="954107"/>
          </a:xfrm>
          <a:prstGeom prst="rect">
            <a:avLst/>
          </a:prstGeom>
          <a:noFill/>
        </p:spPr>
        <p:txBody>
          <a:bodyPr wrap="square" rtlCol="0">
            <a:spAutoFit/>
          </a:bodyPr>
          <a:lstStyle/>
          <a:p>
            <a:r>
              <a:rPr lang="en-US" sz="2800" dirty="0">
                <a:solidFill>
                  <a:srgbClr val="FFFFFF"/>
                </a:solidFill>
                <a:latin typeface="Berlin Sans FB" pitchFamily="34" charset="0"/>
              </a:rPr>
              <a:t>“A woman must quietly receive instruction with entire submissiveness…”</a:t>
            </a:r>
          </a:p>
        </p:txBody>
      </p:sp>
      <p:sp>
        <p:nvSpPr>
          <p:cNvPr id="7" name="TextBox 6"/>
          <p:cNvSpPr txBox="1"/>
          <p:nvPr/>
        </p:nvSpPr>
        <p:spPr>
          <a:xfrm>
            <a:off x="228600" y="1381780"/>
            <a:ext cx="4751622"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The matter of submissiveness…</a:t>
            </a:r>
          </a:p>
        </p:txBody>
      </p:sp>
      <p:sp>
        <p:nvSpPr>
          <p:cNvPr id="8" name="Slide Number Placeholder 7"/>
          <p:cNvSpPr>
            <a:spLocks noGrp="1"/>
          </p:cNvSpPr>
          <p:nvPr>
            <p:ph type="sldNum" sz="quarter" idx="12"/>
          </p:nvPr>
        </p:nvSpPr>
        <p:spPr/>
        <p:txBody>
          <a:bodyPr/>
          <a:lstStyle/>
          <a:p>
            <a:fld id="{C31D8F61-C64B-4A91-9B9E-09E32458B888}" type="slidenum">
              <a:rPr lang="en-US"/>
              <a:pPr/>
              <a:t>6</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subTnLst>
                                    <p:animClr>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subTnLst>
                                    <p:animClr>
                                      <p:cBhvr override="childStyle">
                                        <p:cTn dur="1" fill="hold" display="0" masterRel="nextClick" afterEffect="1"/>
                                        <p:tgtEl>
                                          <p:spTgt spid="5">
                                            <p:txEl>
                                              <p:pRg st="2" end="2"/>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subTnLst>
                                    <p:animClr>
                                      <p:cBhvr override="childStyle">
                                        <p:cTn dur="1" fill="hold" display="0" masterRel="nextClick" afterEffect="1"/>
                                        <p:tgtEl>
                                          <p:spTgt spid="5">
                                            <p:txEl>
                                              <p:pRg st="3" end="3"/>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subTnLst>
                                    <p:animClr>
                                      <p:cBhvr override="childStyle">
                                        <p:cTn dur="1" fill="hold" display="0" masterRel="nextClick" afterEffect="1"/>
                                        <p:tgtEl>
                                          <p:spTgt spid="5">
                                            <p:txEl>
                                              <p:pRg st="5" end="5"/>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4300" y="2057400"/>
            <a:ext cx="8915400" cy="4001095"/>
          </a:xfrm>
          <a:prstGeom prst="rect">
            <a:avLst/>
          </a:prstGeom>
          <a:noFill/>
        </p:spPr>
        <p:txBody>
          <a:bodyPr wrap="square" rtlCol="0">
            <a:spAutoFit/>
          </a:bodyPr>
          <a:lstStyle/>
          <a:p>
            <a:pPr marL="514350" lvl="2" indent="-514350">
              <a:spcAft>
                <a:spcPts val="600"/>
              </a:spcAft>
              <a:buFont typeface="+mj-lt"/>
              <a:buAutoNum type="arabicPeriod"/>
            </a:pPr>
            <a:r>
              <a:rPr lang="en-US" sz="2800" dirty="0">
                <a:solidFill>
                  <a:srgbClr val="FFFFFF"/>
                </a:solidFill>
                <a:latin typeface="Berlin Sans FB" pitchFamily="34" charset="0"/>
              </a:rPr>
              <a:t>Obviously, not an unqualified prohibition…</a:t>
            </a:r>
          </a:p>
          <a:p>
            <a:pPr marL="971550" lvl="3" indent="-514350">
              <a:spcAft>
                <a:spcPts val="600"/>
              </a:spcAft>
              <a:buFont typeface="Wingdings" pitchFamily="2" charset="2"/>
              <a:buChar char="§"/>
            </a:pPr>
            <a:r>
              <a:rPr lang="en-US" sz="2800" dirty="0">
                <a:solidFill>
                  <a:srgbClr val="FFFFFF"/>
                </a:solidFill>
                <a:latin typeface="Berlin Sans FB" pitchFamily="34" charset="0"/>
              </a:rPr>
              <a:t>Women were commanded to teach… </a:t>
            </a:r>
            <a:r>
              <a:rPr lang="en-US" sz="2800" dirty="0">
                <a:solidFill>
                  <a:srgbClr val="FFFFFF"/>
                </a:solidFill>
                <a:latin typeface="Berlin Sans FB" pitchFamily="34" charset="0"/>
              </a:rPr>
              <a:t>Mt 28:18-20</a:t>
            </a:r>
            <a:r>
              <a:rPr lang="en-US" sz="2800" dirty="0">
                <a:solidFill>
                  <a:srgbClr val="FFFFFF"/>
                </a:solidFill>
                <a:latin typeface="Berlin Sans FB" pitchFamily="34" charset="0"/>
              </a:rPr>
              <a:t>; </a:t>
            </a:r>
            <a:r>
              <a:rPr lang="en-US" sz="2800" dirty="0">
                <a:solidFill>
                  <a:srgbClr val="FFFFFF"/>
                </a:solidFill>
                <a:latin typeface="Berlin Sans FB" pitchFamily="34" charset="0"/>
              </a:rPr>
              <a:t>2</a:t>
            </a:r>
            <a:r>
              <a:rPr lang="en-US" sz="2800" dirty="0">
                <a:solidFill>
                  <a:srgbClr val="FFFFFF"/>
                </a:solidFill>
                <a:latin typeface="Berlin Sans FB" pitchFamily="34" charset="0"/>
              </a:rPr>
              <a:t>Tm 2:2; Ti 2:3</a:t>
            </a:r>
          </a:p>
          <a:p>
            <a:pPr marL="971550" lvl="3" indent="-514350">
              <a:spcAft>
                <a:spcPts val="600"/>
              </a:spcAft>
              <a:buFont typeface="Wingdings" pitchFamily="2" charset="2"/>
              <a:buChar char="§"/>
            </a:pPr>
            <a:r>
              <a:rPr lang="en-US" sz="2800" dirty="0">
                <a:solidFill>
                  <a:srgbClr val="FFFFFF"/>
                </a:solidFill>
                <a:latin typeface="Berlin Sans FB" pitchFamily="34" charset="0"/>
              </a:rPr>
              <a:t>Women did teach… </a:t>
            </a:r>
            <a:r>
              <a:rPr lang="en-US" sz="2800" dirty="0">
                <a:solidFill>
                  <a:srgbClr val="FFFFFF"/>
                </a:solidFill>
                <a:latin typeface="Berlin Sans FB" pitchFamily="34" charset="0"/>
              </a:rPr>
              <a:t>Ac 18:24-26</a:t>
            </a:r>
            <a:endParaRPr lang="en-US" sz="2800" dirty="0">
              <a:solidFill>
                <a:srgbClr val="FFFFFF"/>
              </a:solidFill>
              <a:latin typeface="Berlin Sans FB" pitchFamily="34" charset="0"/>
            </a:endParaRPr>
          </a:p>
          <a:p>
            <a:pPr marL="514350" lvl="2" indent="-514350">
              <a:spcAft>
                <a:spcPts val="600"/>
              </a:spcAft>
              <a:buFont typeface="+mj-lt"/>
              <a:buAutoNum type="arabicPeriod"/>
            </a:pPr>
            <a:r>
              <a:rPr lang="en-US" sz="2800" dirty="0">
                <a:solidFill>
                  <a:srgbClr val="FFFFFF"/>
                </a:solidFill>
                <a:latin typeface="Berlin Sans FB" pitchFamily="34" charset="0"/>
              </a:rPr>
              <a:t>Qualified – But by what?</a:t>
            </a:r>
          </a:p>
          <a:p>
            <a:pPr marL="971550" lvl="3" indent="-514350">
              <a:spcAft>
                <a:spcPts val="600"/>
              </a:spcAft>
              <a:buFont typeface="Wingdings" pitchFamily="2" charset="2"/>
              <a:buChar char="§"/>
            </a:pPr>
            <a:r>
              <a:rPr lang="en-US" sz="2800" dirty="0">
                <a:solidFill>
                  <a:srgbClr val="FFFFFF"/>
                </a:solidFill>
                <a:latin typeface="Berlin Sans FB" pitchFamily="34" charset="0"/>
              </a:rPr>
              <a:t>By place?</a:t>
            </a:r>
          </a:p>
          <a:p>
            <a:pPr marL="971550" lvl="3" indent="-514350">
              <a:spcAft>
                <a:spcPts val="600"/>
              </a:spcAft>
              <a:buFont typeface="Wingdings" pitchFamily="2" charset="2"/>
              <a:buChar char="§"/>
            </a:pPr>
            <a:r>
              <a:rPr lang="en-US" sz="2800" dirty="0">
                <a:solidFill>
                  <a:srgbClr val="FFFFFF"/>
                </a:solidFill>
                <a:latin typeface="Berlin Sans FB" pitchFamily="34" charset="0"/>
              </a:rPr>
              <a:t>By what was taught?</a:t>
            </a:r>
          </a:p>
          <a:p>
            <a:pPr marL="971550" lvl="3" indent="-514350">
              <a:spcAft>
                <a:spcPts val="600"/>
              </a:spcAft>
              <a:buFont typeface="Wingdings" pitchFamily="2" charset="2"/>
              <a:buChar char="§"/>
            </a:pPr>
            <a:r>
              <a:rPr lang="en-US" sz="2800" dirty="0">
                <a:solidFill>
                  <a:srgbClr val="FFFFFF"/>
                </a:solidFill>
                <a:latin typeface="Berlin Sans FB" pitchFamily="34" charset="0"/>
              </a:rPr>
              <a:t>By her position?</a:t>
            </a:r>
          </a:p>
        </p:txBody>
      </p:sp>
      <p:sp>
        <p:nvSpPr>
          <p:cNvPr id="6" name="TextBox 5"/>
          <p:cNvSpPr txBox="1"/>
          <p:nvPr/>
        </p:nvSpPr>
        <p:spPr>
          <a:xfrm>
            <a:off x="3352800" y="381000"/>
            <a:ext cx="5638800" cy="523220"/>
          </a:xfrm>
          <a:prstGeom prst="rect">
            <a:avLst/>
          </a:prstGeom>
          <a:noFill/>
        </p:spPr>
        <p:txBody>
          <a:bodyPr wrap="square" rtlCol="0">
            <a:spAutoFit/>
          </a:bodyPr>
          <a:lstStyle/>
          <a:p>
            <a:r>
              <a:rPr lang="en-US" sz="2800" dirty="0">
                <a:solidFill>
                  <a:srgbClr val="FFFFFF"/>
                </a:solidFill>
                <a:latin typeface="Berlin Sans FB" pitchFamily="34" charset="0"/>
              </a:rPr>
              <a:t>“I do not allow a woman to teach…”</a:t>
            </a:r>
          </a:p>
        </p:txBody>
      </p:sp>
      <p:sp>
        <p:nvSpPr>
          <p:cNvPr id="8" name="TextBox 7"/>
          <p:cNvSpPr txBox="1"/>
          <p:nvPr/>
        </p:nvSpPr>
        <p:spPr>
          <a:xfrm>
            <a:off x="152400" y="228600"/>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2:12</a:t>
            </a:r>
            <a:endParaRPr lang="en-US" sz="2400" dirty="0">
              <a:solidFill>
                <a:schemeClr val="tx2"/>
              </a:solidFill>
              <a:latin typeface="Berlin Sans FB Demi" pitchFamily="34" charset="0"/>
            </a:endParaRPr>
          </a:p>
        </p:txBody>
      </p:sp>
      <p:sp>
        <p:nvSpPr>
          <p:cNvPr id="9" name="TextBox 8"/>
          <p:cNvSpPr txBox="1"/>
          <p:nvPr/>
        </p:nvSpPr>
        <p:spPr>
          <a:xfrm>
            <a:off x="228600" y="1381780"/>
            <a:ext cx="7239000"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The matter of teaching/exercising authority…</a:t>
            </a:r>
          </a:p>
        </p:txBody>
      </p:sp>
      <p:sp>
        <p:nvSpPr>
          <p:cNvPr id="7" name="Slide Number Placeholder 6"/>
          <p:cNvSpPr>
            <a:spLocks noGrp="1"/>
          </p:cNvSpPr>
          <p:nvPr>
            <p:ph type="sldNum" sz="quarter" idx="12"/>
          </p:nvPr>
        </p:nvSpPr>
        <p:spPr/>
        <p:txBody>
          <a:bodyPr/>
          <a:lstStyle/>
          <a:p>
            <a:fld id="{C31D8F61-C64B-4A91-9B9E-09E32458B888}" type="slidenum">
              <a:rPr lang="en-US"/>
              <a:pPr/>
              <a:t>7</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
                                            <p:txEl>
                                              <p:pRg st="2" end="2"/>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4" end="4"/>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
                                            <p:txEl>
                                              <p:pRg st="4" end="4"/>
                                            </p:txEl>
                                          </p:spTgt>
                                        </p:tgtEl>
                                        <p:attrNameLst>
                                          <p:attrName>ppt_c</p:attrName>
                                        </p:attrNameLst>
                                      </p:cBhvr>
                                      <p:to>
                                        <a:schemeClr val="tx2"/>
                                      </p:to>
                                    </p:animClr>
                                  </p:sub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
                                            <p:txEl>
                                              <p:pRg st="5" end="5"/>
                                            </p:txEl>
                                          </p:spTgt>
                                        </p:tgtEl>
                                        <p:attrNameLst>
                                          <p:attrName>ppt_c</p:attrName>
                                        </p:attrNameLst>
                                      </p:cBhvr>
                                      <p:to>
                                        <a:schemeClr val="tx2"/>
                                      </p:to>
                                    </p:animClr>
                                  </p:sub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4300" y="1752600"/>
            <a:ext cx="8915400" cy="4647426"/>
          </a:xfrm>
          <a:prstGeom prst="rect">
            <a:avLst/>
          </a:prstGeom>
          <a:noFill/>
        </p:spPr>
        <p:txBody>
          <a:bodyPr wrap="square" rtlCol="0">
            <a:spAutoFit/>
          </a:bodyPr>
          <a:lstStyle/>
          <a:p>
            <a:pPr marL="514350" lvl="2" indent="-514350">
              <a:spcAft>
                <a:spcPts val="600"/>
              </a:spcAft>
              <a:buFont typeface="+mj-lt"/>
              <a:buAutoNum type="arabicPeriod"/>
            </a:pPr>
            <a:r>
              <a:rPr lang="en-US" sz="2600" dirty="0">
                <a:solidFill>
                  <a:srgbClr val="FFFFFF"/>
                </a:solidFill>
                <a:latin typeface="Berlin Sans FB" pitchFamily="34" charset="0"/>
              </a:rPr>
              <a:t>“or” </a:t>
            </a:r>
            <a:r>
              <a:rPr lang="en-US" sz="2600" i="1" dirty="0">
                <a:solidFill>
                  <a:srgbClr val="FFFFFF"/>
                </a:solidFill>
                <a:latin typeface="Berlin Sans FB" pitchFamily="34" charset="0"/>
              </a:rPr>
              <a:t>(</a:t>
            </a:r>
            <a:r>
              <a:rPr lang="en-US" sz="2600" i="1" dirty="0" err="1">
                <a:solidFill>
                  <a:srgbClr val="FFFFFF"/>
                </a:solidFill>
                <a:latin typeface="Berlin Sans FB" pitchFamily="34" charset="0"/>
              </a:rPr>
              <a:t>oude</a:t>
            </a:r>
            <a:r>
              <a:rPr lang="en-US" sz="2600" i="1" dirty="0">
                <a:solidFill>
                  <a:srgbClr val="FFFFFF"/>
                </a:solidFill>
                <a:latin typeface="Berlin Sans FB" pitchFamily="34" charset="0"/>
              </a:rPr>
              <a:t>)</a:t>
            </a:r>
            <a:endParaRPr lang="en-US" sz="2600" dirty="0">
              <a:solidFill>
                <a:srgbClr val="FFFFFF"/>
              </a:solidFill>
              <a:latin typeface="Berlin Sans FB" pitchFamily="34" charset="0"/>
            </a:endParaRPr>
          </a:p>
          <a:p>
            <a:pPr marL="971550" lvl="3" indent="-514350">
              <a:spcAft>
                <a:spcPts val="600"/>
              </a:spcAft>
              <a:buFont typeface="Wingdings" pitchFamily="2" charset="2"/>
              <a:buChar char="§"/>
            </a:pPr>
            <a:r>
              <a:rPr lang="en-US" sz="2600" dirty="0">
                <a:solidFill>
                  <a:srgbClr val="FFFFFF"/>
                </a:solidFill>
                <a:latin typeface="Berlin Sans FB Demi" pitchFamily="34" charset="0"/>
              </a:rPr>
              <a:t>BDAG: </a:t>
            </a:r>
            <a:r>
              <a:rPr lang="en-US" sz="2600" dirty="0">
                <a:solidFill>
                  <a:srgbClr val="FFFFFF"/>
                </a:solidFill>
                <a:latin typeface="Berlin Sans FB" pitchFamily="34" charset="0"/>
              </a:rPr>
              <a:t>“1. and not, nor joins neg. sentences or clauses to others of the same kind... 2.  also not, not either, neither... 3. not even”</a:t>
            </a:r>
          </a:p>
          <a:p>
            <a:pPr marL="971550" lvl="3" indent="-514350">
              <a:spcAft>
                <a:spcPts val="600"/>
              </a:spcAft>
              <a:buFont typeface="Wingdings" pitchFamily="2" charset="2"/>
              <a:buChar char="§"/>
            </a:pPr>
            <a:r>
              <a:rPr lang="en-US" sz="2600" dirty="0" err="1">
                <a:solidFill>
                  <a:srgbClr val="FFFFFF"/>
                </a:solidFill>
                <a:latin typeface="Berlin Sans FB Demi" pitchFamily="34" charset="0"/>
              </a:rPr>
              <a:t>Lenski</a:t>
            </a:r>
            <a:r>
              <a:rPr lang="en-US" sz="2600" dirty="0">
                <a:solidFill>
                  <a:srgbClr val="FFFFFF"/>
                </a:solidFill>
                <a:latin typeface="Berlin Sans FB Demi" pitchFamily="34" charset="0"/>
              </a:rPr>
              <a:t>: </a:t>
            </a:r>
            <a:r>
              <a:rPr lang="en-US" sz="2600" dirty="0">
                <a:solidFill>
                  <a:srgbClr val="FFFFFF"/>
                </a:solidFill>
                <a:latin typeface="Berlin Sans FB" pitchFamily="34" charset="0"/>
              </a:rPr>
              <a:t>“If this statement were positive it would be followed by an explicative </a:t>
            </a:r>
            <a:r>
              <a:rPr lang="en-US" sz="2600" i="1" dirty="0" err="1">
                <a:solidFill>
                  <a:srgbClr val="FFFFFF"/>
                </a:solidFill>
                <a:latin typeface="Berlin Sans FB" pitchFamily="34" charset="0"/>
              </a:rPr>
              <a:t>kai</a:t>
            </a:r>
            <a:r>
              <a:rPr lang="en-US" sz="2600" dirty="0">
                <a:solidFill>
                  <a:srgbClr val="FFFFFF"/>
                </a:solidFill>
                <a:latin typeface="Berlin Sans FB" pitchFamily="34" charset="0"/>
              </a:rPr>
              <a:t>; since it is negative, we have explicative </a:t>
            </a:r>
            <a:r>
              <a:rPr lang="en-US" sz="2600" i="1" dirty="0" err="1">
                <a:solidFill>
                  <a:srgbClr val="FFFFFF"/>
                </a:solidFill>
                <a:latin typeface="Berlin Sans FB" pitchFamily="34" charset="0"/>
              </a:rPr>
              <a:t>oude</a:t>
            </a:r>
            <a:r>
              <a:rPr lang="en-US" sz="2600" dirty="0">
                <a:solidFill>
                  <a:srgbClr val="FFFFFF"/>
                </a:solidFill>
                <a:latin typeface="Berlin Sans FB" pitchFamily="34" charset="0"/>
              </a:rPr>
              <a:t>, for ‘neither to exercise authority over a man’ states the point involved in the forbidding ‘to teach.’  To teach is to act as an </a:t>
            </a:r>
            <a:r>
              <a:rPr lang="en-US" sz="2600" i="1" dirty="0" err="1">
                <a:solidFill>
                  <a:srgbClr val="FFFFFF"/>
                </a:solidFill>
                <a:latin typeface="Berlin Sans FB" pitchFamily="34" charset="0"/>
              </a:rPr>
              <a:t>authentes</a:t>
            </a:r>
            <a:r>
              <a:rPr lang="en-US" sz="2600" dirty="0">
                <a:solidFill>
                  <a:srgbClr val="FFFFFF"/>
                </a:solidFill>
                <a:latin typeface="Berlin Sans FB" pitchFamily="34" charset="0"/>
              </a:rPr>
              <a:t> over all those taught, as a self-doer, a master or -- to put it strongly -- an autocrat.”</a:t>
            </a:r>
          </a:p>
        </p:txBody>
      </p:sp>
      <p:sp>
        <p:nvSpPr>
          <p:cNvPr id="6" name="TextBox 5"/>
          <p:cNvSpPr txBox="1"/>
          <p:nvPr/>
        </p:nvSpPr>
        <p:spPr>
          <a:xfrm>
            <a:off x="3352800" y="162640"/>
            <a:ext cx="5638800" cy="954107"/>
          </a:xfrm>
          <a:prstGeom prst="rect">
            <a:avLst/>
          </a:prstGeom>
          <a:noFill/>
        </p:spPr>
        <p:txBody>
          <a:bodyPr wrap="square" rtlCol="0">
            <a:spAutoFit/>
          </a:bodyPr>
          <a:lstStyle/>
          <a:p>
            <a:r>
              <a:rPr lang="en-US" sz="2800" dirty="0">
                <a:solidFill>
                  <a:srgbClr val="FFFFFF"/>
                </a:solidFill>
                <a:latin typeface="Berlin Sans FB" pitchFamily="34" charset="0"/>
              </a:rPr>
              <a:t>“… not to teach or to exercise authority over a man”</a:t>
            </a:r>
          </a:p>
        </p:txBody>
      </p:sp>
      <p:sp>
        <p:nvSpPr>
          <p:cNvPr id="8" name="TextBox 7"/>
          <p:cNvSpPr txBox="1"/>
          <p:nvPr/>
        </p:nvSpPr>
        <p:spPr>
          <a:xfrm>
            <a:off x="228600" y="218361"/>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2:12</a:t>
            </a:r>
            <a:endParaRPr lang="en-US" sz="2400" dirty="0">
              <a:solidFill>
                <a:schemeClr val="tx2"/>
              </a:solidFill>
              <a:latin typeface="Berlin Sans FB Demi" pitchFamily="34" charset="0"/>
            </a:endParaRPr>
          </a:p>
        </p:txBody>
      </p:sp>
      <p:sp>
        <p:nvSpPr>
          <p:cNvPr id="9" name="TextBox 8"/>
          <p:cNvSpPr txBox="1"/>
          <p:nvPr/>
        </p:nvSpPr>
        <p:spPr>
          <a:xfrm>
            <a:off x="228600" y="1219200"/>
            <a:ext cx="4495800"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Qualified by “position.”</a:t>
            </a:r>
          </a:p>
        </p:txBody>
      </p:sp>
      <p:sp>
        <p:nvSpPr>
          <p:cNvPr id="7" name="Slide Number Placeholder 6"/>
          <p:cNvSpPr>
            <a:spLocks noGrp="1"/>
          </p:cNvSpPr>
          <p:nvPr>
            <p:ph type="sldNum" sz="quarter" idx="12"/>
          </p:nvPr>
        </p:nvSpPr>
        <p:spPr/>
        <p:txBody>
          <a:bodyPr/>
          <a:lstStyle/>
          <a:p>
            <a:fld id="{C31D8F61-C64B-4A91-9B9E-09E32458B888}" type="slidenum">
              <a:rPr lang="en-US"/>
              <a:pPr/>
              <a:t>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subTnLst>
                                    <p:animClr>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352800" y="162640"/>
            <a:ext cx="5638800" cy="954107"/>
          </a:xfrm>
          <a:prstGeom prst="rect">
            <a:avLst/>
          </a:prstGeom>
          <a:noFill/>
        </p:spPr>
        <p:txBody>
          <a:bodyPr wrap="square" rtlCol="0">
            <a:spAutoFit/>
          </a:bodyPr>
          <a:lstStyle/>
          <a:p>
            <a:r>
              <a:rPr lang="en-US" sz="2800" dirty="0">
                <a:solidFill>
                  <a:srgbClr val="FFFFFF"/>
                </a:solidFill>
                <a:latin typeface="Berlin Sans FB" pitchFamily="34" charset="0"/>
              </a:rPr>
              <a:t>“… not to teach or to exercise authority over a man”</a:t>
            </a:r>
          </a:p>
        </p:txBody>
      </p:sp>
      <p:sp>
        <p:nvSpPr>
          <p:cNvPr id="8" name="TextBox 7"/>
          <p:cNvSpPr txBox="1"/>
          <p:nvPr/>
        </p:nvSpPr>
        <p:spPr>
          <a:xfrm>
            <a:off x="228600" y="218361"/>
            <a:ext cx="2895600" cy="842665"/>
          </a:xfrm>
          <a:prstGeom prst="rect">
            <a:avLst/>
          </a:prstGeom>
          <a:noFill/>
          <a:effectLst>
            <a:outerShdw blurRad="50800" dist="38100" dir="2700000" algn="tl" rotWithShape="0">
              <a:srgbClr val="000000"/>
            </a:outerShdw>
          </a:effectLst>
        </p:spPr>
        <p:txBody>
          <a:bodyPr wrap="none" rtlCol="0">
            <a:prstTxWarp prst="textPlain">
              <a:avLst/>
            </a:prstTxWarp>
            <a:spAutoFit/>
          </a:bodyPr>
          <a:lstStyle/>
          <a:p>
            <a:r>
              <a:rPr lang="en-US" sz="2400" dirty="0">
                <a:solidFill>
                  <a:schemeClr val="tx2"/>
                </a:solidFill>
                <a:latin typeface="Berlin Sans FB Demi" pitchFamily="34" charset="0"/>
              </a:rPr>
              <a:t>1 Timothy 2:12</a:t>
            </a:r>
            <a:endParaRPr lang="en-US" sz="2400" dirty="0">
              <a:solidFill>
                <a:schemeClr val="tx2"/>
              </a:solidFill>
              <a:latin typeface="Berlin Sans FB Demi" pitchFamily="34" charset="0"/>
            </a:endParaRPr>
          </a:p>
        </p:txBody>
      </p:sp>
      <p:sp>
        <p:nvSpPr>
          <p:cNvPr id="9" name="TextBox 8"/>
          <p:cNvSpPr txBox="1"/>
          <p:nvPr/>
        </p:nvSpPr>
        <p:spPr>
          <a:xfrm>
            <a:off x="228600" y="1219200"/>
            <a:ext cx="4495800" cy="523220"/>
          </a:xfrm>
          <a:prstGeom prst="rect">
            <a:avLst/>
          </a:prstGeom>
          <a:noFill/>
          <a:effectLst>
            <a:outerShdw dist="38100" dir="2700000" algn="tl" rotWithShape="0">
              <a:prstClr val="black"/>
            </a:outerShdw>
          </a:effectLst>
        </p:spPr>
        <p:txBody>
          <a:bodyPr wrap="none" rtlCol="0">
            <a:prstTxWarp prst="textPlain">
              <a:avLst/>
            </a:prstTxWarp>
            <a:spAutoFit/>
          </a:bodyPr>
          <a:lstStyle/>
          <a:p>
            <a:r>
              <a:rPr lang="en-US" sz="2800" dirty="0">
                <a:solidFill>
                  <a:schemeClr val="tx2"/>
                </a:solidFill>
                <a:latin typeface="Berlin Sans FB Demi" pitchFamily="34" charset="0"/>
              </a:rPr>
              <a:t>Qualified by “position.”</a:t>
            </a:r>
          </a:p>
        </p:txBody>
      </p:sp>
      <p:sp>
        <p:nvSpPr>
          <p:cNvPr id="7" name="TextBox 6"/>
          <p:cNvSpPr txBox="1"/>
          <p:nvPr/>
        </p:nvSpPr>
        <p:spPr>
          <a:xfrm>
            <a:off x="114300" y="1752600"/>
            <a:ext cx="8915400" cy="5047536"/>
          </a:xfrm>
          <a:prstGeom prst="rect">
            <a:avLst/>
          </a:prstGeom>
          <a:noFill/>
        </p:spPr>
        <p:txBody>
          <a:bodyPr wrap="square" rtlCol="0">
            <a:spAutoFit/>
          </a:bodyPr>
          <a:lstStyle/>
          <a:p>
            <a:pPr marL="514350" lvl="2" indent="-514350">
              <a:spcAft>
                <a:spcPts val="600"/>
              </a:spcAft>
              <a:buFont typeface="+mj-lt"/>
              <a:buAutoNum type="arabicPeriod"/>
            </a:pPr>
            <a:r>
              <a:rPr lang="en-US" sz="2600" dirty="0">
                <a:solidFill>
                  <a:srgbClr val="FFFFFF"/>
                </a:solidFill>
                <a:latin typeface="Berlin Sans FB" pitchFamily="34" charset="0"/>
              </a:rPr>
              <a:t>“or” </a:t>
            </a:r>
            <a:r>
              <a:rPr lang="en-US" sz="2600" i="1" dirty="0">
                <a:solidFill>
                  <a:srgbClr val="FFFFFF"/>
                </a:solidFill>
                <a:latin typeface="Berlin Sans FB" pitchFamily="34" charset="0"/>
              </a:rPr>
              <a:t>(</a:t>
            </a:r>
            <a:r>
              <a:rPr lang="en-US" sz="2600" i="1" dirty="0" err="1">
                <a:solidFill>
                  <a:srgbClr val="FFFFFF"/>
                </a:solidFill>
                <a:latin typeface="Berlin Sans FB" pitchFamily="34" charset="0"/>
              </a:rPr>
              <a:t>oude</a:t>
            </a:r>
            <a:r>
              <a:rPr lang="en-US" sz="2600" i="1" dirty="0">
                <a:solidFill>
                  <a:srgbClr val="FFFFFF"/>
                </a:solidFill>
                <a:latin typeface="Berlin Sans FB" pitchFamily="34" charset="0"/>
              </a:rPr>
              <a:t>)</a:t>
            </a:r>
            <a:endParaRPr lang="en-US" sz="2600" dirty="0">
              <a:solidFill>
                <a:srgbClr val="FFFFFF"/>
              </a:solidFill>
              <a:latin typeface="Berlin Sans FB" pitchFamily="34" charset="0"/>
            </a:endParaRPr>
          </a:p>
          <a:p>
            <a:pPr marL="971550" lvl="3" indent="-514350">
              <a:spcAft>
                <a:spcPts val="600"/>
              </a:spcAft>
              <a:buFont typeface="Wingdings" pitchFamily="2" charset="2"/>
              <a:buChar char="§"/>
            </a:pPr>
            <a:r>
              <a:rPr lang="en-US" sz="2600" dirty="0">
                <a:solidFill>
                  <a:srgbClr val="FFFFFF"/>
                </a:solidFill>
                <a:latin typeface="Berlin Sans FB Demi" pitchFamily="34" charset="0"/>
              </a:rPr>
              <a:t>Dr. Homer Kent: </a:t>
            </a:r>
            <a:r>
              <a:rPr lang="en-US" sz="2600" dirty="0">
                <a:solidFill>
                  <a:srgbClr val="FFFFFF"/>
                </a:solidFill>
                <a:latin typeface="Berlin Sans FB" pitchFamily="34" charset="0"/>
              </a:rPr>
              <a:t>“I understand </a:t>
            </a:r>
            <a:r>
              <a:rPr lang="en-US" sz="2600" dirty="0" err="1">
                <a:solidFill>
                  <a:srgbClr val="FFFFFF"/>
                </a:solidFill>
                <a:latin typeface="Berlin Sans FB" pitchFamily="34" charset="0"/>
              </a:rPr>
              <a:t>Lenski’s</a:t>
            </a:r>
            <a:r>
              <a:rPr lang="en-US" sz="2600" dirty="0">
                <a:solidFill>
                  <a:srgbClr val="FFFFFF"/>
                </a:solidFill>
                <a:latin typeface="Berlin Sans FB" pitchFamily="34" charset="0"/>
              </a:rPr>
              <a:t> comment to be the proper explanation for that passage.  I regard ‘neither to exercise authority over a man’ to be somewhat exegetical of the previous clause and giving one of the reasons why the prohibition to teach is made.”</a:t>
            </a:r>
          </a:p>
          <a:p>
            <a:pPr marL="971550" lvl="3" indent="-514350">
              <a:spcAft>
                <a:spcPts val="600"/>
              </a:spcAft>
              <a:buFont typeface="Wingdings" pitchFamily="2" charset="2"/>
              <a:buChar char="§"/>
            </a:pPr>
            <a:r>
              <a:rPr lang="en-US" sz="2600" dirty="0">
                <a:solidFill>
                  <a:srgbClr val="FFFFFF"/>
                </a:solidFill>
                <a:latin typeface="Berlin Sans FB Demi" pitchFamily="34" charset="0"/>
              </a:rPr>
              <a:t>Patton: </a:t>
            </a:r>
            <a:r>
              <a:rPr lang="en-US" sz="2600" dirty="0">
                <a:solidFill>
                  <a:srgbClr val="FFFFFF"/>
                </a:solidFill>
                <a:latin typeface="Berlin Sans FB" pitchFamily="34" charset="0"/>
              </a:rPr>
              <a:t>“The word ‘nor’ is an explicative conjunction joining the two phrases (before and after), the latter explaining the former, i.e., the kind of teaching not to be done.  Thus, the kind of teaching forbidden to the woman is that in which she usurps authority over the man.” </a:t>
            </a:r>
          </a:p>
        </p:txBody>
      </p:sp>
      <p:sp>
        <p:nvSpPr>
          <p:cNvPr id="10" name="Slide Number Placeholder 9"/>
          <p:cNvSpPr>
            <a:spLocks noGrp="1"/>
          </p:cNvSpPr>
          <p:nvPr>
            <p:ph type="sldNum" sz="quarter" idx="12"/>
          </p:nvPr>
        </p:nvSpPr>
        <p:spPr/>
        <p:txBody>
          <a:bodyPr/>
          <a:lstStyle/>
          <a:p>
            <a:fld id="{C31D8F61-C64B-4A91-9B9E-09E32458B888}" type="slidenum">
              <a:rPr lang="en-US"/>
              <a:pPr/>
              <a:t>9</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theme/theme1.xml><?xml version="1.0" encoding="utf-8"?>
<a:theme xmlns:a="http://schemas.openxmlformats.org/drawingml/2006/main" name="Office Theme">
  <a:themeElements>
    <a:clrScheme name="">
      <a:dk1>
        <a:srgbClr val="777777"/>
      </a:dk1>
      <a:lt1>
        <a:srgbClr val="F1E7CB"/>
      </a:lt1>
      <a:dk2>
        <a:srgbClr val="686B5D"/>
      </a:dk2>
      <a:lt2>
        <a:srgbClr val="F5E0AA"/>
      </a:lt2>
      <a:accent1>
        <a:srgbClr val="909082"/>
      </a:accent1>
      <a:accent2>
        <a:srgbClr val="809EA8"/>
      </a:accent2>
      <a:accent3>
        <a:srgbClr val="B9BAB6"/>
      </a:accent3>
      <a:accent4>
        <a:srgbClr val="CEC5AD"/>
      </a:accent4>
      <a:accent5>
        <a:srgbClr val="C6C6C1"/>
      </a:accent5>
      <a:accent6>
        <a:srgbClr val="738F98"/>
      </a:accent6>
      <a:hlink>
        <a:srgbClr val="FFCC66"/>
      </a:hlink>
      <a:folHlink>
        <a:srgbClr val="E9DCB9"/>
      </a:folHlink>
    </a:clrScheme>
    <a:fontScheme name="Office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smtClean="0">
            <a:latin typeface="Berlin Sans FB"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777777"/>
      </a:dk1>
      <a:lt1>
        <a:srgbClr val="F1E7CB"/>
      </a:lt1>
      <a:dk2>
        <a:srgbClr val="686B5D"/>
      </a:dk2>
      <a:lt2>
        <a:srgbClr val="F5E0AA"/>
      </a:lt2>
      <a:accent1>
        <a:srgbClr val="909082"/>
      </a:accent1>
      <a:accent2>
        <a:srgbClr val="809EA8"/>
      </a:accent2>
      <a:accent3>
        <a:srgbClr val="B9BAB6"/>
      </a:accent3>
      <a:accent4>
        <a:srgbClr val="CEC5AD"/>
      </a:accent4>
      <a:accent5>
        <a:srgbClr val="C6C6C1"/>
      </a:accent5>
      <a:accent6>
        <a:srgbClr val="738F98"/>
      </a:accent6>
      <a:hlink>
        <a:srgbClr val="FFCC66"/>
      </a:hlink>
      <a:folHlink>
        <a:srgbClr val="E9DCB9"/>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
      <a:dk1>
        <a:srgbClr val="777777"/>
      </a:dk1>
      <a:lt1>
        <a:srgbClr val="F1E7CB"/>
      </a:lt1>
      <a:dk2>
        <a:srgbClr val="686B5D"/>
      </a:dk2>
      <a:lt2>
        <a:srgbClr val="F5E0AA"/>
      </a:lt2>
      <a:accent1>
        <a:srgbClr val="909082"/>
      </a:accent1>
      <a:accent2>
        <a:srgbClr val="809EA8"/>
      </a:accent2>
      <a:accent3>
        <a:srgbClr val="B9BAB6"/>
      </a:accent3>
      <a:accent4>
        <a:srgbClr val="CEC5AD"/>
      </a:accent4>
      <a:accent5>
        <a:srgbClr val="C6C6C1"/>
      </a:accent5>
      <a:accent6>
        <a:srgbClr val="738F98"/>
      </a:accent6>
      <a:hlink>
        <a:srgbClr val="FFCC66"/>
      </a:hlink>
      <a:folHlink>
        <a:srgbClr val="E9DCB9"/>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smtClean="0">
            <a:solidFill>
              <a:srgbClr val="FFFFFF"/>
            </a:solidFill>
            <a:latin typeface="Berlin Sans FB"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1349</TotalTime>
  <Words>1367</Words>
  <Application>Microsoft Office PowerPoint</Application>
  <PresentationFormat>On-screen Show (4:3)</PresentationFormat>
  <Paragraphs>161</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Berlin Sans FB Demi</vt:lpstr>
      <vt:lpstr>Berlin Sans FB</vt:lpstr>
      <vt:lpstr>Wingdings</vt:lpstr>
      <vt:lpstr>Calibri</vt:lpstr>
      <vt:lpstr>Georgia</vt:lpstr>
      <vt:lpstr>Office Theme</vt:lpstr>
      <vt:lpstr>Default Design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Advent Digital Media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Johns</dc:creator>
  <cp:lastModifiedBy>Kevin</cp:lastModifiedBy>
  <cp:revision>54</cp:revision>
  <dcterms:created xsi:type="dcterms:W3CDTF">2004-08-31T16:56:40Z</dcterms:created>
  <dcterms:modified xsi:type="dcterms:W3CDTF">2010-03-05T14:07:51Z</dcterms:modified>
</cp:coreProperties>
</file>