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08" r:id="rId3"/>
    <p:sldId id="258" r:id="rId4"/>
    <p:sldId id="257" r:id="rId5"/>
    <p:sldId id="260" r:id="rId6"/>
    <p:sldId id="261" r:id="rId7"/>
    <p:sldId id="262" r:id="rId8"/>
    <p:sldId id="263" r:id="rId9"/>
    <p:sldId id="264" r:id="rId10"/>
    <p:sldId id="321" r:id="rId11"/>
    <p:sldId id="322" r:id="rId12"/>
    <p:sldId id="265" r:id="rId13"/>
    <p:sldId id="292" r:id="rId14"/>
    <p:sldId id="293" r:id="rId15"/>
    <p:sldId id="294" r:id="rId16"/>
    <p:sldId id="295" r:id="rId17"/>
    <p:sldId id="303" r:id="rId18"/>
    <p:sldId id="296" r:id="rId19"/>
    <p:sldId id="297" r:id="rId20"/>
    <p:sldId id="304" r:id="rId21"/>
    <p:sldId id="305" r:id="rId22"/>
    <p:sldId id="306" r:id="rId23"/>
    <p:sldId id="323" r:id="rId24"/>
    <p:sldId id="315" r:id="rId25"/>
    <p:sldId id="316" r:id="rId26"/>
    <p:sldId id="266" r:id="rId27"/>
    <p:sldId id="279" r:id="rId28"/>
    <p:sldId id="272" r:id="rId29"/>
    <p:sldId id="273" r:id="rId30"/>
    <p:sldId id="274" r:id="rId31"/>
    <p:sldId id="275" r:id="rId32"/>
    <p:sldId id="276" r:id="rId33"/>
    <p:sldId id="277" r:id="rId34"/>
    <p:sldId id="278" r:id="rId35"/>
    <p:sldId id="280" r:id="rId36"/>
    <p:sldId id="281" r:id="rId37"/>
    <p:sldId id="282" r:id="rId38"/>
    <p:sldId id="283" r:id="rId39"/>
    <p:sldId id="284" r:id="rId40"/>
    <p:sldId id="285" r:id="rId41"/>
    <p:sldId id="286" r:id="rId42"/>
    <p:sldId id="288" r:id="rId43"/>
    <p:sldId id="289" r:id="rId44"/>
    <p:sldId id="309" r:id="rId45"/>
    <p:sldId id="290" r:id="rId46"/>
    <p:sldId id="287" r:id="rId47"/>
    <p:sldId id="298" r:id="rId48"/>
    <p:sldId id="299" r:id="rId49"/>
    <p:sldId id="300" r:id="rId50"/>
    <p:sldId id="267" r:id="rId51"/>
    <p:sldId id="302" r:id="rId52"/>
    <p:sldId id="307" r:id="rId53"/>
    <p:sldId id="268" r:id="rId54"/>
    <p:sldId id="259" r:id="rId55"/>
    <p:sldId id="310" r:id="rId56"/>
    <p:sldId id="311" r:id="rId57"/>
    <p:sldId id="313" r:id="rId58"/>
    <p:sldId id="314" r:id="rId59"/>
    <p:sldId id="317" r:id="rId60"/>
    <p:sldId id="324" r:id="rId61"/>
    <p:sldId id="318" r:id="rId62"/>
    <p:sldId id="319" r:id="rId63"/>
    <p:sldId id="320"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FF00"/>
    <a:srgbClr val="1C1C1C"/>
    <a:srgbClr val="CC6600"/>
    <a:srgbClr val="CC3300"/>
    <a:srgbClr val="FFCC00"/>
    <a:srgbClr val="990033"/>
    <a:srgbClr val="24486C"/>
    <a:srgbClr val="292929"/>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05" autoAdjust="0"/>
    <p:restoredTop sz="76408" autoAdjust="0"/>
  </p:normalViewPr>
  <p:slideViewPr>
    <p:cSldViewPr>
      <p:cViewPr varScale="1">
        <p:scale>
          <a:sx n="66" d="100"/>
          <a:sy n="66" d="100"/>
        </p:scale>
        <p:origin x="-1560" y="-102"/>
      </p:cViewPr>
      <p:guideLst>
        <p:guide orient="horz" pos="2160"/>
        <p:guide pos="2880"/>
      </p:guideLst>
    </p:cSldViewPr>
  </p:slideViewPr>
  <p:outlineViewPr>
    <p:cViewPr>
      <p:scale>
        <a:sx n="33" d="100"/>
        <a:sy n="33" d="100"/>
      </p:scale>
      <p:origin x="0" y="5270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ED45F6-8090-4809-9873-F6D598589F3B}" type="datetimeFigureOut">
              <a:rPr lang="en-US" smtClean="0"/>
              <a:pPr/>
              <a:t>2/29/2008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A08D2-34AF-4646-ABBC-690E893914A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F05E2-810E-4B57-B1B1-D5358679F80A}" type="datetimeFigureOut">
              <a:rPr lang="en-US" smtClean="0"/>
              <a:pPr/>
              <a:t>2/29/2008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E818E-D4AC-49B2-A4D3-305B60E044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whether</a:t>
            </a:r>
            <a:r>
              <a:rPr lang="en-US" baseline="0" dirty="0" smtClean="0"/>
              <a:t> Isaiah was foretelling the new covenant era in this passage as Homer Hailey thinks, or whether His reminding them of how He had formed old covenant Israel, it matters little to the parallel to </a:t>
            </a:r>
            <a:r>
              <a:rPr lang="en-US" u="sng" baseline="0" dirty="0" smtClean="0"/>
              <a:t>2 Pt. 3</a:t>
            </a:r>
            <a:r>
              <a:rPr lang="en-US" u="none" baseline="0" dirty="0" smtClean="0"/>
              <a:t>.  In </a:t>
            </a:r>
            <a:r>
              <a:rPr lang="en-US" u="sng" baseline="0" dirty="0" smtClean="0"/>
              <a:t>Isa. 51:6</a:t>
            </a:r>
            <a:r>
              <a:rPr lang="en-US" u="none" baseline="0" dirty="0" smtClean="0"/>
              <a:t> the heavens and earth are said to pass away.  Surely this is metaphoric OT prophecy concerning the DOJ.  Hailey says </a:t>
            </a:r>
            <a:r>
              <a:rPr lang="en-US" u="sng" baseline="0" dirty="0" smtClean="0"/>
              <a:t>v. 6</a:t>
            </a:r>
            <a:r>
              <a:rPr lang="en-US" u="none" baseline="0" dirty="0" smtClean="0"/>
              <a:t> refers to the passing of the old order.  I agree.</a:t>
            </a:r>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Surely this refers to the destroying of the old and the powerful bringing</a:t>
            </a:r>
            <a:r>
              <a:rPr lang="en-US" baseline="0" dirty="0" smtClean="0"/>
              <a:t> in of the new!</a:t>
            </a:r>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E818E-D4AC-49B2-A4D3-305B60E044A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63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E818E-D4AC-49B2-A4D3-305B60E044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581400"/>
            <a:ext cx="8839200" cy="914400"/>
          </a:xfrm>
        </p:spPr>
        <p:txBody>
          <a:bodyPr/>
          <a:lstStyle>
            <a:lvl1pPr>
              <a:defRPr sz="48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4495800"/>
            <a:ext cx="8839200" cy="685800"/>
          </a:xfrm>
        </p:spPr>
        <p:txBody>
          <a:bodyPr/>
          <a:lstStyle>
            <a:lvl1pPr marL="0" indent="0" algn="r">
              <a:buFontTx/>
              <a:buNone/>
              <a:defRPr sz="2800"/>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endParaRPr lang="en-US"/>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D2FF873A-2211-4949-9E01-BE0A27F1C50A}" type="slidenum">
              <a:rPr lang="en-US"/>
              <a:pPr/>
              <a:t>‹#›</a:t>
            </a:fld>
            <a:endParaRPr lang="en-US"/>
          </a:p>
        </p:txBody>
      </p:sp>
    </p:spTree>
  </p:cSld>
  <p:clrMapOvr>
    <a:masterClrMapping/>
  </p:clrMapOvr>
  <p:transition spd="med">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A0DDE6-1C64-4CED-9C5D-D726EC847194}" type="slidenum">
              <a:rPr lang="en-US"/>
              <a:pPr/>
              <a:t>‹#›</a:t>
            </a:fld>
            <a:endParaRPr lang="en-US"/>
          </a:p>
        </p:txBody>
      </p:sp>
    </p:spTree>
  </p:cSld>
  <p:clrMapOvr>
    <a:masterClrMapping/>
  </p:clrMapOvr>
  <p:transition spd="med">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13EE01-BB62-49F4-877C-0B80C3BDA48F}" type="slidenum">
              <a:rPr lang="en-US"/>
              <a:pPr/>
              <a:t>‹#›</a:t>
            </a:fld>
            <a:endParaRPr lang="en-US"/>
          </a:p>
        </p:txBody>
      </p:sp>
    </p:spTree>
  </p:cSld>
  <p:clrMapOvr>
    <a:masterClrMapping/>
  </p:clrMapOvr>
  <p:transition spd="med">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C1831E-0819-4ED0-A0B5-24E7A842D2A4}" type="slidenum">
              <a:rPr lang="en-US"/>
              <a:pPr/>
              <a:t>‹#›</a:t>
            </a:fld>
            <a:endParaRPr lang="en-US"/>
          </a:p>
        </p:txBody>
      </p:sp>
    </p:spTree>
  </p:cSld>
  <p:clrMapOvr>
    <a:masterClrMapping/>
  </p:clrMapOvr>
  <p:transition spd="med">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0FE4F2-CC9B-4113-8E18-4AD2D5E21E33}" type="slidenum">
              <a:rPr lang="en-US"/>
              <a:pPr/>
              <a:t>‹#›</a:t>
            </a:fld>
            <a:endParaRPr lang="en-US"/>
          </a:p>
        </p:txBody>
      </p:sp>
    </p:spTree>
  </p:cSld>
  <p:clrMapOvr>
    <a:masterClrMapping/>
  </p:clrMapOvr>
  <p:transition spd="med">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87EEE8-3391-4B15-9590-4767908A9287}" type="slidenum">
              <a:rPr lang="en-US"/>
              <a:pPr/>
              <a:t>‹#›</a:t>
            </a:fld>
            <a:endParaRPr lang="en-US"/>
          </a:p>
        </p:txBody>
      </p:sp>
    </p:spTree>
  </p:cSld>
  <p:clrMapOvr>
    <a:masterClrMapping/>
  </p:clrMapOvr>
  <p:transition spd="med">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A8590B-9E56-4AA4-BDE9-6834FC8C8F73}" type="slidenum">
              <a:rPr lang="en-US"/>
              <a:pPr/>
              <a:t>‹#›</a:t>
            </a:fld>
            <a:endParaRPr lang="en-US"/>
          </a:p>
        </p:txBody>
      </p:sp>
    </p:spTree>
  </p:cSld>
  <p:clrMapOvr>
    <a:masterClrMapping/>
  </p:clrMapOvr>
  <p:transition spd="med">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1DCD6D-3ED3-4F74-ABE8-CD4750F09CD9}" type="slidenum">
              <a:rPr lang="en-US"/>
              <a:pPr/>
              <a:t>‹#›</a:t>
            </a:fld>
            <a:endParaRPr lang="en-US"/>
          </a:p>
        </p:txBody>
      </p:sp>
    </p:spTree>
  </p:cSld>
  <p:clrMapOvr>
    <a:masterClrMapping/>
  </p:clrMapOvr>
  <p:transition spd="med">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FEE54A-E182-4E14-B906-2BD1AF632311}" type="slidenum">
              <a:rPr lang="en-US"/>
              <a:pPr/>
              <a:t>‹#›</a:t>
            </a:fld>
            <a:endParaRPr lang="en-US"/>
          </a:p>
        </p:txBody>
      </p:sp>
    </p:spTree>
  </p:cSld>
  <p:clrMapOvr>
    <a:masterClrMapping/>
  </p:clrMapOvr>
  <p:transition spd="med">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1F3FD1-FCDB-44FA-9A3B-CCEE4423652F}" type="slidenum">
              <a:rPr lang="en-US"/>
              <a:pPr/>
              <a:t>‹#›</a:t>
            </a:fld>
            <a:endParaRPr lang="en-US"/>
          </a:p>
        </p:txBody>
      </p:sp>
    </p:spTree>
  </p:cSld>
  <p:clrMapOvr>
    <a:masterClrMapping/>
  </p:clrMapOvr>
  <p:transition spd="med">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FC80B3-14A5-4F34-B605-4420E0E27C07}" type="slidenum">
              <a:rPr lang="en-US"/>
              <a:pPr/>
              <a:t>‹#›</a:t>
            </a:fld>
            <a:endParaRPr lang="en-US"/>
          </a:p>
        </p:txBody>
      </p:sp>
    </p:spTree>
  </p:cSld>
  <p:clrMapOvr>
    <a:masterClrMapping/>
  </p:clrMapOvr>
  <p:transition spd="med">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295400"/>
            <a:ext cx="8915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lvl1pPr>
          </a:lstStyle>
          <a:p>
            <a:fld id="{E11CF5F3-78B7-4BDB-82ED-D7D651F1394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2"/>
  </p:transition>
  <p:txStyles>
    <p:titleStyle>
      <a:lvl1pPr algn="r" rtl="0" eaLnBrk="1" fontAlgn="base" hangingPunct="1">
        <a:spcBef>
          <a:spcPct val="0"/>
        </a:spcBef>
        <a:spcAft>
          <a:spcPct val="0"/>
        </a:spcAft>
        <a:defRPr sz="4000">
          <a:solidFill>
            <a:schemeClr val="tx2"/>
          </a:solidFill>
          <a:latin typeface="+mj-lt"/>
          <a:ea typeface="+mj-ea"/>
          <a:cs typeface="+mj-cs"/>
        </a:defRPr>
      </a:lvl1pPr>
      <a:lvl2pPr algn="r" rtl="0" eaLnBrk="1" fontAlgn="base" hangingPunct="1">
        <a:spcBef>
          <a:spcPct val="0"/>
        </a:spcBef>
        <a:spcAft>
          <a:spcPct val="0"/>
        </a:spcAft>
        <a:defRPr sz="4000">
          <a:solidFill>
            <a:schemeClr val="tx2"/>
          </a:solidFill>
          <a:latin typeface="Impact" pitchFamily="34" charset="0"/>
        </a:defRPr>
      </a:lvl2pPr>
      <a:lvl3pPr algn="r" rtl="0" eaLnBrk="1" fontAlgn="base" hangingPunct="1">
        <a:spcBef>
          <a:spcPct val="0"/>
        </a:spcBef>
        <a:spcAft>
          <a:spcPct val="0"/>
        </a:spcAft>
        <a:defRPr sz="4000">
          <a:solidFill>
            <a:schemeClr val="tx2"/>
          </a:solidFill>
          <a:latin typeface="Impact" pitchFamily="34" charset="0"/>
        </a:defRPr>
      </a:lvl3pPr>
      <a:lvl4pPr algn="r" rtl="0" eaLnBrk="1" fontAlgn="base" hangingPunct="1">
        <a:spcBef>
          <a:spcPct val="0"/>
        </a:spcBef>
        <a:spcAft>
          <a:spcPct val="0"/>
        </a:spcAft>
        <a:defRPr sz="4000">
          <a:solidFill>
            <a:schemeClr val="tx2"/>
          </a:solidFill>
          <a:latin typeface="Impact" pitchFamily="34" charset="0"/>
        </a:defRPr>
      </a:lvl4pPr>
      <a:lvl5pPr algn="r" rtl="0" eaLnBrk="1" fontAlgn="base" hangingPunct="1">
        <a:spcBef>
          <a:spcPct val="0"/>
        </a:spcBef>
        <a:spcAft>
          <a:spcPct val="0"/>
        </a:spcAft>
        <a:defRPr sz="4000">
          <a:solidFill>
            <a:schemeClr val="tx2"/>
          </a:solidFill>
          <a:latin typeface="Impact" pitchFamily="34" charset="0"/>
        </a:defRPr>
      </a:lvl5pPr>
      <a:lvl6pPr marL="457200" algn="r" rtl="0" eaLnBrk="1" fontAlgn="base" hangingPunct="1">
        <a:spcBef>
          <a:spcPct val="0"/>
        </a:spcBef>
        <a:spcAft>
          <a:spcPct val="0"/>
        </a:spcAft>
        <a:defRPr sz="4000">
          <a:solidFill>
            <a:schemeClr val="tx2"/>
          </a:solidFill>
          <a:latin typeface="Impact" pitchFamily="34" charset="0"/>
        </a:defRPr>
      </a:lvl6pPr>
      <a:lvl7pPr marL="914400" algn="r" rtl="0" eaLnBrk="1" fontAlgn="base" hangingPunct="1">
        <a:spcBef>
          <a:spcPct val="0"/>
        </a:spcBef>
        <a:spcAft>
          <a:spcPct val="0"/>
        </a:spcAft>
        <a:defRPr sz="4000">
          <a:solidFill>
            <a:schemeClr val="tx2"/>
          </a:solidFill>
          <a:latin typeface="Impact" pitchFamily="34" charset="0"/>
        </a:defRPr>
      </a:lvl7pPr>
      <a:lvl8pPr marL="1371600" algn="r" rtl="0" eaLnBrk="1" fontAlgn="base" hangingPunct="1">
        <a:spcBef>
          <a:spcPct val="0"/>
        </a:spcBef>
        <a:spcAft>
          <a:spcPct val="0"/>
        </a:spcAft>
        <a:defRPr sz="4000">
          <a:solidFill>
            <a:schemeClr val="tx2"/>
          </a:solidFill>
          <a:latin typeface="Impact" pitchFamily="34" charset="0"/>
        </a:defRPr>
      </a:lvl8pPr>
      <a:lvl9pPr marL="1828800" algn="r"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Image:Francesco_Hayez_017.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63" name="Picture 11" descr="Destruction of the Temple of Jerusalem, Francesco Hayez, oil on canvas, 1867. Depicting the destruction and looting of the Second Temple by the Roman army.">
            <a:hlinkClick r:id="rId3" tooltip="Destruction of the Temple of Jerusalem, Francesco Hayez, oil on canvas, 1867. Depicting the destruction and looting of the Second Temple by the Roman army."/>
          </p:cNvPr>
          <p:cNvPicPr>
            <a:picLocks noChangeAspect="1" noChangeArrowheads="1"/>
          </p:cNvPicPr>
          <p:nvPr/>
        </p:nvPicPr>
        <p:blipFill>
          <a:blip r:embed="rId4"/>
          <a:srcRect/>
          <a:stretch>
            <a:fillRect/>
          </a:stretch>
        </p:blipFill>
        <p:spPr bwMode="auto">
          <a:xfrm>
            <a:off x="5486400" y="0"/>
            <a:ext cx="3657600" cy="2677364"/>
          </a:xfrm>
          <a:prstGeom prst="rect">
            <a:avLst/>
          </a:prstGeom>
          <a:noFill/>
        </p:spPr>
      </p:pic>
      <p:sp>
        <p:nvSpPr>
          <p:cNvPr id="2" name="Title 1"/>
          <p:cNvSpPr>
            <a:spLocks noGrp="1"/>
          </p:cNvSpPr>
          <p:nvPr>
            <p:ph type="ctrTitle"/>
          </p:nvPr>
        </p:nvSpPr>
        <p:spPr>
          <a:xfrm>
            <a:off x="0" y="3581400"/>
            <a:ext cx="5105400" cy="914400"/>
          </a:xfrm>
        </p:spPr>
        <p:txBody>
          <a:bodyPr/>
          <a:lstStyle/>
          <a:p>
            <a:pPr algn="ctr"/>
            <a:r>
              <a:rPr lang="en-US" dirty="0" smtClean="0"/>
              <a:t>2 Peter 3</a:t>
            </a:r>
            <a:endParaRPr lang="en-US" dirty="0"/>
          </a:p>
        </p:txBody>
      </p:sp>
      <p:sp>
        <p:nvSpPr>
          <p:cNvPr id="3" name="Subtitle 2"/>
          <p:cNvSpPr>
            <a:spLocks noGrp="1"/>
          </p:cNvSpPr>
          <p:nvPr>
            <p:ph type="subTitle" idx="1"/>
          </p:nvPr>
        </p:nvSpPr>
        <p:spPr>
          <a:xfrm>
            <a:off x="0" y="4495800"/>
            <a:ext cx="5105400" cy="2362200"/>
          </a:xfrm>
        </p:spPr>
        <p:txBody>
          <a:bodyPr/>
          <a:lstStyle/>
          <a:p>
            <a:pPr algn="ctr"/>
            <a:r>
              <a:rPr lang="en-US" sz="3200" dirty="0" smtClean="0"/>
              <a:t>End of the Universe</a:t>
            </a:r>
          </a:p>
          <a:p>
            <a:pPr algn="ctr"/>
            <a:r>
              <a:rPr lang="en-US" sz="3200" dirty="0" smtClean="0"/>
              <a:t>Or</a:t>
            </a:r>
          </a:p>
          <a:p>
            <a:pPr algn="ctr"/>
            <a:r>
              <a:rPr lang="en-US" sz="3200" dirty="0" smtClean="0"/>
              <a:t>Destruction of Jerusalem?</a:t>
            </a:r>
            <a:endParaRPr lang="en-US" sz="3200" dirty="0"/>
          </a:p>
        </p:txBody>
      </p:sp>
      <p:pic>
        <p:nvPicPr>
          <p:cNvPr id="21" name="Picture 5" descr="GlobeOnFire"/>
          <p:cNvPicPr>
            <a:picLocks noChangeAspect="1" noChangeArrowheads="1"/>
          </p:cNvPicPr>
          <p:nvPr/>
        </p:nvPicPr>
        <p:blipFill>
          <a:blip r:embed="rId5"/>
          <a:srcRect/>
          <a:stretch>
            <a:fillRect/>
          </a:stretch>
        </p:blipFill>
        <p:spPr bwMode="auto">
          <a:xfrm>
            <a:off x="5105400" y="2438400"/>
            <a:ext cx="4038600" cy="4419600"/>
          </a:xfrm>
          <a:prstGeom prst="rect">
            <a:avLst/>
          </a:prstGeom>
          <a:noFill/>
          <a:ln w="9525">
            <a:noFill/>
            <a:miter lim="800000"/>
            <a:headEnd/>
            <a:tailEnd/>
          </a:ln>
        </p:spPr>
      </p:pic>
      <p:pic>
        <p:nvPicPr>
          <p:cNvPr id="100378" name="Picture 26" descr="C:\Users\Oscar\AppData\Local\Microsoft\Windows\Temporary Internet Files\Content.Outlook\39IMHNK1\destructionOfJerusalem.jpg"/>
          <p:cNvPicPr>
            <a:picLocks noChangeAspect="1" noChangeArrowheads="1"/>
          </p:cNvPicPr>
          <p:nvPr/>
        </p:nvPicPr>
        <p:blipFill>
          <a:blip r:embed="rId6"/>
          <a:srcRect/>
          <a:stretch>
            <a:fillRect/>
          </a:stretch>
        </p:blipFill>
        <p:spPr bwMode="auto">
          <a:xfrm>
            <a:off x="-1" y="0"/>
            <a:ext cx="6102333" cy="3581400"/>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DFD293"/>
                </a:solidFill>
              </a:rPr>
              <a:t>Answering objections to the DOJ view</a:t>
            </a:r>
            <a:endParaRPr lang="en-US" sz="4400" dirty="0"/>
          </a:p>
        </p:txBody>
      </p:sp>
      <p:sp>
        <p:nvSpPr>
          <p:cNvPr id="3" name="Content Placeholder 2"/>
          <p:cNvSpPr>
            <a:spLocks noGrp="1"/>
          </p:cNvSpPr>
          <p:nvPr>
            <p:ph idx="1"/>
          </p:nvPr>
        </p:nvSpPr>
        <p:spPr>
          <a:xfrm>
            <a:off x="228600" y="1066800"/>
            <a:ext cx="8915400" cy="5257800"/>
          </a:xfrm>
        </p:spPr>
        <p:txBody>
          <a:bodyPr/>
          <a:lstStyle/>
          <a:p>
            <a:r>
              <a:rPr lang="en-US" dirty="0" smtClean="0"/>
              <a:t>Is the language of 2 Pt. 3 too extreme for a DOJ interpretation?</a:t>
            </a:r>
          </a:p>
          <a:p>
            <a:pPr lvl="1"/>
            <a:r>
              <a:rPr lang="en-US" dirty="0" smtClean="0"/>
              <a:t>Is the EOU “the only possible interpretation” of such language?  (</a:t>
            </a:r>
            <a:r>
              <a:rPr lang="en-US" dirty="0" err="1" smtClean="0"/>
              <a:t>Oberst</a:t>
            </a:r>
            <a:r>
              <a:rPr lang="en-US" dirty="0" smtClean="0"/>
              <a:t> 199).  </a:t>
            </a:r>
            <a:r>
              <a:rPr lang="en-US" dirty="0" smtClean="0">
                <a:solidFill>
                  <a:srgbClr val="00CCFF"/>
                </a:solidFill>
              </a:rPr>
              <a:t>Page 126</a:t>
            </a:r>
          </a:p>
          <a:p>
            <a:pPr lvl="1"/>
            <a:endParaRPr lang="en-US" sz="2000" dirty="0" smtClean="0"/>
          </a:p>
          <a:p>
            <a:r>
              <a:rPr lang="en-US" dirty="0" smtClean="0">
                <a:solidFill>
                  <a:srgbClr val="FFFF00"/>
                </a:solidFill>
              </a:rPr>
              <a:t>Then what about …</a:t>
            </a:r>
          </a:p>
          <a:p>
            <a:pPr lvl="1"/>
            <a:r>
              <a:rPr lang="en-US" dirty="0" smtClean="0"/>
              <a:t>Isaiah 13:10 For the stars of heaven and their constellations Will not flash forth their light; The sun will be dark when it rises And the moon will not shed its light.</a:t>
            </a:r>
          </a:p>
          <a:p>
            <a:pPr lvl="1"/>
            <a:r>
              <a:rPr lang="en-US" dirty="0" smtClean="0">
                <a:solidFill>
                  <a:srgbClr val="FFFF00"/>
                </a:solidFill>
              </a:rPr>
              <a:t>Does this describe simultaneous supernovas and eclipses?</a:t>
            </a:r>
          </a:p>
        </p:txBody>
      </p:sp>
    </p:spTree>
  </p:cSld>
  <p:clrMapOvr>
    <a:masterClrMapping/>
  </p:clrMapOvr>
  <p:transition spd="med">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DFD293"/>
                </a:solidFill>
              </a:rPr>
              <a:t>Answering objections to the DOJ view</a:t>
            </a:r>
            <a:endParaRPr lang="en-US" sz="4400" dirty="0"/>
          </a:p>
        </p:txBody>
      </p:sp>
      <p:sp>
        <p:nvSpPr>
          <p:cNvPr id="3" name="Content Placeholder 2"/>
          <p:cNvSpPr>
            <a:spLocks noGrp="1"/>
          </p:cNvSpPr>
          <p:nvPr>
            <p:ph idx="1"/>
          </p:nvPr>
        </p:nvSpPr>
        <p:spPr>
          <a:xfrm>
            <a:off x="228600" y="1066800"/>
            <a:ext cx="8915400" cy="5257800"/>
          </a:xfrm>
        </p:spPr>
        <p:txBody>
          <a:bodyPr/>
          <a:lstStyle/>
          <a:p>
            <a:r>
              <a:rPr lang="en-US" sz="2800" dirty="0" smtClean="0">
                <a:solidFill>
                  <a:schemeClr val="accent6">
                    <a:lumMod val="40000"/>
                    <a:lumOff val="60000"/>
                  </a:schemeClr>
                </a:solidFill>
              </a:rPr>
              <a:t>Language too extreme for a DOJ?</a:t>
            </a:r>
          </a:p>
          <a:p>
            <a:pPr lvl="1"/>
            <a:r>
              <a:rPr lang="en-US" sz="2400" dirty="0" smtClean="0">
                <a:solidFill>
                  <a:schemeClr val="accent6">
                    <a:lumMod val="40000"/>
                    <a:lumOff val="60000"/>
                  </a:schemeClr>
                </a:solidFill>
              </a:rPr>
              <a:t>EOU “the only possible interpretation”?</a:t>
            </a:r>
            <a:r>
              <a:rPr lang="en-US" dirty="0" smtClean="0"/>
              <a:t> </a:t>
            </a:r>
            <a:endParaRPr lang="en-US" dirty="0" smtClean="0">
              <a:solidFill>
                <a:srgbClr val="00CCFF"/>
              </a:solidFill>
            </a:endParaRPr>
          </a:p>
          <a:p>
            <a:pPr lvl="1"/>
            <a:endParaRPr lang="en-US" sz="2000" dirty="0" smtClean="0"/>
          </a:p>
          <a:p>
            <a:r>
              <a:rPr lang="en-US" dirty="0" smtClean="0">
                <a:solidFill>
                  <a:srgbClr val="FFFF00"/>
                </a:solidFill>
              </a:rPr>
              <a:t>Then what about … </a:t>
            </a:r>
            <a:r>
              <a:rPr lang="en-US" dirty="0" smtClean="0">
                <a:solidFill>
                  <a:srgbClr val="00CCFF"/>
                </a:solidFill>
              </a:rPr>
              <a:t>Page 127</a:t>
            </a:r>
            <a:endParaRPr lang="en-US" dirty="0" smtClean="0">
              <a:solidFill>
                <a:srgbClr val="FFFF00"/>
              </a:solidFill>
            </a:endParaRPr>
          </a:p>
          <a:p>
            <a:pPr lvl="1"/>
            <a:r>
              <a:rPr lang="en-US" sz="2400" dirty="0" smtClean="0"/>
              <a:t>Isaiah 34:9 Its streams will be turned into pitch, And its loose earth into brimstone, And its land will become burning pitch.</a:t>
            </a:r>
            <a:br>
              <a:rPr lang="en-US" sz="2400" dirty="0" smtClean="0"/>
            </a:br>
            <a:r>
              <a:rPr lang="en-US" sz="2400" dirty="0" smtClean="0"/>
              <a:t>34:10 It will not be quenched night or day; Its smoke will go up forever.  … </a:t>
            </a:r>
            <a:br>
              <a:rPr lang="en-US" sz="2400" dirty="0" smtClean="0"/>
            </a:br>
            <a:r>
              <a:rPr lang="en-US" sz="2400" dirty="0" smtClean="0"/>
              <a:t>34:11 But pelican and hedgehog will possess it, And owl and raven will dwell in it …</a:t>
            </a:r>
          </a:p>
          <a:p>
            <a:pPr lvl="1"/>
            <a:r>
              <a:rPr lang="en-US" dirty="0" smtClean="0">
                <a:solidFill>
                  <a:srgbClr val="FFFF00"/>
                </a:solidFill>
              </a:rPr>
              <a:t>Does this describe an eternally burning earth ruled by pelicans in fire-proof suits?</a:t>
            </a:r>
          </a:p>
        </p:txBody>
      </p:sp>
    </p:spTree>
  </p:cSld>
  <p:clrMapOvr>
    <a:masterClrMapping/>
  </p:clrMapOvr>
  <p:transition spd="med">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DFD293"/>
                </a:solidFill>
              </a:rPr>
              <a:t>Answering objections to the DOJ view</a:t>
            </a:r>
            <a:endParaRPr lang="en-US" dirty="0"/>
          </a:p>
        </p:txBody>
      </p:sp>
      <p:sp>
        <p:nvSpPr>
          <p:cNvPr id="4" name="Content Placeholder 3"/>
          <p:cNvSpPr>
            <a:spLocks noGrp="1"/>
          </p:cNvSpPr>
          <p:nvPr>
            <p:ph sz="half" idx="1"/>
          </p:nvPr>
        </p:nvSpPr>
        <p:spPr>
          <a:xfrm>
            <a:off x="228600" y="1295400"/>
            <a:ext cx="3657600" cy="5257800"/>
          </a:xfrm>
        </p:spPr>
        <p:txBody>
          <a:bodyPr/>
          <a:lstStyle/>
          <a:p>
            <a:r>
              <a:rPr lang="en-US" dirty="0" smtClean="0"/>
              <a:t>God does not count time like we do</a:t>
            </a:r>
          </a:p>
          <a:p>
            <a:pPr lvl="1"/>
            <a:r>
              <a:rPr lang="en-US" dirty="0" smtClean="0"/>
              <a:t>He wants us to live in expectancy.</a:t>
            </a:r>
          </a:p>
          <a:p>
            <a:pPr lvl="1"/>
            <a:endParaRPr lang="en-US" dirty="0" smtClean="0"/>
          </a:p>
          <a:p>
            <a:pPr lvl="1"/>
            <a:r>
              <a:rPr lang="en-US" dirty="0" smtClean="0"/>
              <a:t>God always gives people an end to look forward to!</a:t>
            </a:r>
          </a:p>
          <a:p>
            <a:pPr lvl="1"/>
            <a:endParaRPr lang="en-US" dirty="0" smtClean="0"/>
          </a:p>
          <a:p>
            <a:pPr lvl="1"/>
            <a:r>
              <a:rPr lang="en-US" dirty="0" smtClean="0">
                <a:solidFill>
                  <a:srgbClr val="00CCFF"/>
                </a:solidFill>
              </a:rPr>
              <a:t>Page 121</a:t>
            </a:r>
            <a:endParaRPr lang="en-US" dirty="0">
              <a:solidFill>
                <a:srgbClr val="00CCFF"/>
              </a:solidFill>
            </a:endParaRPr>
          </a:p>
        </p:txBody>
      </p:sp>
      <p:sp>
        <p:nvSpPr>
          <p:cNvPr id="5" name="Content Placeholder 4"/>
          <p:cNvSpPr>
            <a:spLocks noGrp="1"/>
          </p:cNvSpPr>
          <p:nvPr>
            <p:ph sz="half" idx="2"/>
          </p:nvPr>
        </p:nvSpPr>
        <p:spPr>
          <a:xfrm>
            <a:off x="3886200" y="1295400"/>
            <a:ext cx="5257800" cy="5257800"/>
          </a:xfrm>
        </p:spPr>
        <p:txBody>
          <a:bodyPr/>
          <a:lstStyle/>
          <a:p>
            <a:r>
              <a:rPr lang="en-US" dirty="0" smtClean="0">
                <a:solidFill>
                  <a:srgbClr val="FFFF00"/>
                </a:solidFill>
              </a:rPr>
              <a:t>Such hermeneutics would render Bible interpretation impossible.</a:t>
            </a:r>
          </a:p>
          <a:p>
            <a:pPr lvl="1"/>
            <a:r>
              <a:rPr lang="en-US" dirty="0" smtClean="0">
                <a:solidFill>
                  <a:srgbClr val="FFFF00"/>
                </a:solidFill>
              </a:rPr>
              <a:t>I have “the desire to depart and be with Christ for that is very much better” (</a:t>
            </a:r>
            <a:r>
              <a:rPr lang="en-US" dirty="0" err="1" smtClean="0">
                <a:solidFill>
                  <a:srgbClr val="FFFF00"/>
                </a:solidFill>
              </a:rPr>
              <a:t>Php</a:t>
            </a:r>
            <a:r>
              <a:rPr lang="en-US" dirty="0" smtClean="0">
                <a:solidFill>
                  <a:srgbClr val="FFFF00"/>
                </a:solidFill>
              </a:rPr>
              <a:t>. 1:23).</a:t>
            </a:r>
          </a:p>
          <a:p>
            <a:pPr lvl="1"/>
            <a:r>
              <a:rPr lang="en-US" dirty="0" smtClean="0">
                <a:solidFill>
                  <a:srgbClr val="FFFF00"/>
                </a:solidFill>
              </a:rPr>
              <a:t>“</a:t>
            </a:r>
            <a:r>
              <a:rPr lang="en-US" baseline="0" dirty="0" smtClean="0">
                <a:solidFill>
                  <a:srgbClr val="FFFF00"/>
                </a:solidFill>
              </a:rPr>
              <a:t>Blessed are the dead who die in the Lord from now on! … that they may rest from their labors, for their deeds follow with them” (Rev. 14:13).</a:t>
            </a:r>
          </a:p>
        </p:txBody>
      </p:sp>
    </p:spTree>
  </p:cSld>
  <p:clrMapOvr>
    <a:masterClrMapping/>
  </p:clrMapOvr>
  <p:transition spd="med">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Establishing a time frame</a:t>
            </a:r>
            <a:endParaRPr lang="en-US" sz="4800" dirty="0"/>
          </a:p>
        </p:txBody>
      </p:sp>
      <p:sp>
        <p:nvSpPr>
          <p:cNvPr id="3" name="Content Placeholder 2"/>
          <p:cNvSpPr>
            <a:spLocks noGrp="1"/>
          </p:cNvSpPr>
          <p:nvPr>
            <p:ph idx="1"/>
          </p:nvPr>
        </p:nvSpPr>
        <p:spPr>
          <a:xfrm>
            <a:off x="228600" y="990600"/>
            <a:ext cx="8915400" cy="5257800"/>
          </a:xfrm>
        </p:spPr>
        <p:txBody>
          <a:bodyPr/>
          <a:lstStyle/>
          <a:p>
            <a:r>
              <a:rPr lang="en-US" dirty="0" smtClean="0"/>
              <a:t>From 1 Peter 4:7  </a:t>
            </a:r>
            <a:r>
              <a:rPr lang="en-US" sz="2400" dirty="0" smtClean="0">
                <a:solidFill>
                  <a:srgbClr val="00CCFF"/>
                </a:solidFill>
              </a:rPr>
              <a:t>(page 128ff.)</a:t>
            </a:r>
            <a:endParaRPr lang="en-US" dirty="0" smtClean="0">
              <a:solidFill>
                <a:srgbClr val="00CCFF"/>
              </a:solidFill>
            </a:endParaRPr>
          </a:p>
          <a:p>
            <a:pPr lvl="1"/>
            <a:r>
              <a:rPr lang="en-US" dirty="0" smtClean="0"/>
              <a:t>The end of all things is (lit. has drawn) near.</a:t>
            </a:r>
          </a:p>
          <a:p>
            <a:pPr lvl="1"/>
            <a:r>
              <a:rPr lang="en-US" dirty="0" smtClean="0"/>
              <a:t>“Near” </a:t>
            </a:r>
            <a:r>
              <a:rPr lang="en-US" i="1" dirty="0" err="1" smtClean="0"/>
              <a:t>engizo</a:t>
            </a:r>
            <a:r>
              <a:rPr lang="en-US" dirty="0" smtClean="0"/>
              <a:t>, means nearness in place or time</a:t>
            </a:r>
          </a:p>
          <a:p>
            <a:pPr lvl="2"/>
            <a:r>
              <a:rPr lang="en-US" sz="2400" dirty="0" smtClean="0">
                <a:solidFill>
                  <a:srgbClr val="FFFF00"/>
                </a:solidFill>
              </a:rPr>
              <a:t>Greek reference works are unanimous</a:t>
            </a:r>
          </a:p>
          <a:p>
            <a:pPr lvl="2"/>
            <a:r>
              <a:rPr lang="en-US" sz="2400" dirty="0" smtClean="0">
                <a:solidFill>
                  <a:srgbClr val="FFFF00"/>
                </a:solidFill>
              </a:rPr>
              <a:t>Commentaries are unanimous</a:t>
            </a:r>
          </a:p>
          <a:p>
            <a:pPr lvl="2"/>
            <a:r>
              <a:rPr lang="en-US" sz="2400" dirty="0" smtClean="0">
                <a:solidFill>
                  <a:srgbClr val="FFFF00"/>
                </a:solidFill>
              </a:rPr>
              <a:t>Translations are unanimous</a:t>
            </a:r>
          </a:p>
          <a:p>
            <a:pPr lvl="1"/>
            <a:r>
              <a:rPr lang="en-US" dirty="0" smtClean="0"/>
              <a:t>Some commentaries accept </a:t>
            </a:r>
            <a:r>
              <a:rPr lang="en-US" dirty="0" smtClean="0"/>
              <a:t>that Peter was serious…</a:t>
            </a:r>
            <a:endParaRPr lang="en-US" dirty="0" smtClean="0"/>
          </a:p>
          <a:p>
            <a:pPr lvl="2"/>
            <a:r>
              <a:rPr lang="en-US" sz="2400" dirty="0" smtClean="0">
                <a:solidFill>
                  <a:srgbClr val="FFFF00"/>
                </a:solidFill>
              </a:rPr>
              <a:t>And conclude Peter was mistaken</a:t>
            </a:r>
          </a:p>
          <a:p>
            <a:pPr lvl="2"/>
            <a:r>
              <a:rPr lang="en-US" sz="2400" dirty="0" smtClean="0">
                <a:solidFill>
                  <a:srgbClr val="FFFF00"/>
                </a:solidFill>
              </a:rPr>
              <a:t>Or that it does refer to the DOJ</a:t>
            </a:r>
          </a:p>
          <a:p>
            <a:pPr lvl="1"/>
            <a:r>
              <a:rPr lang="en-US" dirty="0" smtClean="0"/>
              <a:t>Many commentators explain it away</a:t>
            </a:r>
            <a:endParaRPr lang="en-US" dirty="0"/>
          </a:p>
        </p:txBody>
      </p:sp>
    </p:spTree>
  </p:cSld>
  <p:clrMapOvr>
    <a:masterClrMapping/>
  </p:clrMapOvr>
  <p:transition spd="med">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Establishing a time frame</a:t>
            </a:r>
            <a:endParaRPr lang="en-US" sz="4800" dirty="0"/>
          </a:p>
        </p:txBody>
      </p:sp>
      <p:sp>
        <p:nvSpPr>
          <p:cNvPr id="3" name="Content Placeholder 2"/>
          <p:cNvSpPr>
            <a:spLocks noGrp="1"/>
          </p:cNvSpPr>
          <p:nvPr>
            <p:ph idx="1"/>
          </p:nvPr>
        </p:nvSpPr>
        <p:spPr/>
        <p:txBody>
          <a:bodyPr/>
          <a:lstStyle/>
          <a:p>
            <a:r>
              <a:rPr lang="en-US" dirty="0" smtClean="0">
                <a:solidFill>
                  <a:schemeClr val="accent6">
                    <a:lumMod val="60000"/>
                    <a:lumOff val="40000"/>
                  </a:schemeClr>
                </a:solidFill>
              </a:rPr>
              <a:t>From 1 Peter 4:7  </a:t>
            </a:r>
            <a:r>
              <a:rPr lang="en-US" sz="2400" dirty="0" smtClean="0">
                <a:solidFill>
                  <a:srgbClr val="00CCFF"/>
                </a:solidFill>
              </a:rPr>
              <a:t>(page 128ff.)</a:t>
            </a:r>
            <a:endParaRPr lang="en-US" dirty="0" smtClean="0">
              <a:solidFill>
                <a:srgbClr val="00CCFF"/>
              </a:solidFill>
            </a:endParaRPr>
          </a:p>
          <a:p>
            <a:pPr lvl="1"/>
            <a:r>
              <a:rPr lang="en-US" dirty="0" smtClean="0">
                <a:solidFill>
                  <a:schemeClr val="accent6">
                    <a:lumMod val="60000"/>
                    <a:lumOff val="40000"/>
                  </a:schemeClr>
                </a:solidFill>
              </a:rPr>
              <a:t>The end of all things is (lit. has drawn) near.</a:t>
            </a:r>
          </a:p>
          <a:p>
            <a:pPr lvl="1"/>
            <a:r>
              <a:rPr lang="en-US" dirty="0" smtClean="0">
                <a:solidFill>
                  <a:srgbClr val="FFFF00"/>
                </a:solidFill>
              </a:rPr>
              <a:t>Does </a:t>
            </a:r>
            <a:r>
              <a:rPr lang="en-US" i="1" dirty="0" err="1" smtClean="0">
                <a:solidFill>
                  <a:srgbClr val="FFFF00"/>
                </a:solidFill>
              </a:rPr>
              <a:t>engizo</a:t>
            </a:r>
            <a:r>
              <a:rPr lang="en-US" i="1" dirty="0" smtClean="0">
                <a:solidFill>
                  <a:srgbClr val="FFFF00"/>
                </a:solidFill>
              </a:rPr>
              <a:t> </a:t>
            </a:r>
            <a:r>
              <a:rPr lang="en-US" dirty="0" smtClean="0">
                <a:solidFill>
                  <a:srgbClr val="FFFF00"/>
                </a:solidFill>
              </a:rPr>
              <a:t>mean “near in time”?</a:t>
            </a:r>
          </a:p>
          <a:p>
            <a:pPr lvl="2"/>
            <a:r>
              <a:rPr lang="en-US" sz="2800" dirty="0" smtClean="0"/>
              <a:t>Jesus predicted “the end of the age” at the DOJ</a:t>
            </a:r>
          </a:p>
          <a:p>
            <a:pPr lvl="3"/>
            <a:r>
              <a:rPr lang="en-US" sz="2800" dirty="0" smtClean="0"/>
              <a:t>Matthew 24:3,6,13, 33-34</a:t>
            </a:r>
          </a:p>
          <a:p>
            <a:pPr lvl="2"/>
            <a:r>
              <a:rPr lang="en-US" sz="2800" dirty="0" smtClean="0">
                <a:solidFill>
                  <a:srgbClr val="00FF00"/>
                </a:solidFill>
              </a:rPr>
              <a:t>1 Peter said the end of all things was near</a:t>
            </a:r>
          </a:p>
          <a:p>
            <a:pPr lvl="2"/>
            <a:r>
              <a:rPr lang="en-US" sz="2800" dirty="0" smtClean="0"/>
              <a:t>2 Peter 3 refers to an end</a:t>
            </a:r>
          </a:p>
          <a:p>
            <a:pPr lvl="3"/>
            <a:r>
              <a:rPr lang="en-US" sz="2800" dirty="0" smtClean="0">
                <a:solidFill>
                  <a:srgbClr val="00FF00"/>
                </a:solidFill>
              </a:rPr>
              <a:t>Why not the same end that was near in 1 Peter?</a:t>
            </a:r>
            <a:endParaRPr lang="en-US" sz="2800" dirty="0">
              <a:solidFill>
                <a:srgbClr val="00FF00"/>
              </a:solidFill>
            </a:endParaRPr>
          </a:p>
        </p:txBody>
      </p:sp>
    </p:spTree>
  </p:cSld>
  <p:clrMapOvr>
    <a:masterClrMapping/>
  </p:clrMapOvr>
  <p:transition spd="med">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Establishing a time frame</a:t>
            </a:r>
            <a:endParaRPr lang="en-US" sz="4800" dirty="0"/>
          </a:p>
        </p:txBody>
      </p:sp>
      <p:sp>
        <p:nvSpPr>
          <p:cNvPr id="3" name="Content Placeholder 2"/>
          <p:cNvSpPr>
            <a:spLocks noGrp="1"/>
          </p:cNvSpPr>
          <p:nvPr>
            <p:ph idx="1"/>
          </p:nvPr>
        </p:nvSpPr>
        <p:spPr/>
        <p:txBody>
          <a:bodyPr/>
          <a:lstStyle/>
          <a:p>
            <a:r>
              <a:rPr lang="en-US" dirty="0" smtClean="0">
                <a:solidFill>
                  <a:schemeClr val="accent6">
                    <a:lumMod val="60000"/>
                    <a:lumOff val="40000"/>
                  </a:schemeClr>
                </a:solidFill>
              </a:rPr>
              <a:t>From 1 Peter 4:7  </a:t>
            </a:r>
            <a:r>
              <a:rPr lang="en-US" sz="2400" dirty="0" smtClean="0">
                <a:solidFill>
                  <a:srgbClr val="00CCFF"/>
                </a:solidFill>
              </a:rPr>
              <a:t>(page 128ff.)</a:t>
            </a:r>
            <a:endParaRPr lang="en-US" dirty="0" smtClean="0">
              <a:solidFill>
                <a:srgbClr val="00CCFF"/>
              </a:solidFill>
            </a:endParaRPr>
          </a:p>
          <a:p>
            <a:pPr lvl="1"/>
            <a:r>
              <a:rPr lang="en-US" dirty="0" smtClean="0">
                <a:solidFill>
                  <a:schemeClr val="accent6">
                    <a:lumMod val="60000"/>
                    <a:lumOff val="40000"/>
                  </a:schemeClr>
                </a:solidFill>
              </a:rPr>
              <a:t>The end of all things is (lit. has drawn) near.</a:t>
            </a:r>
          </a:p>
          <a:p>
            <a:pPr lvl="1"/>
            <a:r>
              <a:rPr lang="en-US" dirty="0" smtClean="0">
                <a:solidFill>
                  <a:schemeClr val="accent6">
                    <a:lumMod val="60000"/>
                    <a:lumOff val="40000"/>
                  </a:schemeClr>
                </a:solidFill>
              </a:rPr>
              <a:t>Does </a:t>
            </a:r>
            <a:r>
              <a:rPr lang="en-US" i="1" dirty="0" err="1" smtClean="0">
                <a:solidFill>
                  <a:schemeClr val="accent6">
                    <a:lumMod val="60000"/>
                    <a:lumOff val="40000"/>
                  </a:schemeClr>
                </a:solidFill>
              </a:rPr>
              <a:t>engizo</a:t>
            </a:r>
            <a:r>
              <a:rPr lang="en-US" i="1" dirty="0" smtClean="0">
                <a:solidFill>
                  <a:schemeClr val="accent6">
                    <a:lumMod val="60000"/>
                    <a:lumOff val="40000"/>
                  </a:schemeClr>
                </a:solidFill>
              </a:rPr>
              <a:t> </a:t>
            </a:r>
            <a:r>
              <a:rPr lang="en-US" dirty="0" smtClean="0">
                <a:solidFill>
                  <a:schemeClr val="accent6">
                    <a:lumMod val="60000"/>
                    <a:lumOff val="40000"/>
                  </a:schemeClr>
                </a:solidFill>
              </a:rPr>
              <a:t>mean “near in time”?</a:t>
            </a:r>
          </a:p>
          <a:p>
            <a:pPr lvl="2"/>
            <a:r>
              <a:rPr lang="en-US" sz="2800" dirty="0" smtClean="0"/>
              <a:t>That’s what the word means</a:t>
            </a:r>
          </a:p>
          <a:p>
            <a:pPr lvl="2"/>
            <a:r>
              <a:rPr lang="en-US" sz="2800" dirty="0" smtClean="0">
                <a:solidFill>
                  <a:srgbClr val="00FF00"/>
                </a:solidFill>
              </a:rPr>
              <a:t>But could it refer to “accessibility,” like having a pencil at hand?</a:t>
            </a:r>
          </a:p>
          <a:p>
            <a:pPr lvl="3"/>
            <a:r>
              <a:rPr lang="en-US" sz="2800" dirty="0" smtClean="0"/>
              <a:t>It doesn’t mean “accessible”</a:t>
            </a:r>
          </a:p>
          <a:p>
            <a:pPr lvl="3"/>
            <a:r>
              <a:rPr lang="en-US" sz="2800" dirty="0" smtClean="0"/>
              <a:t>The context gives a time frame</a:t>
            </a:r>
          </a:p>
          <a:p>
            <a:pPr lvl="4"/>
            <a:r>
              <a:rPr lang="en-US" sz="2800" dirty="0" smtClean="0"/>
              <a:t>It is TIME for judgment to begin … (1 Pt. 4:17)</a:t>
            </a:r>
          </a:p>
        </p:txBody>
      </p:sp>
    </p:spTree>
  </p:cSld>
  <p:clrMapOvr>
    <a:masterClrMapping/>
  </p:clrMapOvr>
  <p:transition spd="med">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Establishing a time frame</a:t>
            </a:r>
            <a:endParaRPr lang="en-US" sz="4800" dirty="0"/>
          </a:p>
        </p:txBody>
      </p:sp>
      <p:sp>
        <p:nvSpPr>
          <p:cNvPr id="3" name="Content Placeholder 2"/>
          <p:cNvSpPr>
            <a:spLocks noGrp="1"/>
          </p:cNvSpPr>
          <p:nvPr>
            <p:ph idx="1"/>
          </p:nvPr>
        </p:nvSpPr>
        <p:spPr/>
        <p:txBody>
          <a:bodyPr/>
          <a:lstStyle/>
          <a:p>
            <a:r>
              <a:rPr lang="en-US" dirty="0" smtClean="0">
                <a:solidFill>
                  <a:schemeClr val="accent6">
                    <a:lumMod val="60000"/>
                    <a:lumOff val="40000"/>
                  </a:schemeClr>
                </a:solidFill>
              </a:rPr>
              <a:t>From 1 Peter 4:7  </a:t>
            </a:r>
            <a:r>
              <a:rPr lang="en-US" sz="2400" dirty="0" smtClean="0">
                <a:solidFill>
                  <a:srgbClr val="00CCFF"/>
                </a:solidFill>
              </a:rPr>
              <a:t>(page 128ff.)</a:t>
            </a:r>
            <a:endParaRPr lang="en-US" dirty="0" smtClean="0">
              <a:solidFill>
                <a:srgbClr val="00CCFF"/>
              </a:solidFill>
            </a:endParaRPr>
          </a:p>
          <a:p>
            <a:pPr lvl="1"/>
            <a:r>
              <a:rPr lang="en-US" dirty="0" smtClean="0">
                <a:solidFill>
                  <a:schemeClr val="accent6">
                    <a:lumMod val="60000"/>
                    <a:lumOff val="40000"/>
                  </a:schemeClr>
                </a:solidFill>
              </a:rPr>
              <a:t>The end of all things is (lit. has drawn) near.</a:t>
            </a:r>
          </a:p>
          <a:p>
            <a:pPr lvl="1"/>
            <a:r>
              <a:rPr lang="en-US" dirty="0" smtClean="0">
                <a:solidFill>
                  <a:schemeClr val="accent6">
                    <a:lumMod val="60000"/>
                    <a:lumOff val="40000"/>
                  </a:schemeClr>
                </a:solidFill>
              </a:rPr>
              <a:t>Does </a:t>
            </a:r>
            <a:r>
              <a:rPr lang="en-US" i="1" dirty="0" err="1" smtClean="0">
                <a:solidFill>
                  <a:schemeClr val="accent6">
                    <a:lumMod val="60000"/>
                    <a:lumOff val="40000"/>
                  </a:schemeClr>
                </a:solidFill>
              </a:rPr>
              <a:t>engizo</a:t>
            </a:r>
            <a:r>
              <a:rPr lang="en-US" i="1" dirty="0" smtClean="0">
                <a:solidFill>
                  <a:schemeClr val="accent6">
                    <a:lumMod val="60000"/>
                    <a:lumOff val="40000"/>
                  </a:schemeClr>
                </a:solidFill>
              </a:rPr>
              <a:t> </a:t>
            </a:r>
            <a:r>
              <a:rPr lang="en-US" dirty="0" smtClean="0">
                <a:solidFill>
                  <a:schemeClr val="accent6">
                    <a:lumMod val="60000"/>
                    <a:lumOff val="40000"/>
                  </a:schemeClr>
                </a:solidFill>
              </a:rPr>
              <a:t>mean “near in time”?</a:t>
            </a:r>
          </a:p>
          <a:p>
            <a:pPr lvl="2"/>
            <a:r>
              <a:rPr lang="en-US" sz="2800" dirty="0" smtClean="0"/>
              <a:t>What does it mean in …</a:t>
            </a:r>
          </a:p>
          <a:p>
            <a:pPr lvl="3"/>
            <a:r>
              <a:rPr lang="en-US" sz="2800" dirty="0" smtClean="0"/>
              <a:t>Mt. 3:2; 4:17 “Repent, for the kingdom of heaven is at hand” (lit. draws near)?</a:t>
            </a:r>
          </a:p>
          <a:p>
            <a:pPr lvl="3"/>
            <a:r>
              <a:rPr lang="en-US" sz="2800" dirty="0" smtClean="0"/>
              <a:t>Mk. 1:15 … the time is fulfilled, and the kingdom of God is at hand …</a:t>
            </a:r>
          </a:p>
          <a:p>
            <a:pPr lvl="3"/>
            <a:r>
              <a:rPr lang="en-US" sz="2800" dirty="0" smtClean="0"/>
              <a:t>Mt. 21:34… the harvest time drew near</a:t>
            </a:r>
          </a:p>
          <a:p>
            <a:pPr lvl="3"/>
            <a:r>
              <a:rPr lang="en-US" sz="2800" dirty="0" smtClean="0"/>
              <a:t>Mt. 24:33-34 … near, right at the door … this generation …</a:t>
            </a:r>
          </a:p>
        </p:txBody>
      </p:sp>
    </p:spTree>
  </p:cSld>
  <p:clrMapOvr>
    <a:masterClrMapping/>
  </p:clrMapOvr>
  <p:transition spd="med">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DFD293"/>
                </a:solidFill>
              </a:rPr>
              <a:t>Establishing a time frame</a:t>
            </a:r>
            <a:endParaRPr lang="en-US" dirty="0"/>
          </a:p>
        </p:txBody>
      </p:sp>
      <p:sp>
        <p:nvSpPr>
          <p:cNvPr id="3" name="Content Placeholder 2"/>
          <p:cNvSpPr>
            <a:spLocks noGrp="1"/>
          </p:cNvSpPr>
          <p:nvPr>
            <p:ph idx="1"/>
          </p:nvPr>
        </p:nvSpPr>
        <p:spPr/>
        <p:txBody>
          <a:bodyPr/>
          <a:lstStyle/>
          <a:p>
            <a:pPr lvl="2"/>
            <a:r>
              <a:rPr lang="en-US" dirty="0" smtClean="0">
                <a:solidFill>
                  <a:srgbClr val="00CCFF"/>
                </a:solidFill>
              </a:rPr>
              <a:t>Page 103, 145</a:t>
            </a:r>
          </a:p>
          <a:p>
            <a:r>
              <a:rPr lang="en-US" dirty="0" smtClean="0"/>
              <a:t>Luke 21:8 “Many will come saying … the time is near.  Do not go after them.”</a:t>
            </a:r>
          </a:p>
          <a:p>
            <a:pPr lvl="1"/>
            <a:r>
              <a:rPr lang="en-US" dirty="0" smtClean="0">
                <a:solidFill>
                  <a:srgbClr val="FFFF00"/>
                </a:solidFill>
              </a:rPr>
              <a:t>Jesus then proceeds to tell them how they would know the time really WAS near.</a:t>
            </a:r>
          </a:p>
          <a:p>
            <a:r>
              <a:rPr lang="en-US" dirty="0" smtClean="0"/>
              <a:t>1 Peter 4:7, The end of all things is near.</a:t>
            </a:r>
          </a:p>
          <a:p>
            <a:endParaRPr lang="en-US" dirty="0" smtClean="0"/>
          </a:p>
          <a:p>
            <a:r>
              <a:rPr lang="en-US" dirty="0" smtClean="0"/>
              <a:t>If Peter said it was “near” but hasn’t happened for 2,000 years, what was he?</a:t>
            </a:r>
          </a:p>
          <a:p>
            <a:pPr lvl="1"/>
            <a:r>
              <a:rPr lang="en-US" dirty="0" err="1" smtClean="0">
                <a:solidFill>
                  <a:srgbClr val="FFFF00"/>
                </a:solidFill>
              </a:rPr>
              <a:t>Lk</a:t>
            </a:r>
            <a:r>
              <a:rPr lang="en-US" dirty="0" smtClean="0">
                <a:solidFill>
                  <a:srgbClr val="FFFF00"/>
                </a:solidFill>
              </a:rPr>
              <a:t>. 21:8; Deut 18:22</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Establishing a time frame</a:t>
            </a:r>
            <a:endParaRPr lang="en-US" sz="4800" dirty="0"/>
          </a:p>
        </p:txBody>
      </p:sp>
      <p:sp>
        <p:nvSpPr>
          <p:cNvPr id="3" name="Content Placeholder 2"/>
          <p:cNvSpPr>
            <a:spLocks noGrp="1"/>
          </p:cNvSpPr>
          <p:nvPr>
            <p:ph idx="1"/>
          </p:nvPr>
        </p:nvSpPr>
        <p:spPr/>
        <p:txBody>
          <a:bodyPr/>
          <a:lstStyle/>
          <a:p>
            <a:r>
              <a:rPr lang="en-US" dirty="0" smtClean="0">
                <a:solidFill>
                  <a:schemeClr val="accent6">
                    <a:lumMod val="60000"/>
                    <a:lumOff val="40000"/>
                  </a:schemeClr>
                </a:solidFill>
              </a:rPr>
              <a:t>From 1 Peter 4:7  </a:t>
            </a:r>
            <a:r>
              <a:rPr lang="en-US" sz="2400" dirty="0" smtClean="0">
                <a:solidFill>
                  <a:srgbClr val="00CCFF"/>
                </a:solidFill>
              </a:rPr>
              <a:t>(page 131)</a:t>
            </a:r>
            <a:endParaRPr lang="en-US" dirty="0" smtClean="0">
              <a:solidFill>
                <a:srgbClr val="00CCFF"/>
              </a:solidFill>
            </a:endParaRPr>
          </a:p>
          <a:p>
            <a:pPr lvl="1"/>
            <a:r>
              <a:rPr lang="en-US" dirty="0" smtClean="0">
                <a:solidFill>
                  <a:schemeClr val="accent6">
                    <a:lumMod val="60000"/>
                    <a:lumOff val="40000"/>
                  </a:schemeClr>
                </a:solidFill>
              </a:rPr>
              <a:t>The end of all things is (lit. has drawn) near.</a:t>
            </a:r>
          </a:p>
          <a:p>
            <a:pPr lvl="1"/>
            <a:r>
              <a:rPr lang="en-US" dirty="0" smtClean="0">
                <a:solidFill>
                  <a:schemeClr val="accent6">
                    <a:lumMod val="60000"/>
                    <a:lumOff val="40000"/>
                  </a:schemeClr>
                </a:solidFill>
              </a:rPr>
              <a:t>Does </a:t>
            </a:r>
            <a:r>
              <a:rPr lang="en-US" i="1" dirty="0" err="1" smtClean="0">
                <a:solidFill>
                  <a:schemeClr val="accent6">
                    <a:lumMod val="60000"/>
                    <a:lumOff val="40000"/>
                  </a:schemeClr>
                </a:solidFill>
              </a:rPr>
              <a:t>engizo</a:t>
            </a:r>
            <a:r>
              <a:rPr lang="en-US" i="1" dirty="0" smtClean="0">
                <a:solidFill>
                  <a:schemeClr val="accent6">
                    <a:lumMod val="60000"/>
                    <a:lumOff val="40000"/>
                  </a:schemeClr>
                </a:solidFill>
              </a:rPr>
              <a:t> </a:t>
            </a:r>
            <a:r>
              <a:rPr lang="en-US" dirty="0" smtClean="0">
                <a:solidFill>
                  <a:schemeClr val="accent6">
                    <a:lumMod val="60000"/>
                    <a:lumOff val="40000"/>
                  </a:schemeClr>
                </a:solidFill>
              </a:rPr>
              <a:t>mean “near in time”?</a:t>
            </a:r>
          </a:p>
          <a:p>
            <a:pPr lvl="2"/>
            <a:r>
              <a:rPr lang="en-US" sz="2400" dirty="0" smtClean="0">
                <a:solidFill>
                  <a:srgbClr val="FFFF00"/>
                </a:solidFill>
              </a:rPr>
              <a:t>By saying “No” are we giving aid and support to a new breed of scoffers?</a:t>
            </a:r>
            <a:endParaRPr lang="en-US" sz="2800" dirty="0" smtClean="0">
              <a:solidFill>
                <a:srgbClr val="FFFF00"/>
              </a:solidFill>
            </a:endParaRPr>
          </a:p>
          <a:p>
            <a:pPr lvl="3"/>
            <a:r>
              <a:rPr lang="en-US" sz="2400" dirty="0" smtClean="0"/>
              <a:t>Bertrand Russell and Albert Schweitzer</a:t>
            </a:r>
          </a:p>
          <a:p>
            <a:pPr lvl="3"/>
            <a:r>
              <a:rPr lang="en-US" sz="2400" dirty="0" smtClean="0"/>
              <a:t>Bart </a:t>
            </a:r>
            <a:r>
              <a:rPr lang="en-US" sz="2400" dirty="0" err="1" smtClean="0"/>
              <a:t>Ehrman</a:t>
            </a:r>
            <a:endParaRPr lang="en-US" sz="2400" dirty="0" smtClean="0"/>
          </a:p>
          <a:p>
            <a:pPr lvl="4"/>
            <a:r>
              <a:rPr lang="en-US" sz="2400" dirty="0" smtClean="0"/>
              <a:t>Ridicules the first century Christian beliefs that “the end of the world as we know it was already at hand’”</a:t>
            </a:r>
          </a:p>
        </p:txBody>
      </p:sp>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Establishing a time frame</a:t>
            </a:r>
            <a:endParaRPr lang="en-US" sz="4800" dirty="0"/>
          </a:p>
        </p:txBody>
      </p:sp>
      <p:sp>
        <p:nvSpPr>
          <p:cNvPr id="3" name="Content Placeholder 2"/>
          <p:cNvSpPr>
            <a:spLocks noGrp="1"/>
          </p:cNvSpPr>
          <p:nvPr>
            <p:ph idx="1"/>
          </p:nvPr>
        </p:nvSpPr>
        <p:spPr/>
        <p:txBody>
          <a:bodyPr/>
          <a:lstStyle/>
          <a:p>
            <a:r>
              <a:rPr lang="en-US" dirty="0" smtClean="0">
                <a:solidFill>
                  <a:schemeClr val="accent6">
                    <a:lumMod val="60000"/>
                    <a:lumOff val="40000"/>
                  </a:schemeClr>
                </a:solidFill>
              </a:rPr>
              <a:t>From 1 Peter 4:7</a:t>
            </a:r>
            <a:r>
              <a:rPr lang="en-US" dirty="0" smtClean="0"/>
              <a:t>  </a:t>
            </a:r>
            <a:r>
              <a:rPr lang="en-US" sz="2400" dirty="0" smtClean="0">
                <a:solidFill>
                  <a:srgbClr val="00CCFF"/>
                </a:solidFill>
              </a:rPr>
              <a:t>(page 131)</a:t>
            </a:r>
            <a:endParaRPr lang="en-US" dirty="0" smtClean="0">
              <a:solidFill>
                <a:srgbClr val="00CCFF"/>
              </a:solidFill>
            </a:endParaRPr>
          </a:p>
          <a:p>
            <a:pPr lvl="1"/>
            <a:r>
              <a:rPr lang="en-US" dirty="0" smtClean="0">
                <a:solidFill>
                  <a:schemeClr val="accent6">
                    <a:lumMod val="60000"/>
                    <a:lumOff val="40000"/>
                  </a:schemeClr>
                </a:solidFill>
              </a:rPr>
              <a:t>The end of all things is (lit. has drawn) near.</a:t>
            </a:r>
          </a:p>
          <a:p>
            <a:pPr lvl="1"/>
            <a:r>
              <a:rPr lang="en-US" dirty="0" smtClean="0">
                <a:solidFill>
                  <a:schemeClr val="accent6">
                    <a:lumMod val="60000"/>
                    <a:lumOff val="40000"/>
                  </a:schemeClr>
                </a:solidFill>
              </a:rPr>
              <a:t>Does </a:t>
            </a:r>
            <a:r>
              <a:rPr lang="en-US" i="1" dirty="0" err="1" smtClean="0">
                <a:solidFill>
                  <a:schemeClr val="accent6">
                    <a:lumMod val="60000"/>
                    <a:lumOff val="40000"/>
                  </a:schemeClr>
                </a:solidFill>
              </a:rPr>
              <a:t>engizo</a:t>
            </a:r>
            <a:r>
              <a:rPr lang="en-US" i="1" dirty="0" smtClean="0">
                <a:solidFill>
                  <a:schemeClr val="accent6">
                    <a:lumMod val="60000"/>
                    <a:lumOff val="40000"/>
                  </a:schemeClr>
                </a:solidFill>
              </a:rPr>
              <a:t> </a:t>
            </a:r>
            <a:r>
              <a:rPr lang="en-US" dirty="0" smtClean="0">
                <a:solidFill>
                  <a:schemeClr val="accent6">
                    <a:lumMod val="60000"/>
                    <a:lumOff val="40000"/>
                  </a:schemeClr>
                </a:solidFill>
              </a:rPr>
              <a:t>mean “near in time”?</a:t>
            </a:r>
          </a:p>
          <a:p>
            <a:pPr lvl="2"/>
            <a:r>
              <a:rPr lang="en-US" sz="2400" dirty="0" smtClean="0">
                <a:solidFill>
                  <a:schemeClr val="accent6">
                    <a:lumMod val="60000"/>
                    <a:lumOff val="40000"/>
                  </a:schemeClr>
                </a:solidFill>
              </a:rPr>
              <a:t>By saying “No” are we giving aid and support to a new breed of scoffers?</a:t>
            </a:r>
            <a:endParaRPr lang="en-US" sz="2800" dirty="0" smtClean="0">
              <a:solidFill>
                <a:schemeClr val="accent6">
                  <a:lumMod val="60000"/>
                  <a:lumOff val="40000"/>
                </a:schemeClr>
              </a:solidFill>
            </a:endParaRPr>
          </a:p>
          <a:p>
            <a:pPr lvl="3"/>
            <a:r>
              <a:rPr lang="en-US" sz="2400" dirty="0" smtClean="0"/>
              <a:t>Gerald </a:t>
            </a:r>
            <a:r>
              <a:rPr lang="en-US" sz="2400" dirty="0" err="1" smtClean="0"/>
              <a:t>Sigal</a:t>
            </a:r>
            <a:r>
              <a:rPr lang="en-US" sz="2800" dirty="0" smtClean="0"/>
              <a:t> </a:t>
            </a:r>
          </a:p>
          <a:p>
            <a:pPr lvl="4"/>
            <a:r>
              <a:rPr lang="en-US" sz="2400" dirty="0" smtClean="0"/>
              <a:t>“No amount of Christian theological acrobatics will ever solve the problems engendered by the historical reality that a promised imminent fulfillment made 2000 years ago did </a:t>
            </a:r>
            <a:r>
              <a:rPr lang="en-US" sz="2400" i="1" dirty="0" smtClean="0"/>
              <a:t>not</a:t>
            </a:r>
            <a:r>
              <a:rPr lang="en-US" sz="2400" dirty="0" smtClean="0"/>
              <a:t> occur as expected by the NT”</a:t>
            </a:r>
          </a:p>
        </p:txBody>
      </p:sp>
    </p:spTree>
  </p:cSld>
  <p:clrMapOvr>
    <a:masterClrMapping/>
  </p:clrMapOvr>
  <p:transition spd="med">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The dispensational view</a:t>
            </a:r>
            <a:endParaRPr lang="en-US" sz="5400" dirty="0"/>
          </a:p>
        </p:txBody>
      </p:sp>
      <p:sp>
        <p:nvSpPr>
          <p:cNvPr id="3" name="Content Placeholder 2"/>
          <p:cNvSpPr>
            <a:spLocks noGrp="1"/>
          </p:cNvSpPr>
          <p:nvPr>
            <p:ph idx="1"/>
          </p:nvPr>
        </p:nvSpPr>
        <p:spPr/>
        <p:txBody>
          <a:bodyPr/>
          <a:lstStyle/>
          <a:p>
            <a:r>
              <a:rPr lang="en-US" dirty="0" smtClean="0"/>
              <a:t>I am not going to spend time on the dispensational view</a:t>
            </a:r>
          </a:p>
          <a:p>
            <a:pPr lvl="1"/>
            <a:endParaRPr lang="en-US" dirty="0" smtClean="0"/>
          </a:p>
          <a:p>
            <a:pPr lvl="1"/>
            <a:r>
              <a:rPr lang="en-US" dirty="0" smtClean="0"/>
              <a:t>It mostly relies on other passages</a:t>
            </a:r>
          </a:p>
          <a:p>
            <a:pPr lvl="1"/>
            <a:endParaRPr lang="en-US" dirty="0" smtClean="0"/>
          </a:p>
          <a:p>
            <a:pPr lvl="1"/>
            <a:r>
              <a:rPr lang="en-US" dirty="0" smtClean="0"/>
              <a:t>In </a:t>
            </a:r>
            <a:r>
              <a:rPr lang="en-US" u="sng" dirty="0" smtClean="0"/>
              <a:t>2 Pt. 3</a:t>
            </a:r>
            <a:r>
              <a:rPr lang="en-US" dirty="0" smtClean="0"/>
              <a:t>, it has many similarities to the </a:t>
            </a:r>
            <a:r>
              <a:rPr lang="en-US" dirty="0" err="1" smtClean="0"/>
              <a:t>amillennial</a:t>
            </a:r>
            <a:r>
              <a:rPr lang="en-US" dirty="0" smtClean="0"/>
              <a:t> view</a:t>
            </a:r>
          </a:p>
          <a:p>
            <a:pPr lvl="2"/>
            <a:r>
              <a:rPr lang="en-US" sz="2400" dirty="0" smtClean="0"/>
              <a:t>The main difference deals with whether the universe will be annihilated or remade.</a:t>
            </a:r>
          </a:p>
        </p:txBody>
      </p:sp>
    </p:spTree>
  </p:cSld>
  <p:clrMapOvr>
    <a:masterClrMapping/>
  </p:clrMapOvr>
  <p:transition spd="med">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Establishing a time frame</a:t>
            </a:r>
            <a:endParaRPr lang="en-US" sz="4800" dirty="0"/>
          </a:p>
        </p:txBody>
      </p:sp>
      <p:sp>
        <p:nvSpPr>
          <p:cNvPr id="4" name="Text Placeholder 3"/>
          <p:cNvSpPr>
            <a:spLocks noGrp="1"/>
          </p:cNvSpPr>
          <p:nvPr>
            <p:ph type="body" idx="1"/>
          </p:nvPr>
        </p:nvSpPr>
        <p:spPr/>
        <p:txBody>
          <a:bodyPr/>
          <a:lstStyle/>
          <a:p>
            <a:r>
              <a:rPr lang="en-US" dirty="0" smtClean="0"/>
              <a:t>2 Peter 1:16-18</a:t>
            </a:r>
            <a:endParaRPr lang="en-US" dirty="0"/>
          </a:p>
        </p:txBody>
      </p:sp>
      <p:sp>
        <p:nvSpPr>
          <p:cNvPr id="3" name="Content Placeholder 2"/>
          <p:cNvSpPr>
            <a:spLocks noGrp="1"/>
          </p:cNvSpPr>
          <p:nvPr>
            <p:ph sz="half" idx="2"/>
          </p:nvPr>
        </p:nvSpPr>
        <p:spPr/>
        <p:txBody>
          <a:bodyPr/>
          <a:lstStyle/>
          <a:p>
            <a:r>
              <a:rPr lang="en-US" dirty="0" smtClean="0"/>
              <a:t>16  …we made known to you the </a:t>
            </a:r>
            <a:r>
              <a:rPr lang="en-US" dirty="0" smtClean="0">
                <a:solidFill>
                  <a:srgbClr val="00FF00"/>
                </a:solidFill>
              </a:rPr>
              <a:t>power and coming</a:t>
            </a:r>
            <a:r>
              <a:rPr lang="en-US" dirty="0" smtClean="0"/>
              <a:t> of our Lord Jesus Christ …</a:t>
            </a:r>
          </a:p>
          <a:p>
            <a:r>
              <a:rPr lang="en-US" dirty="0" smtClean="0"/>
              <a:t>17  For </a:t>
            </a:r>
            <a:r>
              <a:rPr lang="en-US" u="sng" dirty="0" smtClean="0"/>
              <a:t>when</a:t>
            </a:r>
            <a:r>
              <a:rPr lang="en-US" dirty="0" smtClean="0"/>
              <a:t> … “This is my beloved Son…”</a:t>
            </a:r>
          </a:p>
          <a:p>
            <a:r>
              <a:rPr lang="en-US" dirty="0" smtClean="0"/>
              <a:t>18 … on the </a:t>
            </a:r>
            <a:r>
              <a:rPr lang="en-US" u="sng" dirty="0" smtClean="0"/>
              <a:t>holy mountain</a:t>
            </a:r>
            <a:r>
              <a:rPr lang="en-US" dirty="0" smtClean="0"/>
              <a:t> …</a:t>
            </a:r>
          </a:p>
          <a:p>
            <a:endParaRPr lang="en-US" sz="2800" dirty="0" smtClean="0"/>
          </a:p>
          <a:p>
            <a:r>
              <a:rPr lang="en-US" dirty="0" smtClean="0">
                <a:solidFill>
                  <a:srgbClr val="00CCFF"/>
                </a:solidFill>
              </a:rPr>
              <a:t> (pages 105-106)</a:t>
            </a:r>
          </a:p>
        </p:txBody>
      </p:sp>
      <p:sp>
        <p:nvSpPr>
          <p:cNvPr id="5" name="Text Placeholder 4"/>
          <p:cNvSpPr>
            <a:spLocks noGrp="1"/>
          </p:cNvSpPr>
          <p:nvPr>
            <p:ph type="body" sz="quarter" idx="3"/>
          </p:nvPr>
        </p:nvSpPr>
        <p:spPr/>
        <p:txBody>
          <a:bodyPr/>
          <a:lstStyle/>
          <a:p>
            <a:r>
              <a:rPr lang="en-US" dirty="0" smtClean="0"/>
              <a:t>All </a:t>
            </a:r>
            <a:r>
              <a:rPr lang="en-US" dirty="0" err="1" smtClean="0"/>
              <a:t>synoptics</a:t>
            </a:r>
            <a:endParaRPr lang="en-US" dirty="0"/>
          </a:p>
        </p:txBody>
      </p:sp>
      <p:sp>
        <p:nvSpPr>
          <p:cNvPr id="6" name="Content Placeholder 5"/>
          <p:cNvSpPr>
            <a:spLocks noGrp="1"/>
          </p:cNvSpPr>
          <p:nvPr>
            <p:ph sz="quarter" idx="4"/>
          </p:nvPr>
        </p:nvSpPr>
        <p:spPr/>
        <p:txBody>
          <a:bodyPr/>
          <a:lstStyle/>
          <a:p>
            <a:r>
              <a:rPr lang="en-US" dirty="0" err="1" smtClean="0"/>
              <a:t>Lk</a:t>
            </a:r>
            <a:r>
              <a:rPr lang="en-US" dirty="0" smtClean="0"/>
              <a:t>. 9:27 Some standing here  not die until they see the kingdom of God</a:t>
            </a:r>
          </a:p>
          <a:p>
            <a:r>
              <a:rPr lang="en-US" dirty="0" smtClean="0"/>
              <a:t>Mk. 9:1 [same plus] come </a:t>
            </a:r>
            <a:r>
              <a:rPr lang="en-US" dirty="0" smtClean="0">
                <a:solidFill>
                  <a:srgbClr val="00FF00"/>
                </a:solidFill>
              </a:rPr>
              <a:t>with power</a:t>
            </a:r>
          </a:p>
          <a:p>
            <a:r>
              <a:rPr lang="en-US" dirty="0" smtClean="0"/>
              <a:t>Mt. 16:27-28  </a:t>
            </a:r>
            <a:r>
              <a:rPr lang="en-US" dirty="0" smtClean="0">
                <a:solidFill>
                  <a:srgbClr val="00FF00"/>
                </a:solidFill>
              </a:rPr>
              <a:t>Son of Man come</a:t>
            </a:r>
            <a:r>
              <a:rPr lang="en-US" dirty="0" smtClean="0"/>
              <a:t> in the </a:t>
            </a:r>
            <a:r>
              <a:rPr lang="en-US" dirty="0" smtClean="0">
                <a:solidFill>
                  <a:srgbClr val="00FF00"/>
                </a:solidFill>
              </a:rPr>
              <a:t>glory</a:t>
            </a:r>
            <a:r>
              <a:rPr lang="en-US" dirty="0" smtClean="0"/>
              <a:t> of  His father … angels … to repay deeds … some standing there…</a:t>
            </a:r>
            <a:endParaRPr lang="en-US" dirty="0"/>
          </a:p>
        </p:txBody>
      </p:sp>
    </p:spTree>
  </p:cSld>
  <p:clrMapOvr>
    <a:masterClrMapping/>
  </p:clrMapOvr>
  <p:transition spd="med">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t>Establishing a time frame</a:t>
            </a:r>
            <a:endParaRPr lang="en-US" sz="4800" dirty="0"/>
          </a:p>
        </p:txBody>
      </p:sp>
      <p:sp>
        <p:nvSpPr>
          <p:cNvPr id="8" name="Content Placeholder 7"/>
          <p:cNvSpPr>
            <a:spLocks noGrp="1"/>
          </p:cNvSpPr>
          <p:nvPr>
            <p:ph idx="1"/>
          </p:nvPr>
        </p:nvSpPr>
        <p:spPr>
          <a:xfrm>
            <a:off x="228600" y="1143000"/>
            <a:ext cx="8915400" cy="5257800"/>
          </a:xfrm>
        </p:spPr>
        <p:txBody>
          <a:bodyPr/>
          <a:lstStyle/>
          <a:p>
            <a:r>
              <a:rPr lang="en-US" dirty="0" smtClean="0"/>
              <a:t>Matthew, Mark, and Luke </a:t>
            </a:r>
            <a:r>
              <a:rPr lang="en-US" smtClean="0"/>
              <a:t>all </a:t>
            </a:r>
            <a:r>
              <a:rPr lang="en-US" smtClean="0"/>
              <a:t>predict </a:t>
            </a:r>
            <a:r>
              <a:rPr lang="en-US" dirty="0" smtClean="0"/>
              <a:t>a powerful event right before relating the Transfiguration.</a:t>
            </a:r>
          </a:p>
          <a:p>
            <a:pPr lvl="1"/>
            <a:r>
              <a:rPr lang="en-US" dirty="0" smtClean="0">
                <a:solidFill>
                  <a:srgbClr val="FFFF00"/>
                </a:solidFill>
              </a:rPr>
              <a:t>This powerful event is described as a coming of the Lord coming in “this generation” (i.e., the 1</a:t>
            </a:r>
            <a:r>
              <a:rPr lang="en-US" baseline="30000" dirty="0" smtClean="0">
                <a:solidFill>
                  <a:srgbClr val="FFFF00"/>
                </a:solidFill>
              </a:rPr>
              <a:t>st</a:t>
            </a:r>
            <a:r>
              <a:rPr lang="en-US" dirty="0" smtClean="0">
                <a:solidFill>
                  <a:srgbClr val="FFFF00"/>
                </a:solidFill>
              </a:rPr>
              <a:t> century).</a:t>
            </a:r>
          </a:p>
          <a:p>
            <a:r>
              <a:rPr lang="en-US" dirty="0" smtClean="0"/>
              <a:t>2 Pt. 1:16-18 tells about a powerful coming of the Lord right before referencing Peter’s eyewitness testimony of the Transfiguration</a:t>
            </a:r>
          </a:p>
          <a:p>
            <a:pPr lvl="1"/>
            <a:r>
              <a:rPr lang="en-US" dirty="0" smtClean="0">
                <a:solidFill>
                  <a:srgbClr val="FFFF00"/>
                </a:solidFill>
              </a:rPr>
              <a:t>Why wouldn’t it be the same coming?</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t>Establishing a time frame</a:t>
            </a:r>
            <a:endParaRPr lang="en-US" sz="4800" dirty="0"/>
          </a:p>
        </p:txBody>
      </p:sp>
      <p:sp>
        <p:nvSpPr>
          <p:cNvPr id="8" name="Content Placeholder 7"/>
          <p:cNvSpPr>
            <a:spLocks noGrp="1"/>
          </p:cNvSpPr>
          <p:nvPr>
            <p:ph idx="1"/>
          </p:nvPr>
        </p:nvSpPr>
        <p:spPr>
          <a:xfrm>
            <a:off x="228600" y="1143000"/>
            <a:ext cx="8915400" cy="5257800"/>
          </a:xfrm>
        </p:spPr>
        <p:txBody>
          <a:bodyPr/>
          <a:lstStyle/>
          <a:p>
            <a:r>
              <a:rPr lang="en-US" dirty="0" smtClean="0">
                <a:solidFill>
                  <a:srgbClr val="FFFF00"/>
                </a:solidFill>
              </a:rPr>
              <a:t>The point of the Transfiguration?</a:t>
            </a:r>
          </a:p>
          <a:p>
            <a:pPr lvl="1"/>
            <a:r>
              <a:rPr lang="en-US" dirty="0" smtClean="0"/>
              <a:t>Two representatives of the Law and Prophets: Moses and Elijah</a:t>
            </a:r>
          </a:p>
          <a:p>
            <a:pPr lvl="1"/>
            <a:r>
              <a:rPr lang="en-US" dirty="0" smtClean="0"/>
              <a:t>Jesus, the head of a new covenant</a:t>
            </a:r>
          </a:p>
          <a:p>
            <a:pPr lvl="1"/>
            <a:r>
              <a:rPr lang="en-US" dirty="0" smtClean="0"/>
              <a:t>Jesus’ glory shines above the Law and Prophets</a:t>
            </a:r>
          </a:p>
          <a:p>
            <a:pPr lvl="1"/>
            <a:r>
              <a:rPr lang="en-US" dirty="0" smtClean="0"/>
              <a:t>The Law and the Prophets (representatively) disappear</a:t>
            </a:r>
          </a:p>
          <a:p>
            <a:pPr lvl="1"/>
            <a:r>
              <a:rPr lang="en-US" dirty="0" smtClean="0"/>
              <a:t>Jesus alone is left standing.</a:t>
            </a:r>
          </a:p>
          <a:p>
            <a:r>
              <a:rPr lang="en-US" dirty="0" smtClean="0">
                <a:solidFill>
                  <a:srgbClr val="FFFF00"/>
                </a:solidFill>
              </a:rPr>
              <a:t>But this is connected with Jesus’ coming in power!</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t>Establishing a time frame</a:t>
            </a:r>
            <a:endParaRPr lang="en-US" sz="4800" dirty="0"/>
          </a:p>
        </p:txBody>
      </p:sp>
      <p:sp>
        <p:nvSpPr>
          <p:cNvPr id="8" name="Content Placeholder 7"/>
          <p:cNvSpPr>
            <a:spLocks noGrp="1"/>
          </p:cNvSpPr>
          <p:nvPr>
            <p:ph idx="1"/>
          </p:nvPr>
        </p:nvSpPr>
        <p:spPr>
          <a:xfrm>
            <a:off x="228600" y="1143000"/>
            <a:ext cx="8915400" cy="5257800"/>
          </a:xfrm>
        </p:spPr>
        <p:txBody>
          <a:bodyPr/>
          <a:lstStyle/>
          <a:p>
            <a:r>
              <a:rPr lang="en-US" sz="2800" dirty="0" smtClean="0">
                <a:solidFill>
                  <a:srgbClr val="FFFF00"/>
                </a:solidFill>
              </a:rPr>
              <a:t>The point of the Transfiguration was that the Old would DISAPPEAR and only Jesus would be left.</a:t>
            </a:r>
          </a:p>
          <a:p>
            <a:r>
              <a:rPr lang="en-US" sz="2800" dirty="0" smtClean="0"/>
              <a:t>Peter says the Transfiguration was proof of the powerful coming of the Lord (</a:t>
            </a:r>
            <a:r>
              <a:rPr lang="en-US" sz="2400" dirty="0" smtClean="0"/>
              <a:t>2 Pt. 1:16-18).</a:t>
            </a:r>
          </a:p>
          <a:p>
            <a:r>
              <a:rPr lang="en-US" sz="2800" dirty="0" smtClean="0">
                <a:solidFill>
                  <a:srgbClr val="FFFF00"/>
                </a:solidFill>
              </a:rPr>
              <a:t>Therefore, the powerful coming of the Lord in 2 Pt. 1:16-18 was a time when the Old would disappear and only Jesus would be left.</a:t>
            </a:r>
          </a:p>
          <a:p>
            <a:r>
              <a:rPr lang="en-US" sz="2800" dirty="0" smtClean="0"/>
              <a:t>So when 2 Pt. 3 describes something disappearing, and looking for something new, it is describing the same thing.</a:t>
            </a:r>
          </a:p>
          <a:p>
            <a:r>
              <a:rPr lang="en-US" sz="2800" dirty="0" smtClean="0">
                <a:solidFill>
                  <a:srgbClr val="FFFF00"/>
                </a:solidFill>
              </a:rPr>
              <a:t>This was fulfilled in the DOJ.</a:t>
            </a:r>
            <a:endParaRPr lang="en-US" sz="2800"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t>Establishing a time frame</a:t>
            </a:r>
            <a:endParaRPr lang="en-US" sz="4800" dirty="0"/>
          </a:p>
        </p:txBody>
      </p:sp>
      <p:sp>
        <p:nvSpPr>
          <p:cNvPr id="8" name="Content Placeholder 7"/>
          <p:cNvSpPr>
            <a:spLocks noGrp="1"/>
          </p:cNvSpPr>
          <p:nvPr>
            <p:ph idx="1"/>
          </p:nvPr>
        </p:nvSpPr>
        <p:spPr>
          <a:xfrm>
            <a:off x="228600" y="1143000"/>
            <a:ext cx="8915400" cy="5257800"/>
          </a:xfrm>
        </p:spPr>
        <p:txBody>
          <a:bodyPr/>
          <a:lstStyle/>
          <a:p>
            <a:pPr lvl="2"/>
            <a:r>
              <a:rPr lang="en-US" sz="2400" dirty="0" smtClean="0">
                <a:solidFill>
                  <a:srgbClr val="00CCFF"/>
                </a:solidFill>
              </a:rPr>
              <a:t>Pages 117-118,  133-134</a:t>
            </a:r>
          </a:p>
          <a:p>
            <a:r>
              <a:rPr lang="en-US" dirty="0" smtClean="0"/>
              <a:t>From </a:t>
            </a:r>
            <a:r>
              <a:rPr lang="en-US" u="sng" dirty="0" smtClean="0"/>
              <a:t>2 Pt. 3:12,14</a:t>
            </a:r>
            <a:endParaRPr lang="en-US" dirty="0" smtClean="0"/>
          </a:p>
          <a:p>
            <a:pPr lvl="1"/>
            <a:r>
              <a:rPr lang="en-US" dirty="0" smtClean="0">
                <a:solidFill>
                  <a:srgbClr val="FFFF00"/>
                </a:solidFill>
              </a:rPr>
              <a:t>Looking for and hastening, v. 12.</a:t>
            </a:r>
          </a:p>
          <a:p>
            <a:pPr lvl="1"/>
            <a:r>
              <a:rPr lang="en-US" dirty="0" smtClean="0">
                <a:solidFill>
                  <a:srgbClr val="FFFF00"/>
                </a:solidFill>
              </a:rPr>
              <a:t>YOU look for, v. 14.</a:t>
            </a:r>
          </a:p>
          <a:p>
            <a:pPr lvl="1"/>
            <a:endParaRPr lang="en-US" dirty="0" smtClean="0"/>
          </a:p>
          <a:p>
            <a:r>
              <a:rPr lang="en-US" dirty="0" smtClean="0"/>
              <a:t>The DOJ was unarguably</a:t>
            </a:r>
          </a:p>
          <a:p>
            <a:pPr lvl="1"/>
            <a:r>
              <a:rPr lang="en-US" dirty="0" smtClean="0"/>
              <a:t>A coming of the Lord </a:t>
            </a:r>
          </a:p>
          <a:p>
            <a:pPr lvl="2"/>
            <a:r>
              <a:rPr lang="en-US" sz="2400" dirty="0" smtClean="0">
                <a:solidFill>
                  <a:srgbClr val="FFFF00"/>
                </a:solidFill>
              </a:rPr>
              <a:t>2 Peter 3:4,10,12</a:t>
            </a:r>
          </a:p>
          <a:p>
            <a:pPr lvl="2"/>
            <a:r>
              <a:rPr lang="en-US" sz="2400" dirty="0" smtClean="0">
                <a:solidFill>
                  <a:srgbClr val="FFFF00"/>
                </a:solidFill>
              </a:rPr>
              <a:t>Matthew 24:30, (42)</a:t>
            </a:r>
          </a:p>
          <a:p>
            <a:pPr lvl="1"/>
            <a:endParaRPr lang="en-US" dirty="0" smtClean="0"/>
          </a:p>
        </p:txBody>
      </p:sp>
    </p:spTree>
  </p:cSld>
  <p:clrMapOvr>
    <a:masterClrMapping/>
  </p:clrMapOvr>
  <p:transition spd="med">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t>Establishing a time frame</a:t>
            </a:r>
            <a:endParaRPr lang="en-US" sz="4800" dirty="0"/>
          </a:p>
        </p:txBody>
      </p:sp>
      <p:sp>
        <p:nvSpPr>
          <p:cNvPr id="8" name="Content Placeholder 7"/>
          <p:cNvSpPr>
            <a:spLocks noGrp="1"/>
          </p:cNvSpPr>
          <p:nvPr>
            <p:ph idx="1"/>
          </p:nvPr>
        </p:nvSpPr>
        <p:spPr>
          <a:xfrm>
            <a:off x="228600" y="1143000"/>
            <a:ext cx="8915400" cy="5257800"/>
          </a:xfrm>
        </p:spPr>
        <p:txBody>
          <a:bodyPr/>
          <a:lstStyle/>
          <a:p>
            <a:pPr lvl="2"/>
            <a:r>
              <a:rPr lang="en-US" sz="2400" dirty="0" smtClean="0">
                <a:solidFill>
                  <a:srgbClr val="00CCFF"/>
                </a:solidFill>
              </a:rPr>
              <a:t>Pages 117-118,  133-134</a:t>
            </a:r>
          </a:p>
          <a:p>
            <a:r>
              <a:rPr lang="en-US" dirty="0" smtClean="0">
                <a:solidFill>
                  <a:schemeClr val="accent6">
                    <a:lumMod val="60000"/>
                    <a:lumOff val="40000"/>
                  </a:schemeClr>
                </a:solidFill>
              </a:rPr>
              <a:t>From </a:t>
            </a:r>
            <a:r>
              <a:rPr lang="en-US" u="sng" dirty="0" smtClean="0">
                <a:solidFill>
                  <a:schemeClr val="accent6">
                    <a:lumMod val="60000"/>
                    <a:lumOff val="40000"/>
                  </a:schemeClr>
                </a:solidFill>
              </a:rPr>
              <a:t>2 Pt. 3:12,14</a:t>
            </a:r>
            <a:endParaRPr lang="en-US" dirty="0" smtClean="0">
              <a:solidFill>
                <a:schemeClr val="accent6">
                  <a:lumMod val="60000"/>
                  <a:lumOff val="40000"/>
                </a:schemeClr>
              </a:solidFill>
            </a:endParaRPr>
          </a:p>
          <a:p>
            <a:pPr lvl="1"/>
            <a:r>
              <a:rPr lang="en-US" dirty="0" smtClean="0">
                <a:solidFill>
                  <a:schemeClr val="accent6">
                    <a:lumMod val="60000"/>
                    <a:lumOff val="40000"/>
                  </a:schemeClr>
                </a:solidFill>
              </a:rPr>
              <a:t>Looking for and hastening, v. 12.</a:t>
            </a:r>
          </a:p>
          <a:p>
            <a:pPr lvl="1"/>
            <a:r>
              <a:rPr lang="en-US" dirty="0" smtClean="0">
                <a:solidFill>
                  <a:schemeClr val="accent6">
                    <a:lumMod val="60000"/>
                    <a:lumOff val="40000"/>
                  </a:schemeClr>
                </a:solidFill>
              </a:rPr>
              <a:t>YOU look for, v. 14.</a:t>
            </a:r>
          </a:p>
          <a:p>
            <a:pPr lvl="1"/>
            <a:endParaRPr lang="en-US" dirty="0" smtClean="0"/>
          </a:p>
          <a:p>
            <a:r>
              <a:rPr lang="en-US" dirty="0" smtClean="0"/>
              <a:t>But why would they look for an EOU before a DOJ?</a:t>
            </a:r>
          </a:p>
          <a:p>
            <a:pPr lvl="1"/>
            <a:r>
              <a:rPr lang="en-US" dirty="0" smtClean="0">
                <a:solidFill>
                  <a:srgbClr val="FFFF00"/>
                </a:solidFill>
              </a:rPr>
              <a:t>If the EOU came before the DOJ then there would be prophecy left unfulfilled.</a:t>
            </a:r>
          </a:p>
          <a:p>
            <a:pPr lvl="1"/>
            <a:r>
              <a:rPr lang="en-US" dirty="0" smtClean="0">
                <a:solidFill>
                  <a:srgbClr val="FFFF00"/>
                </a:solidFill>
              </a:rPr>
              <a:t>Jesus would be a false prophet.</a:t>
            </a:r>
          </a:p>
        </p:txBody>
      </p:sp>
    </p:spTree>
  </p:cSld>
  <p:clrMapOvr>
    <a:masterClrMapping/>
  </p:clrMapOvr>
  <p:transition spd="med">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DFD293"/>
                </a:solidFill>
              </a:rPr>
              <a:t>Answering objections to the DOJ view</a:t>
            </a:r>
            <a:endParaRPr lang="en-US" dirty="0"/>
          </a:p>
        </p:txBody>
      </p:sp>
      <p:sp>
        <p:nvSpPr>
          <p:cNvPr id="4" name="Content Placeholder 3"/>
          <p:cNvSpPr>
            <a:spLocks noGrp="1"/>
          </p:cNvSpPr>
          <p:nvPr>
            <p:ph sz="half" idx="1"/>
          </p:nvPr>
        </p:nvSpPr>
        <p:spPr/>
        <p:txBody>
          <a:bodyPr/>
          <a:lstStyle/>
          <a:p>
            <a:r>
              <a:rPr lang="en-US" dirty="0" smtClean="0"/>
              <a:t>Earth means planet throughout as in v. 5.</a:t>
            </a:r>
          </a:p>
          <a:p>
            <a:pPr lvl="1"/>
            <a:endParaRPr lang="en-US" dirty="0" smtClean="0"/>
          </a:p>
          <a:p>
            <a:r>
              <a:rPr lang="en-US" dirty="0" smtClean="0"/>
              <a:t>Elements means physical elements, v. 10.</a:t>
            </a:r>
          </a:p>
          <a:p>
            <a:endParaRPr lang="en-US" dirty="0" smtClean="0"/>
          </a:p>
          <a:p>
            <a:r>
              <a:rPr lang="en-US" dirty="0" smtClean="0">
                <a:solidFill>
                  <a:srgbClr val="00CCFF"/>
                </a:solidFill>
              </a:rPr>
              <a:t>Page 121</a:t>
            </a:r>
            <a:endParaRPr lang="en-US" dirty="0">
              <a:solidFill>
                <a:srgbClr val="00CCFF"/>
              </a:solidFill>
            </a:endParaRPr>
          </a:p>
        </p:txBody>
      </p:sp>
      <p:sp>
        <p:nvSpPr>
          <p:cNvPr id="5" name="Content Placeholder 4"/>
          <p:cNvSpPr>
            <a:spLocks noGrp="1"/>
          </p:cNvSpPr>
          <p:nvPr>
            <p:ph sz="half" idx="2"/>
          </p:nvPr>
        </p:nvSpPr>
        <p:spPr/>
        <p:txBody>
          <a:bodyPr/>
          <a:lstStyle/>
          <a:p>
            <a:r>
              <a:rPr lang="en-US" dirty="0" smtClean="0">
                <a:solidFill>
                  <a:srgbClr val="FFFF00"/>
                </a:solidFill>
              </a:rPr>
              <a:t>Does it mean “planet” in v. 13?</a:t>
            </a:r>
          </a:p>
          <a:p>
            <a:endParaRPr lang="en-US" dirty="0">
              <a:solidFill>
                <a:srgbClr val="FFFF00"/>
              </a:solidFill>
            </a:endParaRPr>
          </a:p>
          <a:p>
            <a:r>
              <a:rPr lang="en-US" dirty="0" smtClean="0">
                <a:solidFill>
                  <a:srgbClr val="FFFF00"/>
                </a:solidFill>
              </a:rPr>
              <a:t>How do we know it means physical elements?</a:t>
            </a:r>
          </a:p>
          <a:p>
            <a:endParaRPr lang="en-US" dirty="0" smtClean="0">
              <a:solidFill>
                <a:srgbClr val="FFFF00"/>
              </a:solidFill>
            </a:endParaRPr>
          </a:p>
          <a:p>
            <a:pPr lvl="4"/>
            <a:r>
              <a:rPr lang="en-US" sz="2800" dirty="0" smtClean="0">
                <a:solidFill>
                  <a:srgbClr val="00CCFF"/>
                </a:solidFill>
              </a:rPr>
              <a:t>Page 122</a:t>
            </a:r>
            <a:endParaRPr lang="en-US" sz="2800" dirty="0">
              <a:solidFill>
                <a:srgbClr val="00CCFF"/>
              </a:solidFill>
            </a:endParaRPr>
          </a:p>
        </p:txBody>
      </p:sp>
      <p:pic>
        <p:nvPicPr>
          <p:cNvPr id="6" name="Picture 16" descr="C:\Scarmile Files\Internet\Temporary Internet Files\Content.IE5\97NCSA9O\MPj04026780000[1].jpg"/>
          <p:cNvPicPr>
            <a:picLocks noChangeAspect="1" noChangeArrowheads="1"/>
          </p:cNvPicPr>
          <p:nvPr/>
        </p:nvPicPr>
        <p:blipFill>
          <a:blip r:embed="rId3" cstate="print"/>
          <a:srcRect b="12230"/>
          <a:stretch>
            <a:fillRect/>
          </a:stretch>
        </p:blipFill>
        <p:spPr bwMode="auto">
          <a:xfrm>
            <a:off x="2612920" y="4419600"/>
            <a:ext cx="4168880" cy="2438400"/>
          </a:xfrm>
          <a:prstGeom prst="rect">
            <a:avLst/>
          </a:prstGeom>
          <a:noFill/>
        </p:spPr>
      </p:pic>
      <p:pic>
        <p:nvPicPr>
          <p:cNvPr id="7" name="Picture 23" descr="http://65.214.37.88/ts?t=7946492056424117014"/>
          <p:cNvPicPr>
            <a:picLocks noChangeAspect="1" noChangeArrowheads="1"/>
          </p:cNvPicPr>
          <p:nvPr/>
        </p:nvPicPr>
        <p:blipFill>
          <a:blip r:embed="rId4"/>
          <a:srcRect/>
          <a:stretch>
            <a:fillRect/>
          </a:stretch>
        </p:blipFill>
        <p:spPr bwMode="auto">
          <a:xfrm>
            <a:off x="3505200" y="6019800"/>
            <a:ext cx="533401" cy="533402"/>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r>
              <a:rPr lang="en-US" sz="3600" dirty="0" smtClean="0"/>
              <a:t>Must this refer to the physical universe throughout?</a:t>
            </a:r>
          </a:p>
          <a:p>
            <a:pPr lvl="1"/>
            <a:r>
              <a:rPr lang="en-US" sz="3200" dirty="0" smtClean="0"/>
              <a:t>Certainly presumption is in favor of the first usage.</a:t>
            </a:r>
          </a:p>
          <a:p>
            <a:pPr lvl="1"/>
            <a:r>
              <a:rPr lang="en-US" sz="3200" dirty="0" smtClean="0">
                <a:solidFill>
                  <a:srgbClr val="FFFF00"/>
                </a:solidFill>
              </a:rPr>
              <a:t>But if it refers to the physical universe in v. 13, then we will have a new physical universe.</a:t>
            </a:r>
          </a:p>
          <a:p>
            <a:pPr lvl="2"/>
            <a:r>
              <a:rPr lang="en-US" sz="2400" dirty="0" smtClean="0"/>
              <a:t>This is certainly not in accordance with Isaiah’s usage </a:t>
            </a:r>
          </a:p>
          <a:p>
            <a:pPr lvl="2"/>
            <a:r>
              <a:rPr lang="en-US" sz="2400" dirty="0" smtClean="0"/>
              <a:t>or the spiritual nature of the NT kingdom.</a:t>
            </a:r>
            <a:endParaRPr lang="en-US" sz="2400" dirty="0"/>
          </a:p>
        </p:txBody>
      </p:sp>
    </p:spTree>
  </p:cSld>
  <p:clrMapOvr>
    <a:masterClrMapping/>
  </p:clrMapOvr>
  <p:transition spd="med">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r>
              <a:rPr lang="en-US" dirty="0" smtClean="0">
                <a:solidFill>
                  <a:schemeClr val="accent6">
                    <a:lumMod val="60000"/>
                    <a:lumOff val="40000"/>
                  </a:schemeClr>
                </a:solidFill>
              </a:rPr>
              <a:t>Must this refer to the physical universe throughout?  </a:t>
            </a:r>
            <a:r>
              <a:rPr lang="en-US" dirty="0" smtClean="0">
                <a:solidFill>
                  <a:srgbClr val="00CCFF"/>
                </a:solidFill>
              </a:rPr>
              <a:t>Pages 121-122</a:t>
            </a:r>
          </a:p>
          <a:p>
            <a:pPr lvl="1"/>
            <a:r>
              <a:rPr lang="en-US" dirty="0" smtClean="0">
                <a:solidFill>
                  <a:srgbClr val="FFFF00"/>
                </a:solidFill>
              </a:rPr>
              <a:t>Doesn’t Scripture use physical illustrations of spiritual truths often?</a:t>
            </a:r>
          </a:p>
          <a:p>
            <a:pPr lvl="1"/>
            <a:r>
              <a:rPr lang="en-US" dirty="0" smtClean="0"/>
              <a:t>Isaiah compared the church to a “new heavens and earth” (</a:t>
            </a:r>
            <a:r>
              <a:rPr lang="en-US" u="sng" dirty="0"/>
              <a:t>65:17; </a:t>
            </a:r>
            <a:r>
              <a:rPr lang="en-US" u="sng" dirty="0" smtClean="0"/>
              <a:t>66:22</a:t>
            </a:r>
            <a:r>
              <a:rPr lang="en-US" b="0" dirty="0" smtClean="0"/>
              <a:t>).</a:t>
            </a:r>
          </a:p>
          <a:p>
            <a:pPr lvl="1"/>
            <a:r>
              <a:rPr lang="en-US" dirty="0" smtClean="0">
                <a:solidFill>
                  <a:srgbClr val="FFFF00"/>
                </a:solidFill>
              </a:rPr>
              <a:t>Why can’t Peter refer to the destruction of old Israel as an end to the heavens and earth?</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a:xfrm>
            <a:off x="228600" y="1295400"/>
            <a:ext cx="8915400" cy="1219200"/>
          </a:xfrm>
        </p:spPr>
        <p:txBody>
          <a:bodyPr/>
          <a:lstStyle/>
          <a:p>
            <a:r>
              <a:rPr lang="en-US" dirty="0" smtClean="0"/>
              <a:t>It is even true that OT Israel was formed out of water!  </a:t>
            </a:r>
            <a:r>
              <a:rPr lang="en-US" dirty="0" smtClean="0">
                <a:solidFill>
                  <a:srgbClr val="00CCFF"/>
                </a:solidFill>
              </a:rPr>
              <a:t>(Page 122)</a:t>
            </a:r>
            <a:endParaRPr lang="en-US" dirty="0">
              <a:solidFill>
                <a:srgbClr val="00CCFF"/>
              </a:solidFill>
            </a:endParaRPr>
          </a:p>
        </p:txBody>
      </p:sp>
      <p:sp>
        <p:nvSpPr>
          <p:cNvPr id="4" name="Content Placeholder 3"/>
          <p:cNvSpPr txBox="1">
            <a:spLocks/>
          </p:cNvSpPr>
          <p:nvPr/>
        </p:nvSpPr>
        <p:spPr bwMode="auto">
          <a:xfrm>
            <a:off x="228600" y="2590800"/>
            <a:ext cx="43815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pPr>
            <a:r>
              <a:rPr lang="en-US" sz="2400" b="1" baseline="0" dirty="0" smtClean="0"/>
              <a:t>Isa.</a:t>
            </a:r>
            <a:r>
              <a:rPr lang="en-US" sz="2400" b="1" dirty="0" smtClean="0"/>
              <a:t> </a:t>
            </a:r>
            <a:r>
              <a:rPr lang="en-US" sz="2400" b="1" baseline="0" dirty="0" smtClean="0"/>
              <a:t>51:15 “For I am the Lord your God, who </a:t>
            </a:r>
            <a:r>
              <a:rPr lang="en-US" sz="2400" b="1" u="sng" baseline="0" dirty="0" smtClean="0"/>
              <a:t>stirs up the sea and its waves roar</a:t>
            </a:r>
            <a:r>
              <a:rPr lang="en-US" sz="2400" b="1" baseline="0" dirty="0" smtClean="0"/>
              <a:t> … </a:t>
            </a:r>
            <a:r>
              <a:rPr lang="en-US" sz="2400" b="1" dirty="0" smtClean="0"/>
              <a:t> (</a:t>
            </a:r>
            <a:r>
              <a:rPr lang="en-US" sz="2400" b="1" baseline="0" dirty="0" smtClean="0"/>
              <a:t>16) I have put My words in your mouth and have covered you with the shadow of My hand, </a:t>
            </a:r>
            <a:r>
              <a:rPr lang="en-US" sz="2400" b="1" baseline="0" dirty="0" smtClean="0">
                <a:solidFill>
                  <a:srgbClr val="FFFF00"/>
                </a:solidFill>
              </a:rPr>
              <a:t>to establish</a:t>
            </a:r>
            <a:r>
              <a:rPr lang="en-US" sz="2400" b="1" baseline="0" dirty="0" smtClean="0"/>
              <a:t> the </a:t>
            </a:r>
            <a:r>
              <a:rPr lang="en-US" sz="2400" b="1" baseline="0" dirty="0" smtClean="0">
                <a:solidFill>
                  <a:srgbClr val="00FF00"/>
                </a:solidFill>
              </a:rPr>
              <a:t>heavens</a:t>
            </a:r>
            <a:r>
              <a:rPr lang="en-US" sz="2400" b="1" baseline="0" dirty="0" smtClean="0"/>
              <a:t>, to found the </a:t>
            </a:r>
            <a:r>
              <a:rPr lang="en-US" sz="2400" b="1" baseline="0" dirty="0" smtClean="0">
                <a:solidFill>
                  <a:srgbClr val="00FF00"/>
                </a:solidFill>
              </a:rPr>
              <a:t>earth</a:t>
            </a:r>
            <a:r>
              <a:rPr lang="en-US" sz="2400" b="1" baseline="0" dirty="0" smtClean="0"/>
              <a:t>, and to say to Zion, ‘You are My people.’ ”</a:t>
            </a:r>
          </a:p>
        </p:txBody>
      </p:sp>
      <p:sp>
        <p:nvSpPr>
          <p:cNvPr id="7" name="Content Placeholder 4"/>
          <p:cNvSpPr txBox="1">
            <a:spLocks/>
          </p:cNvSpPr>
          <p:nvPr/>
        </p:nvSpPr>
        <p:spPr>
          <a:xfrm>
            <a:off x="4762500" y="2590800"/>
            <a:ext cx="4381500" cy="3962400"/>
          </a:xfrm>
          <a:prstGeom prst="rect">
            <a:avLst/>
          </a:prstGeom>
        </p:spPr>
        <p:txBody>
          <a:bodyPr/>
          <a:lstStyle/>
          <a:p>
            <a:pPr marL="342900" indent="-342900" eaLnBrk="1" hangingPunct="1">
              <a:spcBef>
                <a:spcPct val="20000"/>
              </a:spcBef>
              <a:buFontTx/>
              <a:buChar char="•"/>
            </a:pPr>
            <a:r>
              <a:rPr lang="en-US" sz="2400" b="1" baseline="0" dirty="0" smtClean="0"/>
              <a:t>2 Pt. 3:4 …, all continues just as it was from the beginning of </a:t>
            </a:r>
            <a:r>
              <a:rPr lang="en-US" sz="2400" b="1" baseline="0" dirty="0" smtClean="0">
                <a:solidFill>
                  <a:srgbClr val="FFFF00"/>
                </a:solidFill>
              </a:rPr>
              <a:t>creation</a:t>
            </a:r>
            <a:r>
              <a:rPr lang="en-US" sz="2400" b="1" baseline="0" dirty="0" smtClean="0"/>
              <a:t>.”</a:t>
            </a:r>
            <a:br>
              <a:rPr lang="en-US" sz="2400" b="1" baseline="0" dirty="0" smtClean="0"/>
            </a:br>
            <a:r>
              <a:rPr lang="en-US" sz="2400" b="1" baseline="0" dirty="0" smtClean="0"/>
              <a:t>3:5 For when they maintain this, it escapes their notice that by the word of God the </a:t>
            </a:r>
            <a:r>
              <a:rPr lang="en-US" sz="2400" b="1" baseline="0" dirty="0" smtClean="0">
                <a:solidFill>
                  <a:srgbClr val="00FF00"/>
                </a:solidFill>
              </a:rPr>
              <a:t>heavens</a:t>
            </a:r>
            <a:r>
              <a:rPr lang="en-US" sz="2400" b="1" baseline="0" dirty="0" smtClean="0"/>
              <a:t> existed long ago and the </a:t>
            </a:r>
            <a:r>
              <a:rPr lang="en-US" sz="2400" b="1" baseline="0" dirty="0" smtClean="0">
                <a:solidFill>
                  <a:srgbClr val="00FF00"/>
                </a:solidFill>
              </a:rPr>
              <a:t>earth</a:t>
            </a:r>
            <a:r>
              <a:rPr lang="en-US" sz="2400" b="1" baseline="0" dirty="0" smtClean="0"/>
              <a:t> was </a:t>
            </a:r>
            <a:r>
              <a:rPr lang="en-US" sz="2400" b="1" u="sng" baseline="0" dirty="0" smtClean="0"/>
              <a:t>formed out of water and by water</a:t>
            </a:r>
            <a:r>
              <a:rPr lang="en-US" sz="2400" b="1" baseline="0" dirty="0" smtClean="0"/>
              <a:t>,</a:t>
            </a:r>
          </a:p>
        </p:txBody>
      </p:sp>
    </p:spTree>
  </p:cSld>
  <p:clrMapOvr>
    <a:masterClrMapping/>
  </p:clrMapOvr>
  <p:transition spd="med">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t>Begin by reading 2 Pt. 3:1-15.</a:t>
            </a:r>
          </a:p>
          <a:p>
            <a:endParaRPr lang="en-US" sz="4000" dirty="0" smtClean="0"/>
          </a:p>
          <a:p>
            <a:r>
              <a:rPr lang="en-US" sz="4000" dirty="0" smtClean="0"/>
              <a:t>A summary of each position</a:t>
            </a:r>
          </a:p>
          <a:p>
            <a:endParaRPr lang="en-US" sz="4000" dirty="0"/>
          </a:p>
          <a:p>
            <a:r>
              <a:rPr lang="en-US" sz="4000" dirty="0" smtClean="0"/>
              <a:t>Appendices 1-2</a:t>
            </a:r>
          </a:p>
          <a:p>
            <a:endParaRPr lang="en-US" sz="4000" dirty="0"/>
          </a:p>
          <a:p>
            <a:r>
              <a:rPr lang="en-US" sz="4000" dirty="0" smtClean="0">
                <a:solidFill>
                  <a:srgbClr val="00CCFF"/>
                </a:solidFill>
              </a:rPr>
              <a:t>Page 140</a:t>
            </a:r>
            <a:endParaRPr lang="en-US" sz="4000" dirty="0">
              <a:solidFill>
                <a:srgbClr val="00CCFF"/>
              </a:solidFill>
            </a:endParaRPr>
          </a:p>
        </p:txBody>
      </p:sp>
      <p:pic>
        <p:nvPicPr>
          <p:cNvPr id="5" name="Picture 15" descr="http://65.214.37.88/ts?t=9303875212423429859"/>
          <p:cNvPicPr>
            <a:picLocks noChangeAspect="1" noChangeArrowheads="1"/>
          </p:cNvPicPr>
          <p:nvPr/>
        </p:nvPicPr>
        <p:blipFill>
          <a:blip r:embed="rId3"/>
          <a:srcRect/>
          <a:stretch>
            <a:fillRect/>
          </a:stretch>
        </p:blipFill>
        <p:spPr bwMode="auto">
          <a:xfrm>
            <a:off x="5402891" y="4724401"/>
            <a:ext cx="3741109" cy="2133600"/>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r>
              <a:rPr lang="en-US" dirty="0" smtClean="0">
                <a:solidFill>
                  <a:schemeClr val="accent6">
                    <a:lumMod val="60000"/>
                    <a:lumOff val="40000"/>
                  </a:schemeClr>
                </a:solidFill>
              </a:rPr>
              <a:t>It is even true that OT Israel was formed out of water!</a:t>
            </a:r>
            <a:r>
              <a:rPr lang="en-US" dirty="0" smtClean="0"/>
              <a:t>  </a:t>
            </a:r>
            <a:r>
              <a:rPr lang="en-US" dirty="0" smtClean="0">
                <a:solidFill>
                  <a:srgbClr val="00CCFF"/>
                </a:solidFill>
              </a:rPr>
              <a:t>(Page 122)</a:t>
            </a:r>
          </a:p>
          <a:p>
            <a:endParaRPr lang="en-US" dirty="0" smtClean="0"/>
          </a:p>
          <a:p>
            <a:r>
              <a:rPr lang="en-US" dirty="0" smtClean="0">
                <a:solidFill>
                  <a:srgbClr val="FFFF00"/>
                </a:solidFill>
              </a:rPr>
              <a:t>God brought Israel up out of the (Red) sea, </a:t>
            </a:r>
            <a:r>
              <a:rPr lang="en-US" u="sng" dirty="0" smtClean="0">
                <a:solidFill>
                  <a:srgbClr val="FFFF00"/>
                </a:solidFill>
              </a:rPr>
              <a:t>Isa. 63:11</a:t>
            </a:r>
            <a:r>
              <a:rPr lang="en-US" dirty="0" smtClean="0">
                <a:solidFill>
                  <a:srgbClr val="FFFF00"/>
                </a:solidFill>
              </a:rPr>
              <a:t>.</a:t>
            </a:r>
          </a:p>
          <a:p>
            <a:endParaRPr lang="en-US" dirty="0"/>
          </a:p>
          <a:p>
            <a:r>
              <a:rPr lang="en-US" dirty="0" smtClean="0"/>
              <a:t>God baptized Israel in the Red Sea and brought them up out of it, </a:t>
            </a:r>
            <a:r>
              <a:rPr lang="en-US" u="sng" dirty="0" smtClean="0"/>
              <a:t>1 Cor. 10:1-2</a:t>
            </a:r>
            <a:endParaRPr lang="en-US" dirty="0"/>
          </a:p>
        </p:txBody>
      </p:sp>
    </p:spTree>
  </p:cSld>
  <p:clrMapOvr>
    <a:masterClrMapping/>
  </p:clrMapOvr>
  <p:transition spd="med">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r>
              <a:rPr lang="en-US" dirty="0" smtClean="0"/>
              <a:t>It was the ungodly who were destroyed in the Flood not the universe.  </a:t>
            </a:r>
            <a:r>
              <a:rPr lang="en-US" sz="2800" dirty="0" smtClean="0">
                <a:solidFill>
                  <a:srgbClr val="00CCFF"/>
                </a:solidFill>
              </a:rPr>
              <a:t>(Page 110)</a:t>
            </a:r>
            <a:endParaRPr lang="en-US" dirty="0" smtClean="0"/>
          </a:p>
          <a:p>
            <a:pPr lvl="1"/>
            <a:endParaRPr lang="en-US" sz="2000" dirty="0" smtClean="0"/>
          </a:p>
          <a:p>
            <a:pPr lvl="1"/>
            <a:r>
              <a:rPr lang="en-US" dirty="0" smtClean="0"/>
              <a:t>We live on the same planet under the same stars.</a:t>
            </a:r>
          </a:p>
          <a:p>
            <a:pPr lvl="1"/>
            <a:r>
              <a:rPr lang="en-US" dirty="0" smtClean="0">
                <a:solidFill>
                  <a:srgbClr val="FFFF00"/>
                </a:solidFill>
              </a:rPr>
              <a:t>The world of the ungodly perished in the Flood.</a:t>
            </a:r>
          </a:p>
          <a:p>
            <a:pPr lvl="1"/>
            <a:r>
              <a:rPr lang="en-US" dirty="0" smtClean="0">
                <a:solidFill>
                  <a:srgbClr val="FFFF00"/>
                </a:solidFill>
              </a:rPr>
              <a:t>The world of the ungodly perished in the DOJ.</a:t>
            </a:r>
            <a:endParaRPr lang="en-US" dirty="0">
              <a:solidFill>
                <a:srgbClr val="FFFF00"/>
              </a:solidFill>
            </a:endParaRPr>
          </a:p>
        </p:txBody>
      </p:sp>
      <p:pic>
        <p:nvPicPr>
          <p:cNvPr id="4" name="Picture 21" descr="http://65.214.37.88/ts?t=351325293779062092"/>
          <p:cNvPicPr>
            <a:picLocks noChangeAspect="1" noChangeArrowheads="1"/>
          </p:cNvPicPr>
          <p:nvPr/>
        </p:nvPicPr>
        <p:blipFill>
          <a:blip r:embed="rId3"/>
          <a:srcRect/>
          <a:stretch>
            <a:fillRect/>
          </a:stretch>
        </p:blipFill>
        <p:spPr bwMode="auto">
          <a:xfrm>
            <a:off x="7391400" y="5310782"/>
            <a:ext cx="1752600" cy="1547218"/>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r>
              <a:rPr lang="en-US" dirty="0" smtClean="0"/>
              <a:t>This is apocalyptic imagery.  </a:t>
            </a:r>
            <a:r>
              <a:rPr lang="en-US" dirty="0" smtClean="0">
                <a:solidFill>
                  <a:srgbClr val="00CCFF"/>
                </a:solidFill>
              </a:rPr>
              <a:t>(Page 111)</a:t>
            </a:r>
          </a:p>
          <a:p>
            <a:pPr lvl="1"/>
            <a:r>
              <a:rPr lang="en-US" dirty="0" smtClean="0"/>
              <a:t>Confirmed by quoting </a:t>
            </a:r>
            <a:r>
              <a:rPr lang="en-US" u="sng" dirty="0"/>
              <a:t>Isa. 65:17; </a:t>
            </a:r>
            <a:r>
              <a:rPr lang="en-US" u="sng" dirty="0" smtClean="0"/>
              <a:t>66:22</a:t>
            </a:r>
            <a:r>
              <a:rPr lang="en-US" dirty="0" smtClean="0"/>
              <a:t> in </a:t>
            </a:r>
            <a:r>
              <a:rPr lang="en-US" u="sng" dirty="0" smtClean="0"/>
              <a:t>v. 13</a:t>
            </a:r>
            <a:r>
              <a:rPr lang="en-US" dirty="0" smtClean="0"/>
              <a:t>.</a:t>
            </a:r>
          </a:p>
          <a:p>
            <a:pPr lvl="1"/>
            <a:r>
              <a:rPr lang="en-US" sz="3200" dirty="0" smtClean="0">
                <a:solidFill>
                  <a:srgbClr val="FFFF00"/>
                </a:solidFill>
              </a:rPr>
              <a:t>Isaiah 34:1-4 … against all nations … </a:t>
            </a:r>
            <a:endParaRPr lang="en-US" dirty="0" smtClean="0">
              <a:solidFill>
                <a:srgbClr val="FFFF00"/>
              </a:solidFill>
            </a:endParaRPr>
          </a:p>
          <a:p>
            <a:pPr lvl="2"/>
            <a:r>
              <a:rPr lang="en-US" sz="2400" baseline="0" dirty="0" smtClean="0">
                <a:solidFill>
                  <a:srgbClr val="FFFF00"/>
                </a:solidFill>
              </a:rPr>
              <a:t>V. 4 … all the host of heaven shall be dissolved, and the heavens shall be rolled together as a scroll…</a:t>
            </a:r>
          </a:p>
          <a:p>
            <a:pPr lvl="1"/>
            <a:r>
              <a:rPr lang="en-US" sz="3200" dirty="0" smtClean="0"/>
              <a:t>Isaiah 51:4-6 … O My nation …</a:t>
            </a:r>
          </a:p>
          <a:p>
            <a:pPr lvl="2"/>
            <a:r>
              <a:rPr lang="en-US" sz="2400" baseline="0" dirty="0" smtClean="0"/>
              <a:t>51:6 Lift up your eyes to the heavens, look at the earth beneath; the heavens will vanish like smoke, the earth will wear out like a garment …</a:t>
            </a:r>
          </a:p>
        </p:txBody>
      </p:sp>
    </p:spTree>
  </p:cSld>
  <p:clrMapOvr>
    <a:masterClrMapping/>
  </p:clrMapOvr>
  <p:transition spd="med">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a:xfrm>
            <a:off x="228600" y="1219200"/>
            <a:ext cx="8915400" cy="5257800"/>
          </a:xfrm>
        </p:spPr>
        <p:txBody>
          <a:bodyPr/>
          <a:lstStyle/>
          <a:p>
            <a:r>
              <a:rPr lang="en-US" sz="3600" dirty="0" smtClean="0">
                <a:solidFill>
                  <a:schemeClr val="accent6">
                    <a:lumMod val="60000"/>
                    <a:lumOff val="40000"/>
                  </a:schemeClr>
                </a:solidFill>
              </a:rPr>
              <a:t>This is apocalyptic imagery.</a:t>
            </a:r>
            <a:r>
              <a:rPr lang="en-US" sz="3600" dirty="0" smtClean="0"/>
              <a:t>  </a:t>
            </a:r>
            <a:r>
              <a:rPr lang="en-US" sz="2400" dirty="0" smtClean="0">
                <a:solidFill>
                  <a:srgbClr val="00CCFF"/>
                </a:solidFill>
              </a:rPr>
              <a:t>(Page 111)</a:t>
            </a:r>
            <a:endParaRPr lang="en-US" sz="3600" dirty="0" smtClean="0">
              <a:solidFill>
                <a:srgbClr val="00CCFF"/>
              </a:solidFill>
            </a:endParaRPr>
          </a:p>
          <a:p>
            <a:pPr lvl="1"/>
            <a:endParaRPr lang="en-US" sz="1800" baseline="0" dirty="0" smtClean="0"/>
          </a:p>
          <a:p>
            <a:pPr lvl="1"/>
            <a:r>
              <a:rPr lang="en-US" sz="3200" baseline="0" dirty="0" smtClean="0"/>
              <a:t>Isa. 65:17 “For behold, I create new heavens and a new earth; And the former things will not be remembered or come to mind.</a:t>
            </a:r>
          </a:p>
          <a:p>
            <a:pPr lvl="2"/>
            <a:r>
              <a:rPr lang="en-US" sz="2800" dirty="0" smtClean="0">
                <a:solidFill>
                  <a:srgbClr val="FFFF00"/>
                </a:solidFill>
              </a:rPr>
              <a:t>What “former things”?</a:t>
            </a:r>
          </a:p>
          <a:p>
            <a:pPr lvl="3"/>
            <a:r>
              <a:rPr lang="en-US" sz="2800" dirty="0" smtClean="0"/>
              <a:t>Is it not the old heavens and earth?</a:t>
            </a:r>
          </a:p>
          <a:p>
            <a:pPr lvl="2"/>
            <a:r>
              <a:rPr lang="en-US" sz="2800" dirty="0" smtClean="0">
                <a:solidFill>
                  <a:srgbClr val="FFFF00"/>
                </a:solidFill>
              </a:rPr>
              <a:t>Why would they “not be remembered”?</a:t>
            </a:r>
          </a:p>
          <a:p>
            <a:pPr lvl="3"/>
            <a:r>
              <a:rPr lang="en-US" sz="2800" dirty="0" smtClean="0"/>
              <a:t>They had been destroyed!</a:t>
            </a:r>
          </a:p>
          <a:p>
            <a:pPr lvl="4"/>
            <a:r>
              <a:rPr lang="en-US" sz="2400" dirty="0" smtClean="0"/>
              <a:t>Isa 51:6; Daniel 7:26-27; 2 Pt. 3</a:t>
            </a:r>
          </a:p>
        </p:txBody>
      </p:sp>
    </p:spTree>
  </p:cSld>
  <p:clrMapOvr>
    <a:masterClrMapping/>
  </p:clrMapOvr>
  <p:transition spd="med">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dirty="0" smtClean="0">
                <a:solidFill>
                  <a:schemeClr val="accent6">
                    <a:lumMod val="60000"/>
                    <a:lumOff val="40000"/>
                  </a:schemeClr>
                </a:solidFill>
              </a:rPr>
              <a:t>This is apocalyptic imagery.</a:t>
            </a:r>
            <a:r>
              <a:rPr lang="en-US" dirty="0" smtClean="0"/>
              <a:t>  </a:t>
            </a:r>
            <a:r>
              <a:rPr lang="en-US" sz="2000" dirty="0" smtClean="0">
                <a:solidFill>
                  <a:srgbClr val="00CCFF"/>
                </a:solidFill>
              </a:rPr>
              <a:t>(Page 111)</a:t>
            </a:r>
            <a:endParaRPr lang="en-US" dirty="0" smtClean="0">
              <a:solidFill>
                <a:srgbClr val="00CCFF"/>
              </a:solidFill>
            </a:endParaRPr>
          </a:p>
          <a:p>
            <a:pPr marL="742950" lvl="2" indent="-342900"/>
            <a:r>
              <a:rPr lang="en-US" sz="2400" dirty="0" smtClean="0"/>
              <a:t>Haggai 2:6 “…Once more in a little while, I am going to shake the heavens and the earth, the sea also and the dry land.  (7) ‘I will shake all the nations; and they will come with the wealth of all nations, and I will fill this house with glory,’ says the Lord of hosts.</a:t>
            </a:r>
          </a:p>
          <a:p>
            <a:pPr lvl="1"/>
            <a:r>
              <a:rPr lang="en-US" sz="2400" dirty="0" smtClean="0"/>
              <a:t>Messianic!</a:t>
            </a:r>
          </a:p>
          <a:p>
            <a:pPr lvl="1"/>
            <a:r>
              <a:rPr lang="en-US" sz="2400" dirty="0" smtClean="0"/>
              <a:t>Hebrews  12:26 quotes this passage</a:t>
            </a:r>
          </a:p>
          <a:p>
            <a:pPr lvl="1"/>
            <a:r>
              <a:rPr lang="en-US" sz="2400" baseline="0" dirty="0" smtClean="0"/>
              <a:t>Heb. 12:27 … denotes the removing of those things which can be shaken, </a:t>
            </a:r>
            <a:r>
              <a:rPr lang="en-US" sz="2400" baseline="0" dirty="0" smtClean="0">
                <a:solidFill>
                  <a:srgbClr val="FFFF00"/>
                </a:solidFill>
              </a:rPr>
              <a:t>as of created things</a:t>
            </a:r>
            <a:r>
              <a:rPr lang="en-US" sz="2400" baseline="0" dirty="0" smtClean="0"/>
              <a:t>, …</a:t>
            </a:r>
          </a:p>
          <a:p>
            <a:pPr lvl="1"/>
            <a:r>
              <a:rPr lang="en-US" sz="2400" dirty="0" smtClean="0"/>
              <a:t>28 … we are receiving a kingdom which cannot be shaken …</a:t>
            </a:r>
            <a:endParaRPr lang="en-US" sz="2400" baseline="0" dirty="0" smtClean="0"/>
          </a:p>
        </p:txBody>
      </p:sp>
    </p:spTree>
  </p:cSld>
  <p:clrMapOvr>
    <a:masterClrMapping/>
  </p:clrMapOvr>
  <p:transition spd="med">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dirty="0" smtClean="0">
                <a:solidFill>
                  <a:schemeClr val="accent6">
                    <a:lumMod val="60000"/>
                    <a:lumOff val="40000"/>
                  </a:schemeClr>
                </a:solidFill>
              </a:rPr>
              <a:t>This is apocalyptic imagery.</a:t>
            </a:r>
            <a:r>
              <a:rPr lang="en-US" dirty="0" smtClean="0"/>
              <a:t>  </a:t>
            </a:r>
            <a:r>
              <a:rPr lang="en-US" sz="1800" dirty="0" smtClean="0">
                <a:solidFill>
                  <a:srgbClr val="00CCFF"/>
                </a:solidFill>
              </a:rPr>
              <a:t>(Page 111)</a:t>
            </a:r>
            <a:endParaRPr lang="en-US" sz="2000" dirty="0" smtClean="0">
              <a:solidFill>
                <a:srgbClr val="00CCFF"/>
              </a:solidFill>
            </a:endParaRPr>
          </a:p>
          <a:p>
            <a:pPr marL="742950" lvl="2" indent="-342900"/>
            <a:r>
              <a:rPr lang="en-US" sz="2400" dirty="0" smtClean="0"/>
              <a:t>In apocalyptic language the DOJ is spoken of as affecting the entire heavens and earth.</a:t>
            </a:r>
          </a:p>
          <a:p>
            <a:pPr marL="1200150" lvl="3" indent="-342900"/>
            <a:r>
              <a:rPr lang="en-US" sz="2400" baseline="0" dirty="0" smtClean="0"/>
              <a:t>Matthew 24:7 “For nation will rise against nation, and kingdom against kingdom</a:t>
            </a:r>
            <a:r>
              <a:rPr lang="en-US" sz="2400" dirty="0" smtClean="0"/>
              <a:t> …</a:t>
            </a:r>
            <a:endParaRPr lang="en-US" sz="2400" baseline="0" dirty="0" smtClean="0"/>
          </a:p>
          <a:p>
            <a:pPr marL="1200150" lvl="3" indent="-342900"/>
            <a:r>
              <a:rPr lang="en-US" sz="2400" baseline="0" dirty="0" smtClean="0"/>
              <a:t>24:21 “For then there will be a great tribulation, </a:t>
            </a:r>
            <a:r>
              <a:rPr lang="en-US" sz="2400" baseline="0" dirty="0" smtClean="0">
                <a:solidFill>
                  <a:srgbClr val="FFFF00"/>
                </a:solidFill>
              </a:rPr>
              <a:t>such as has not occurred since the beginning of the world </a:t>
            </a:r>
            <a:r>
              <a:rPr lang="en-US" sz="2400" baseline="0" dirty="0" smtClean="0"/>
              <a:t>until now, nor ever will.</a:t>
            </a:r>
          </a:p>
          <a:p>
            <a:pPr marL="1657350" lvl="4" indent="-342900"/>
            <a:r>
              <a:rPr lang="en-US" sz="2400" dirty="0" smtClean="0"/>
              <a:t>Is this the specific promise the mockers are scoffing at with the words  “all continues just as it was </a:t>
            </a:r>
            <a:r>
              <a:rPr lang="en-US" sz="2400" dirty="0" smtClean="0">
                <a:solidFill>
                  <a:srgbClr val="FFFF00"/>
                </a:solidFill>
              </a:rPr>
              <a:t>from the beginning of creation,</a:t>
            </a:r>
            <a:r>
              <a:rPr lang="en-US" sz="2400" dirty="0" smtClean="0"/>
              <a:t>” 		v. 4?</a:t>
            </a:r>
            <a:endParaRPr lang="en-US" sz="2400" baseline="0" dirty="0" smtClean="0"/>
          </a:p>
        </p:txBody>
      </p:sp>
    </p:spTree>
  </p:cSld>
  <p:clrMapOvr>
    <a:masterClrMapping/>
  </p:clrMapOvr>
  <p:transition spd="med">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200" dirty="0" smtClean="0">
                <a:solidFill>
                  <a:schemeClr val="accent6">
                    <a:lumMod val="60000"/>
                    <a:lumOff val="40000"/>
                  </a:schemeClr>
                </a:solidFill>
              </a:rPr>
              <a:t>This is apocalyptic imagery.</a:t>
            </a:r>
            <a:r>
              <a:rPr lang="en-US" sz="3200" dirty="0" smtClean="0"/>
              <a:t>  </a:t>
            </a:r>
            <a:r>
              <a:rPr lang="en-US" sz="2000" dirty="0" smtClean="0">
                <a:solidFill>
                  <a:srgbClr val="00CCFF"/>
                </a:solidFill>
              </a:rPr>
              <a:t>(Page 111)</a:t>
            </a:r>
            <a:endParaRPr lang="en-US" sz="2400" dirty="0" smtClean="0">
              <a:solidFill>
                <a:srgbClr val="00CCFF"/>
              </a:solidFill>
            </a:endParaRPr>
          </a:p>
          <a:p>
            <a:pPr marL="742950" lvl="2" indent="-342900"/>
            <a:r>
              <a:rPr lang="en-US" sz="2800" dirty="0" smtClean="0"/>
              <a:t>In apocalyptic language the DOJ is spoken of as affecting the entire </a:t>
            </a:r>
            <a:r>
              <a:rPr lang="en-US" sz="2800" dirty="0" smtClean="0">
                <a:solidFill>
                  <a:srgbClr val="FFFF00"/>
                </a:solidFill>
              </a:rPr>
              <a:t>heavens and earth</a:t>
            </a:r>
            <a:r>
              <a:rPr lang="en-US" sz="2800" dirty="0" smtClean="0"/>
              <a:t>.</a:t>
            </a:r>
          </a:p>
          <a:p>
            <a:pPr marL="1200150" lvl="3" indent="-342900"/>
            <a:r>
              <a:rPr lang="en-US" sz="2800" baseline="0" dirty="0" smtClean="0"/>
              <a:t>Matthew 24:27 … the coming of the Son of Man be.</a:t>
            </a:r>
            <a:br>
              <a:rPr lang="en-US" sz="2800" baseline="0" dirty="0" smtClean="0"/>
            </a:br>
            <a:r>
              <a:rPr lang="en-US" sz="2800" baseline="0" dirty="0" smtClean="0"/>
              <a:t>24:29 “But immediately after the tribulation of those days the </a:t>
            </a:r>
            <a:r>
              <a:rPr lang="en-US" sz="2800" baseline="0" dirty="0" smtClean="0">
                <a:solidFill>
                  <a:srgbClr val="FFFF00"/>
                </a:solidFill>
              </a:rPr>
              <a:t>sun </a:t>
            </a:r>
            <a:r>
              <a:rPr lang="en-US" sz="2800" baseline="0" dirty="0" smtClean="0"/>
              <a:t>will be darkened, and the </a:t>
            </a:r>
            <a:r>
              <a:rPr lang="en-US" sz="2800" baseline="0" dirty="0" smtClean="0">
                <a:solidFill>
                  <a:srgbClr val="FFFF00"/>
                </a:solidFill>
              </a:rPr>
              <a:t>moon</a:t>
            </a:r>
            <a:r>
              <a:rPr lang="en-US" sz="2800" baseline="0" dirty="0" smtClean="0"/>
              <a:t> will not give its light, and the </a:t>
            </a:r>
            <a:r>
              <a:rPr lang="en-US" sz="2800" baseline="0" dirty="0" smtClean="0">
                <a:solidFill>
                  <a:srgbClr val="FFFF00"/>
                </a:solidFill>
              </a:rPr>
              <a:t>stars</a:t>
            </a:r>
            <a:r>
              <a:rPr lang="en-US" sz="2800" baseline="0" dirty="0" smtClean="0"/>
              <a:t> will fall from the sky, and the </a:t>
            </a:r>
            <a:r>
              <a:rPr lang="en-US" sz="2800" baseline="0" dirty="0" smtClean="0">
                <a:solidFill>
                  <a:srgbClr val="FFFF00"/>
                </a:solidFill>
              </a:rPr>
              <a:t>powers of the heavens </a:t>
            </a:r>
            <a:r>
              <a:rPr lang="en-US" sz="2800" baseline="0" dirty="0" smtClean="0"/>
              <a:t>will be shaken.</a:t>
            </a:r>
          </a:p>
        </p:txBody>
      </p:sp>
    </p:spTree>
  </p:cSld>
  <p:clrMapOvr>
    <a:masterClrMapping/>
  </p:clrMapOvr>
  <p:transition spd="med">
    <p:wheel spokes="2"/>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200" dirty="0" smtClean="0">
                <a:solidFill>
                  <a:schemeClr val="accent6">
                    <a:lumMod val="60000"/>
                    <a:lumOff val="40000"/>
                  </a:schemeClr>
                </a:solidFill>
              </a:rPr>
              <a:t>This is apocalyptic imagery.</a:t>
            </a:r>
            <a:r>
              <a:rPr lang="en-US" sz="3200" dirty="0" smtClean="0"/>
              <a:t>  </a:t>
            </a:r>
            <a:r>
              <a:rPr lang="en-US" sz="2000" dirty="0" smtClean="0">
                <a:solidFill>
                  <a:srgbClr val="00CCFF"/>
                </a:solidFill>
              </a:rPr>
              <a:t>(Page 112)</a:t>
            </a:r>
            <a:endParaRPr lang="en-US" sz="2400" dirty="0" smtClean="0">
              <a:solidFill>
                <a:srgbClr val="00CCFF"/>
              </a:solidFill>
            </a:endParaRPr>
          </a:p>
          <a:p>
            <a:pPr marL="742950" lvl="2" indent="-342900"/>
            <a:r>
              <a:rPr lang="en-US" sz="2800" baseline="0" dirty="0" smtClean="0"/>
              <a:t>Zeph. 3:8 … To assemble kingdoms, To pour out on them My indignation, All My burning anger; For </a:t>
            </a:r>
            <a:r>
              <a:rPr lang="en-US" sz="2800" baseline="0" dirty="0" smtClean="0">
                <a:solidFill>
                  <a:srgbClr val="FFFF00"/>
                </a:solidFill>
              </a:rPr>
              <a:t>all the earth will be devoured</a:t>
            </a:r>
            <a:r>
              <a:rPr lang="en-US" sz="2800" baseline="0" dirty="0" smtClean="0"/>
              <a:t> by the </a:t>
            </a:r>
            <a:r>
              <a:rPr lang="en-US" sz="2800" baseline="0" dirty="0" smtClean="0">
                <a:solidFill>
                  <a:srgbClr val="FFFF00"/>
                </a:solidFill>
              </a:rPr>
              <a:t>fire </a:t>
            </a:r>
            <a:r>
              <a:rPr lang="en-US" sz="2800" baseline="0" dirty="0" smtClean="0"/>
              <a:t>of My zeal.</a:t>
            </a:r>
            <a:br>
              <a:rPr lang="en-US" sz="2800" baseline="0" dirty="0" smtClean="0"/>
            </a:br>
            <a:r>
              <a:rPr lang="en-US" sz="2800" baseline="0" dirty="0" smtClean="0"/>
              <a:t>3:9 “For then I will give to the peoples purified lips, That all of them may call on the name of the Lord, To serve Him shoulder to shoulder.</a:t>
            </a:r>
            <a:endParaRPr lang="en-US" sz="2800" dirty="0"/>
          </a:p>
          <a:p>
            <a:pPr marL="1200150" lvl="3" indent="-342900"/>
            <a:r>
              <a:rPr lang="en-US" sz="2400" baseline="0" dirty="0" smtClean="0"/>
              <a:t>Another</a:t>
            </a:r>
            <a:r>
              <a:rPr lang="en-US" sz="2400" dirty="0" smtClean="0"/>
              <a:t> destruction of the old to create the new.</a:t>
            </a:r>
            <a:endParaRPr lang="en-US" sz="2400" baseline="0" dirty="0" smtClean="0"/>
          </a:p>
        </p:txBody>
      </p:sp>
    </p:spTree>
  </p:cSld>
  <p:clrMapOvr>
    <a:masterClrMapping/>
  </p:clrMapOvr>
  <p:transition spd="med">
    <p:wheel spokes="2"/>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200" dirty="0" smtClean="0">
                <a:solidFill>
                  <a:schemeClr val="accent6">
                    <a:lumMod val="60000"/>
                    <a:lumOff val="40000"/>
                  </a:schemeClr>
                </a:solidFill>
              </a:rPr>
              <a:t>This is apocalyptic imagery.</a:t>
            </a:r>
            <a:r>
              <a:rPr lang="en-US" sz="3200" dirty="0" smtClean="0"/>
              <a:t>  </a:t>
            </a:r>
            <a:r>
              <a:rPr lang="en-US" sz="2000" dirty="0" smtClean="0">
                <a:solidFill>
                  <a:srgbClr val="00CCFF"/>
                </a:solidFill>
              </a:rPr>
              <a:t>(Page 114)</a:t>
            </a:r>
            <a:endParaRPr lang="en-US" sz="2400" dirty="0" smtClean="0">
              <a:solidFill>
                <a:srgbClr val="00CCFF"/>
              </a:solidFill>
            </a:endParaRPr>
          </a:p>
          <a:p>
            <a:pPr marL="742950" lvl="2" indent="-342900"/>
            <a:r>
              <a:rPr lang="en-US" sz="3200" dirty="0" smtClean="0"/>
              <a:t>Rev. </a:t>
            </a:r>
            <a:r>
              <a:rPr lang="en-US" sz="2800" baseline="0" dirty="0" smtClean="0"/>
              <a:t>3:10 … </a:t>
            </a:r>
            <a:r>
              <a:rPr lang="en-US" sz="2800" dirty="0" smtClean="0"/>
              <a:t>the hour of testing, that hour which is about to come upon the </a:t>
            </a:r>
            <a:r>
              <a:rPr lang="en-US" sz="2800" dirty="0" smtClean="0">
                <a:solidFill>
                  <a:srgbClr val="FFFF00"/>
                </a:solidFill>
              </a:rPr>
              <a:t>whole world</a:t>
            </a:r>
            <a:r>
              <a:rPr lang="en-US" sz="2800" dirty="0" smtClean="0"/>
              <a:t>, to test those who dwell on </a:t>
            </a:r>
            <a:r>
              <a:rPr lang="en-US" sz="2800" dirty="0" smtClean="0">
                <a:solidFill>
                  <a:srgbClr val="FFFF00"/>
                </a:solidFill>
              </a:rPr>
              <a:t>the earth</a:t>
            </a:r>
            <a:r>
              <a:rPr lang="en-US" sz="2800" dirty="0" smtClean="0"/>
              <a:t>.</a:t>
            </a:r>
            <a:br>
              <a:rPr lang="en-US" sz="2800" dirty="0" smtClean="0"/>
            </a:br>
            <a:r>
              <a:rPr lang="en-US" sz="2800" dirty="0" smtClean="0"/>
              <a:t>3:11 </a:t>
            </a:r>
            <a:r>
              <a:rPr lang="en-US" sz="2800" dirty="0" smtClean="0">
                <a:solidFill>
                  <a:srgbClr val="00FF00"/>
                </a:solidFill>
              </a:rPr>
              <a:t>‘I am coming quickly</a:t>
            </a:r>
            <a:r>
              <a:rPr lang="en-US" sz="2800" dirty="0" smtClean="0"/>
              <a:t>; hold fast what you have, so that no one will take your crown.</a:t>
            </a:r>
            <a:endParaRPr lang="en-US" sz="2800" dirty="0"/>
          </a:p>
        </p:txBody>
      </p:sp>
    </p:spTree>
  </p:cSld>
  <p:clrMapOvr>
    <a:masterClrMapping/>
  </p:clrMapOvr>
  <p:transition spd="med">
    <p:wheel spokes="2"/>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200" dirty="0" smtClean="0">
                <a:solidFill>
                  <a:schemeClr val="accent6">
                    <a:lumMod val="60000"/>
                    <a:lumOff val="40000"/>
                  </a:schemeClr>
                </a:solidFill>
              </a:rPr>
              <a:t>This is apocalyptic imagery.</a:t>
            </a:r>
            <a:r>
              <a:rPr lang="en-US" sz="3200" dirty="0" smtClean="0"/>
              <a:t>  </a:t>
            </a:r>
            <a:r>
              <a:rPr lang="en-US" sz="2400" dirty="0" smtClean="0">
                <a:solidFill>
                  <a:srgbClr val="00CCFF"/>
                </a:solidFill>
              </a:rPr>
              <a:t>(Page 114)</a:t>
            </a:r>
          </a:p>
          <a:p>
            <a:pPr marL="742950" lvl="2" indent="-342900"/>
            <a:r>
              <a:rPr lang="en-US" sz="2800" dirty="0" smtClean="0"/>
              <a:t>The Temple’s representation of the heavens and earth </a:t>
            </a:r>
          </a:p>
          <a:p>
            <a:pPr marL="1200150" lvl="3" indent="-342900"/>
            <a:r>
              <a:rPr lang="en-US" sz="2800" dirty="0" smtClean="0"/>
              <a:t>“…the measures of the tabernacle proved to be an imitation of the system of </a:t>
            </a:r>
            <a:r>
              <a:rPr lang="en-US" sz="2800" dirty="0" smtClean="0">
                <a:solidFill>
                  <a:srgbClr val="FFFF00"/>
                </a:solidFill>
              </a:rPr>
              <a:t>the world</a:t>
            </a:r>
            <a:r>
              <a:rPr lang="en-US" sz="2800" dirty="0" smtClean="0"/>
              <a:t> … that third part … is, as it were, a </a:t>
            </a:r>
            <a:r>
              <a:rPr lang="en-US" sz="2800" dirty="0" smtClean="0">
                <a:solidFill>
                  <a:srgbClr val="FFFF00"/>
                </a:solidFill>
              </a:rPr>
              <a:t>Heaven </a:t>
            </a:r>
            <a:r>
              <a:rPr lang="en-US" sz="2800" dirty="0" smtClean="0"/>
              <a:t>peculiar to God … the twenty cubits, is … </a:t>
            </a:r>
            <a:r>
              <a:rPr lang="en-US" sz="2800" dirty="0" smtClean="0">
                <a:solidFill>
                  <a:srgbClr val="FFFF00"/>
                </a:solidFill>
              </a:rPr>
              <a:t>sea and land</a:t>
            </a:r>
            <a:r>
              <a:rPr lang="en-US" sz="2800" dirty="0" smtClean="0"/>
              <a:t>…”</a:t>
            </a:r>
          </a:p>
          <a:p>
            <a:pPr marL="1657350" lvl="4" indent="-342900"/>
            <a:r>
              <a:rPr lang="en-US" sz="2400" dirty="0" smtClean="0"/>
              <a:t>Josephus, </a:t>
            </a:r>
            <a:r>
              <a:rPr lang="en-US" sz="2400" i="1" dirty="0" smtClean="0"/>
              <a:t>Antiquities, </a:t>
            </a:r>
            <a:r>
              <a:rPr lang="en-US" sz="2400" dirty="0" smtClean="0"/>
              <a:t>3.6.4</a:t>
            </a:r>
            <a:endParaRPr lang="en-US" sz="2400" dirty="0"/>
          </a:p>
        </p:txBody>
      </p:sp>
    </p:spTree>
  </p:cSld>
  <p:clrMapOvr>
    <a:masterClrMapping/>
  </p:clrMapOvr>
  <p:transition spd="med">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Why take an EOU interpretation?</a:t>
            </a:r>
            <a:endParaRPr lang="en-US" sz="4800" dirty="0"/>
          </a:p>
        </p:txBody>
      </p:sp>
      <p:sp>
        <p:nvSpPr>
          <p:cNvPr id="3" name="Content Placeholder 2"/>
          <p:cNvSpPr>
            <a:spLocks noGrp="1"/>
          </p:cNvSpPr>
          <p:nvPr>
            <p:ph idx="1"/>
          </p:nvPr>
        </p:nvSpPr>
        <p:spPr/>
        <p:txBody>
          <a:bodyPr/>
          <a:lstStyle/>
          <a:p>
            <a:r>
              <a:rPr lang="en-US" dirty="0" smtClean="0">
                <a:solidFill>
                  <a:srgbClr val="00CCFF"/>
                </a:solidFill>
              </a:rPr>
              <a:t>Page 121</a:t>
            </a:r>
          </a:p>
          <a:p>
            <a:endParaRPr lang="en-US" dirty="0" smtClean="0"/>
          </a:p>
          <a:p>
            <a:r>
              <a:rPr lang="en-US" dirty="0" smtClean="0"/>
              <a:t>A literal reading of the text</a:t>
            </a:r>
          </a:p>
          <a:p>
            <a:endParaRPr lang="en-US" dirty="0"/>
          </a:p>
          <a:p>
            <a:r>
              <a:rPr lang="en-US" dirty="0"/>
              <a:t>The language is </a:t>
            </a:r>
            <a:r>
              <a:rPr lang="en-US" dirty="0" smtClean="0"/>
              <a:t>similar to OT prophecies, </a:t>
            </a:r>
            <a:r>
              <a:rPr lang="en-US" dirty="0"/>
              <a:t>but not the application</a:t>
            </a:r>
            <a:r>
              <a:rPr lang="en-US" dirty="0" smtClean="0"/>
              <a:t>.</a:t>
            </a:r>
          </a:p>
          <a:p>
            <a:pPr lvl="1"/>
            <a:r>
              <a:rPr lang="en-US" dirty="0" smtClean="0">
                <a:solidFill>
                  <a:srgbClr val="FFFF00"/>
                </a:solidFill>
              </a:rPr>
              <a:t>After all, prophecy is about future events.</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200" dirty="0" smtClean="0">
                <a:solidFill>
                  <a:schemeClr val="accent6">
                    <a:lumMod val="60000"/>
                    <a:lumOff val="40000"/>
                  </a:schemeClr>
                </a:solidFill>
              </a:rPr>
              <a:t>This is apocalyptic imagery.</a:t>
            </a:r>
            <a:r>
              <a:rPr lang="en-US" sz="3200" dirty="0" smtClean="0"/>
              <a:t>  </a:t>
            </a:r>
            <a:r>
              <a:rPr lang="en-US" sz="2400" dirty="0" smtClean="0">
                <a:solidFill>
                  <a:srgbClr val="00CCFF"/>
                </a:solidFill>
              </a:rPr>
              <a:t>(Page 114)</a:t>
            </a:r>
          </a:p>
          <a:p>
            <a:pPr marL="742950" lvl="2" indent="-342900"/>
            <a:r>
              <a:rPr lang="en-US" sz="2800" dirty="0" smtClean="0"/>
              <a:t>The Temple’s representation of the heavens and earth </a:t>
            </a:r>
          </a:p>
          <a:p>
            <a:pPr marL="1200150" lvl="3" indent="-342900"/>
            <a:r>
              <a:rPr lang="en-US" sz="2800" dirty="0" smtClean="0"/>
              <a:t>“…the tabernacle  … made in way of imitation and representation of the </a:t>
            </a:r>
            <a:r>
              <a:rPr lang="en-US" sz="2800" dirty="0" smtClean="0">
                <a:solidFill>
                  <a:srgbClr val="FFFF00"/>
                </a:solidFill>
              </a:rPr>
              <a:t>universe</a:t>
            </a:r>
            <a:r>
              <a:rPr lang="en-US" sz="2800" dirty="0" smtClean="0"/>
              <a:t> … the </a:t>
            </a:r>
            <a:r>
              <a:rPr lang="en-US" sz="2800" dirty="0" smtClean="0">
                <a:solidFill>
                  <a:srgbClr val="FFFF00"/>
                </a:solidFill>
              </a:rPr>
              <a:t>land and the sea </a:t>
            </a:r>
            <a:r>
              <a:rPr lang="en-US" sz="2800" dirty="0" smtClean="0"/>
              <a:t>… </a:t>
            </a:r>
            <a:r>
              <a:rPr lang="en-US" sz="2800" dirty="0" smtClean="0">
                <a:solidFill>
                  <a:srgbClr val="FFFF00"/>
                </a:solidFill>
              </a:rPr>
              <a:t>heaven</a:t>
            </a:r>
            <a:r>
              <a:rPr lang="en-US" sz="2800" dirty="0" smtClean="0"/>
              <a:t> … </a:t>
            </a:r>
            <a:r>
              <a:rPr lang="en-US" sz="2800" dirty="0" smtClean="0">
                <a:solidFill>
                  <a:srgbClr val="FFFF00"/>
                </a:solidFill>
              </a:rPr>
              <a:t>planets</a:t>
            </a:r>
            <a:r>
              <a:rPr lang="en-US" sz="2800" dirty="0" smtClean="0"/>
              <a:t> … the </a:t>
            </a:r>
            <a:r>
              <a:rPr lang="en-US" sz="2800" dirty="0" smtClean="0">
                <a:solidFill>
                  <a:srgbClr val="00FF00"/>
                </a:solidFill>
              </a:rPr>
              <a:t>four elements </a:t>
            </a:r>
            <a:r>
              <a:rPr lang="en-US" sz="2800" dirty="0" smtClean="0"/>
              <a:t>… …” [repeated and explained]</a:t>
            </a:r>
          </a:p>
          <a:p>
            <a:pPr marL="1657350" lvl="4" indent="-342900"/>
            <a:r>
              <a:rPr lang="en-US" sz="2400" dirty="0" smtClean="0"/>
              <a:t>Josephus, </a:t>
            </a:r>
            <a:r>
              <a:rPr lang="en-US" sz="2400" i="1" dirty="0" smtClean="0"/>
              <a:t>Antiquities, </a:t>
            </a:r>
            <a:r>
              <a:rPr lang="en-US" sz="2400" dirty="0" smtClean="0"/>
              <a:t>3.7.7</a:t>
            </a:r>
            <a:endParaRPr lang="en-US" sz="2400" dirty="0"/>
          </a:p>
        </p:txBody>
      </p:sp>
    </p:spTree>
  </p:cSld>
  <p:clrMapOvr>
    <a:masterClrMapping/>
  </p:clrMapOvr>
  <p:transition spd="med">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600" dirty="0" smtClean="0">
                <a:solidFill>
                  <a:schemeClr val="accent6">
                    <a:lumMod val="60000"/>
                    <a:lumOff val="40000"/>
                  </a:schemeClr>
                </a:solidFill>
              </a:rPr>
              <a:t>This is apocalyptic imagery. </a:t>
            </a:r>
            <a:r>
              <a:rPr lang="en-US" sz="3600" dirty="0" smtClean="0"/>
              <a:t> </a:t>
            </a:r>
            <a:r>
              <a:rPr lang="en-US" sz="2400" dirty="0" smtClean="0">
                <a:solidFill>
                  <a:srgbClr val="00CCFF"/>
                </a:solidFill>
              </a:rPr>
              <a:t>(Page 116)</a:t>
            </a:r>
            <a:endParaRPr lang="en-US" dirty="0" smtClean="0">
              <a:solidFill>
                <a:srgbClr val="00CCFF"/>
              </a:solidFill>
            </a:endParaRPr>
          </a:p>
          <a:p>
            <a:pPr marL="742950" lvl="2" indent="-342900"/>
            <a:r>
              <a:rPr lang="en-US" sz="3200" dirty="0" smtClean="0"/>
              <a:t>“Earth” affected in the DOJ</a:t>
            </a:r>
          </a:p>
          <a:p>
            <a:pPr marL="1200150" lvl="3" indent="-342900"/>
            <a:r>
              <a:rPr lang="en-US" sz="2800" dirty="0" smtClean="0"/>
              <a:t>The Jewish problem</a:t>
            </a:r>
          </a:p>
          <a:p>
            <a:pPr marL="1657350" lvl="4" indent="-342900"/>
            <a:r>
              <a:rPr lang="en-US" sz="2800" dirty="0" smtClean="0"/>
              <a:t>Say they are Jews and are not</a:t>
            </a:r>
          </a:p>
          <a:p>
            <a:pPr marL="2114550" lvl="5" indent="-342900"/>
            <a:r>
              <a:rPr lang="en-US" sz="2800" dirty="0" smtClean="0">
                <a:solidFill>
                  <a:srgbClr val="00FF00"/>
                </a:solidFill>
              </a:rPr>
              <a:t>Rev. 2:9; 3:9</a:t>
            </a:r>
          </a:p>
          <a:p>
            <a:pPr marL="1657350" lvl="4" indent="-342900"/>
            <a:r>
              <a:rPr lang="en-US" sz="2800" dirty="0" smtClean="0"/>
              <a:t>Their judgment would affect the “</a:t>
            </a:r>
            <a:r>
              <a:rPr lang="en-US" sz="2800" dirty="0" smtClean="0">
                <a:solidFill>
                  <a:srgbClr val="FFFF00"/>
                </a:solidFill>
              </a:rPr>
              <a:t>whole world</a:t>
            </a:r>
            <a:r>
              <a:rPr lang="en-US" sz="2800" dirty="0" smtClean="0"/>
              <a:t>” and “those who dwell on the </a:t>
            </a:r>
            <a:r>
              <a:rPr lang="en-US" sz="2800" dirty="0" smtClean="0">
                <a:solidFill>
                  <a:srgbClr val="FFFF00"/>
                </a:solidFill>
              </a:rPr>
              <a:t>earth</a:t>
            </a:r>
            <a:r>
              <a:rPr lang="en-US" sz="2800" dirty="0" smtClean="0"/>
              <a:t>”: </a:t>
            </a:r>
            <a:r>
              <a:rPr lang="en-US" sz="2800" dirty="0" smtClean="0">
                <a:solidFill>
                  <a:srgbClr val="00FF00"/>
                </a:solidFill>
              </a:rPr>
              <a:t>Rev. 3:10</a:t>
            </a:r>
          </a:p>
          <a:p>
            <a:pPr marL="1657350" lvl="4" indent="-342900"/>
            <a:r>
              <a:rPr lang="en-US" sz="2800" dirty="0" smtClean="0"/>
              <a:t>It was coming quickly: </a:t>
            </a:r>
            <a:r>
              <a:rPr lang="en-US" sz="2800" dirty="0" smtClean="0">
                <a:solidFill>
                  <a:srgbClr val="00FF00"/>
                </a:solidFill>
              </a:rPr>
              <a:t>Rev. 3:11</a:t>
            </a:r>
            <a:endParaRPr lang="en-US" sz="2800" dirty="0">
              <a:solidFill>
                <a:srgbClr val="00FF00"/>
              </a:solidFill>
            </a:endParaRPr>
          </a:p>
        </p:txBody>
      </p:sp>
    </p:spTree>
  </p:cSld>
  <p:clrMapOvr>
    <a:masterClrMapping/>
  </p:clrMapOvr>
  <p:transition spd="med">
    <p:wheel spokes="2"/>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200" dirty="0" smtClean="0">
                <a:solidFill>
                  <a:schemeClr val="accent6">
                    <a:lumMod val="60000"/>
                    <a:lumOff val="40000"/>
                  </a:schemeClr>
                </a:solidFill>
              </a:rPr>
              <a:t>This is apocalyptic imagery.</a:t>
            </a:r>
            <a:r>
              <a:rPr lang="en-US" sz="3200" dirty="0" smtClean="0"/>
              <a:t> </a:t>
            </a:r>
            <a:r>
              <a:rPr lang="en-US" sz="2400" dirty="0" smtClean="0">
                <a:solidFill>
                  <a:srgbClr val="00CCFF"/>
                </a:solidFill>
              </a:rPr>
              <a:t>(Pages 118-119)</a:t>
            </a:r>
          </a:p>
          <a:p>
            <a:pPr marL="742950" lvl="2" indent="-342900"/>
            <a:r>
              <a:rPr lang="en-US" sz="3200" dirty="0" smtClean="0"/>
              <a:t>What are the “new heavens and earth”?</a:t>
            </a:r>
          </a:p>
          <a:p>
            <a:pPr marL="1200150" lvl="3" indent="-342900"/>
            <a:r>
              <a:rPr lang="en-US" sz="2800" dirty="0" smtClean="0"/>
              <a:t>Not a new planet and skies, but a new covenant people</a:t>
            </a:r>
            <a:endParaRPr lang="en-US" sz="2800" dirty="0"/>
          </a:p>
          <a:p>
            <a:pPr marL="1657350" lvl="4" indent="-342900"/>
            <a:r>
              <a:rPr lang="en-US" sz="2800" dirty="0" smtClean="0">
                <a:solidFill>
                  <a:srgbClr val="00FF00"/>
                </a:solidFill>
              </a:rPr>
              <a:t>Isaiah 65:17</a:t>
            </a:r>
            <a:r>
              <a:rPr lang="en-US" sz="2800" dirty="0" smtClean="0"/>
              <a:t> … I create </a:t>
            </a:r>
            <a:r>
              <a:rPr lang="en-US" sz="2800" dirty="0" smtClean="0">
                <a:solidFill>
                  <a:srgbClr val="FFFF00"/>
                </a:solidFill>
              </a:rPr>
              <a:t>new heavens and a new earth </a:t>
            </a:r>
            <a:r>
              <a:rPr lang="en-US" sz="2800" dirty="0" smtClean="0"/>
              <a:t>; And the former things will not be remembered or come to mind.  </a:t>
            </a:r>
            <a:r>
              <a:rPr lang="en-US" sz="2800" dirty="0" smtClean="0">
                <a:solidFill>
                  <a:srgbClr val="00FF00"/>
                </a:solidFill>
              </a:rPr>
              <a:t>(18)</a:t>
            </a:r>
            <a:r>
              <a:rPr lang="en-US" sz="2800" dirty="0" smtClean="0"/>
              <a:t> … I create </a:t>
            </a:r>
            <a:r>
              <a:rPr lang="en-US" sz="2800" u="sng" dirty="0" smtClean="0"/>
              <a:t>Jerusalem</a:t>
            </a:r>
            <a:r>
              <a:rPr lang="en-US" sz="2800" dirty="0" smtClean="0"/>
              <a:t> …</a:t>
            </a:r>
          </a:p>
          <a:p>
            <a:pPr marL="1657350" lvl="4" indent="-342900"/>
            <a:r>
              <a:rPr lang="en-US" sz="2800" dirty="0" smtClean="0">
                <a:solidFill>
                  <a:srgbClr val="00FF00"/>
                </a:solidFill>
              </a:rPr>
              <a:t>Hebrews 12:22</a:t>
            </a:r>
            <a:r>
              <a:rPr lang="en-US" sz="2800" dirty="0" smtClean="0"/>
              <a:t> But you have come to … the </a:t>
            </a:r>
            <a:r>
              <a:rPr lang="en-US" sz="2800" u="sng" dirty="0" smtClean="0"/>
              <a:t>heavenly Jerusalem</a:t>
            </a:r>
            <a:r>
              <a:rPr lang="en-US" sz="2800" dirty="0" smtClean="0"/>
              <a:t> … </a:t>
            </a:r>
            <a:br>
              <a:rPr lang="en-US" sz="2800" dirty="0" smtClean="0"/>
            </a:br>
            <a:endParaRPr lang="en-US" sz="2800" dirty="0" smtClean="0"/>
          </a:p>
          <a:p>
            <a:pPr marL="1200150" lvl="3" indent="-342900"/>
            <a:endParaRPr lang="en-US" sz="2800" dirty="0" smtClean="0"/>
          </a:p>
        </p:txBody>
      </p:sp>
    </p:spTree>
  </p:cSld>
  <p:clrMapOvr>
    <a:masterClrMapping/>
  </p:clrMapOvr>
  <p:transition spd="med">
    <p:wheel spokes="2"/>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200" dirty="0" smtClean="0">
                <a:solidFill>
                  <a:schemeClr val="accent6">
                    <a:lumMod val="60000"/>
                    <a:lumOff val="40000"/>
                  </a:schemeClr>
                </a:solidFill>
              </a:rPr>
              <a:t>This is apocalyptic imagery.</a:t>
            </a:r>
            <a:r>
              <a:rPr lang="en-US" sz="3200" dirty="0" smtClean="0"/>
              <a:t> </a:t>
            </a:r>
            <a:r>
              <a:rPr lang="en-US" sz="2400" dirty="0" smtClean="0">
                <a:solidFill>
                  <a:srgbClr val="00CCFF"/>
                </a:solidFill>
              </a:rPr>
              <a:t>(Pages 118-119)</a:t>
            </a:r>
          </a:p>
          <a:p>
            <a:pPr marL="742950" lvl="2" indent="-342900"/>
            <a:r>
              <a:rPr lang="en-US" sz="3200" dirty="0" smtClean="0">
                <a:solidFill>
                  <a:schemeClr val="accent6">
                    <a:lumMod val="60000"/>
                    <a:lumOff val="40000"/>
                  </a:schemeClr>
                </a:solidFill>
              </a:rPr>
              <a:t>What are the “new heavens and earth”?</a:t>
            </a:r>
          </a:p>
          <a:p>
            <a:pPr marL="1200150" lvl="3" indent="-342900"/>
            <a:r>
              <a:rPr lang="en-US" sz="2800" dirty="0" smtClean="0"/>
              <a:t>If the new heavens and earth are the church, the new covenant people of God, </a:t>
            </a:r>
            <a:r>
              <a:rPr lang="en-US" sz="2800" dirty="0" smtClean="0">
                <a:solidFill>
                  <a:srgbClr val="00FF00"/>
                </a:solidFill>
              </a:rPr>
              <a:t>Isaiah 65:17; Hebrews 12:22</a:t>
            </a:r>
            <a:r>
              <a:rPr lang="en-US" sz="2800" dirty="0" smtClean="0"/>
              <a:t> </a:t>
            </a:r>
          </a:p>
          <a:p>
            <a:pPr marL="1200150" lvl="3" indent="-342900"/>
            <a:r>
              <a:rPr lang="en-US" sz="2800" dirty="0" smtClean="0"/>
              <a:t>What is the old heavens and earth which in Peter’s day was still the “present heavens and earth”?</a:t>
            </a:r>
          </a:p>
          <a:p>
            <a:pPr marL="1657350" lvl="4" indent="-342900"/>
            <a:r>
              <a:rPr lang="en-US" sz="2800" dirty="0" smtClean="0"/>
              <a:t>The old covenant people of God!</a:t>
            </a:r>
          </a:p>
        </p:txBody>
      </p:sp>
    </p:spTree>
  </p:cSld>
  <p:clrMapOvr>
    <a:masterClrMapping/>
  </p:clrMapOvr>
  <p:transition spd="med">
    <p:wheel spokes="2"/>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600" dirty="0" smtClean="0">
                <a:solidFill>
                  <a:schemeClr val="accent6">
                    <a:lumMod val="60000"/>
                    <a:lumOff val="40000"/>
                  </a:schemeClr>
                </a:solidFill>
              </a:rPr>
              <a:t>This is apocalyptic imagery. </a:t>
            </a:r>
            <a:r>
              <a:rPr lang="en-US" sz="3600" dirty="0" smtClean="0"/>
              <a:t> </a:t>
            </a:r>
            <a:r>
              <a:rPr lang="en-US" sz="2400" dirty="0" smtClean="0">
                <a:solidFill>
                  <a:srgbClr val="00CCFF"/>
                </a:solidFill>
              </a:rPr>
              <a:t>(Page 117)</a:t>
            </a:r>
            <a:endParaRPr lang="en-US" dirty="0" smtClean="0">
              <a:solidFill>
                <a:srgbClr val="00CCFF"/>
              </a:solidFill>
            </a:endParaRPr>
          </a:p>
          <a:p>
            <a:pPr marL="742950" lvl="2" indent="-342900"/>
            <a:r>
              <a:rPr lang="en-US" sz="2800" dirty="0" smtClean="0">
                <a:solidFill>
                  <a:schemeClr val="accent6">
                    <a:lumMod val="60000"/>
                    <a:lumOff val="40000"/>
                  </a:schemeClr>
                </a:solidFill>
              </a:rPr>
              <a:t>What are the “new heavens and earth”?</a:t>
            </a:r>
            <a:endParaRPr lang="en-US" sz="3200" dirty="0" smtClean="0">
              <a:solidFill>
                <a:schemeClr val="accent6">
                  <a:lumMod val="60000"/>
                  <a:lumOff val="40000"/>
                </a:schemeClr>
              </a:solidFill>
            </a:endParaRPr>
          </a:p>
          <a:p>
            <a:pPr marL="1200150" lvl="3" indent="-342900"/>
            <a:r>
              <a:rPr lang="en-US" sz="2800" dirty="0" smtClean="0"/>
              <a:t>Peter refers to “His promise” of a new heavens and earth</a:t>
            </a:r>
          </a:p>
          <a:p>
            <a:pPr marL="1657350" lvl="4" indent="-342900"/>
            <a:r>
              <a:rPr lang="en-US" sz="2800" dirty="0" smtClean="0"/>
              <a:t>The only place this is promised is </a:t>
            </a:r>
            <a:r>
              <a:rPr lang="en-US" sz="2800" dirty="0" smtClean="0">
                <a:solidFill>
                  <a:srgbClr val="00FF00"/>
                </a:solidFill>
              </a:rPr>
              <a:t>Isaiah 65:17; 66:22</a:t>
            </a:r>
            <a:endParaRPr lang="en-US" sz="2800" dirty="0" smtClean="0"/>
          </a:p>
          <a:p>
            <a:pPr marL="1657350" lvl="4" indent="-342900"/>
            <a:r>
              <a:rPr lang="en-US" sz="2800" dirty="0" smtClean="0"/>
              <a:t>But the promise of Isaiah concerns the new covenant people of God</a:t>
            </a:r>
          </a:p>
          <a:p>
            <a:pPr marL="1657350" lvl="4" indent="-342900"/>
            <a:r>
              <a:rPr lang="en-US" sz="2800" dirty="0" smtClean="0"/>
              <a:t>Therefore, Peter is talking about the new covenant people of God</a:t>
            </a:r>
          </a:p>
          <a:p>
            <a:pPr marL="1657350" lvl="4" indent="-342900"/>
            <a:endParaRPr lang="en-US" sz="2800" dirty="0" smtClean="0"/>
          </a:p>
        </p:txBody>
      </p:sp>
    </p:spTree>
  </p:cSld>
  <p:clrMapOvr>
    <a:masterClrMapping/>
  </p:clrMapOvr>
  <p:transition spd="med">
    <p:wheel spokes="2"/>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does “heavens and earth” mean?</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600" dirty="0" smtClean="0">
                <a:solidFill>
                  <a:schemeClr val="accent6">
                    <a:lumMod val="60000"/>
                    <a:lumOff val="40000"/>
                  </a:schemeClr>
                </a:solidFill>
              </a:rPr>
              <a:t>This is apocalyptic imagery.</a:t>
            </a:r>
            <a:r>
              <a:rPr lang="en-US" sz="3600" dirty="0" smtClean="0"/>
              <a:t>  </a:t>
            </a:r>
            <a:r>
              <a:rPr lang="en-US" sz="2400" dirty="0" smtClean="0">
                <a:solidFill>
                  <a:srgbClr val="00CCFF"/>
                </a:solidFill>
              </a:rPr>
              <a:t>(Page 119)</a:t>
            </a:r>
            <a:endParaRPr lang="en-US" dirty="0" smtClean="0">
              <a:solidFill>
                <a:srgbClr val="00CCFF"/>
              </a:solidFill>
            </a:endParaRPr>
          </a:p>
          <a:p>
            <a:pPr marL="742950" lvl="2" indent="-342900"/>
            <a:r>
              <a:rPr lang="en-US" sz="3200" dirty="0" smtClean="0"/>
              <a:t>Connection between old and new</a:t>
            </a:r>
          </a:p>
          <a:p>
            <a:pPr marL="1200150" lvl="3" indent="-342900"/>
            <a:r>
              <a:rPr lang="en-US" sz="2800" dirty="0" smtClean="0">
                <a:solidFill>
                  <a:srgbClr val="FFFF00"/>
                </a:solidFill>
              </a:rPr>
              <a:t>In Isaiah 62-66, the old is destroyed and the new is created.</a:t>
            </a:r>
          </a:p>
          <a:p>
            <a:pPr marL="1200150" lvl="3" indent="-342900"/>
            <a:r>
              <a:rPr lang="en-US" sz="2800" dirty="0" smtClean="0">
                <a:solidFill>
                  <a:srgbClr val="FFFF00"/>
                </a:solidFill>
              </a:rPr>
              <a:t>In Joel 2:28-32, the DOJ is connected to bringing in the new</a:t>
            </a:r>
            <a:endParaRPr lang="en-US" sz="3200" dirty="0" smtClean="0">
              <a:solidFill>
                <a:srgbClr val="FFFF00"/>
              </a:solidFill>
            </a:endParaRPr>
          </a:p>
          <a:p>
            <a:pPr marL="742950" lvl="2" indent="-342900"/>
            <a:r>
              <a:rPr lang="en-US" sz="3200" dirty="0" smtClean="0"/>
              <a:t>Since Peter wrote before the destruction of the old …</a:t>
            </a:r>
          </a:p>
          <a:p>
            <a:pPr marL="1200150" lvl="3" indent="-342900"/>
            <a:r>
              <a:rPr lang="en-US" sz="2800" dirty="0" smtClean="0">
                <a:solidFill>
                  <a:srgbClr val="FFFF00"/>
                </a:solidFill>
              </a:rPr>
              <a:t>Why wouldn’t he be referring to the same thing as Isaiah and Joel?</a:t>
            </a:r>
          </a:p>
        </p:txBody>
      </p:sp>
    </p:spTree>
  </p:cSld>
  <p:clrMapOvr>
    <a:masterClrMapping/>
  </p:clrMapOvr>
  <p:transition spd="med">
    <p:wheel spokes="2"/>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are “the elements”?</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600" dirty="0" smtClean="0"/>
              <a:t>Definition of </a:t>
            </a:r>
            <a:r>
              <a:rPr lang="en-US" sz="3600" i="1" dirty="0" err="1" smtClean="0"/>
              <a:t>stoicheia</a:t>
            </a:r>
            <a:r>
              <a:rPr lang="en-US" sz="3600" i="1" dirty="0" smtClean="0"/>
              <a:t>, v. 10</a:t>
            </a:r>
            <a:r>
              <a:rPr lang="en-US" sz="3600" dirty="0" smtClean="0"/>
              <a:t> </a:t>
            </a:r>
            <a:r>
              <a:rPr lang="en-US" sz="2400" dirty="0" smtClean="0">
                <a:solidFill>
                  <a:srgbClr val="00CCFF"/>
                </a:solidFill>
              </a:rPr>
              <a:t>(Page 115)</a:t>
            </a:r>
            <a:endParaRPr lang="en-US" dirty="0" smtClean="0">
              <a:solidFill>
                <a:srgbClr val="00CCFF"/>
              </a:solidFill>
            </a:endParaRPr>
          </a:p>
          <a:p>
            <a:pPr marL="742950" lvl="2" indent="-342900"/>
            <a:r>
              <a:rPr lang="en-US" sz="2800" dirty="0" smtClean="0"/>
              <a:t>“Basic components of something, elements” (BDAG).</a:t>
            </a:r>
          </a:p>
          <a:p>
            <a:pPr marL="742950" lvl="2" indent="-342900"/>
            <a:r>
              <a:rPr lang="en-US" sz="2800" dirty="0" smtClean="0">
                <a:solidFill>
                  <a:srgbClr val="FFFF00"/>
                </a:solidFill>
              </a:rPr>
              <a:t>Anything basic</a:t>
            </a:r>
          </a:p>
          <a:p>
            <a:pPr marL="742950" lvl="2" indent="-342900"/>
            <a:r>
              <a:rPr lang="en-US" sz="2800" dirty="0" smtClean="0"/>
              <a:t>Can be the four elements: earth, wind, fire, water</a:t>
            </a:r>
          </a:p>
          <a:p>
            <a:pPr marL="742950" lvl="2" indent="-342900"/>
            <a:r>
              <a:rPr lang="en-US" sz="2800" dirty="0" smtClean="0">
                <a:solidFill>
                  <a:srgbClr val="FFFF00"/>
                </a:solidFill>
              </a:rPr>
              <a:t>Can refer to the “atoms”</a:t>
            </a:r>
          </a:p>
          <a:p>
            <a:pPr marL="742950" lvl="2" indent="-342900"/>
            <a:r>
              <a:rPr lang="en-US" sz="2800" dirty="0" smtClean="0"/>
              <a:t>Can be the sun, moon, and stars, esp. the stars</a:t>
            </a:r>
          </a:p>
          <a:p>
            <a:pPr marL="742950" lvl="2" indent="-342900"/>
            <a:r>
              <a:rPr lang="en-US" sz="2800" dirty="0" smtClean="0">
                <a:solidFill>
                  <a:srgbClr val="FFFF00"/>
                </a:solidFill>
              </a:rPr>
              <a:t>Can refer to basic teachings of something</a:t>
            </a:r>
          </a:p>
        </p:txBody>
      </p:sp>
    </p:spTree>
  </p:cSld>
  <p:clrMapOvr>
    <a:masterClrMapping/>
  </p:clrMapOvr>
  <p:transition spd="med">
    <p:wheel spokes="2"/>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are “the elements”?</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600" dirty="0" smtClean="0"/>
              <a:t>How is it used in the NT? </a:t>
            </a:r>
            <a:r>
              <a:rPr lang="en-US" dirty="0" smtClean="0">
                <a:solidFill>
                  <a:srgbClr val="00CCFF"/>
                </a:solidFill>
              </a:rPr>
              <a:t>(Page 115)</a:t>
            </a:r>
          </a:p>
          <a:p>
            <a:pPr marL="742950" lvl="2" indent="-342900"/>
            <a:r>
              <a:rPr lang="en-US" sz="2400" dirty="0" smtClean="0"/>
              <a:t>Galatians 4:3 So also we, while we were children, were held in bondage under the </a:t>
            </a:r>
            <a:r>
              <a:rPr lang="en-US" sz="2400" dirty="0" smtClean="0">
                <a:solidFill>
                  <a:srgbClr val="FFFF00"/>
                </a:solidFill>
              </a:rPr>
              <a:t>elemental</a:t>
            </a:r>
            <a:r>
              <a:rPr lang="en-US" sz="2400" dirty="0" smtClean="0"/>
              <a:t> things of </a:t>
            </a:r>
            <a:r>
              <a:rPr lang="en-US" sz="2400" dirty="0" smtClean="0">
                <a:solidFill>
                  <a:srgbClr val="00FF00"/>
                </a:solidFill>
              </a:rPr>
              <a:t>the world</a:t>
            </a:r>
            <a:r>
              <a:rPr lang="en-US" sz="2400" dirty="0" smtClean="0"/>
              <a:t>.</a:t>
            </a:r>
          </a:p>
          <a:p>
            <a:pPr marL="742950" lvl="2" indent="-342900"/>
            <a:r>
              <a:rPr lang="en-US" sz="2400" dirty="0" smtClean="0"/>
              <a:t>4:9 … how is it that you turn back again to the weak and worthless </a:t>
            </a:r>
            <a:r>
              <a:rPr lang="en-US" sz="2400" dirty="0" smtClean="0">
                <a:solidFill>
                  <a:srgbClr val="FFFF00"/>
                </a:solidFill>
              </a:rPr>
              <a:t>elemental </a:t>
            </a:r>
            <a:r>
              <a:rPr lang="en-US" sz="2400" dirty="0" smtClean="0"/>
              <a:t>things …</a:t>
            </a:r>
          </a:p>
          <a:p>
            <a:pPr marL="742950" lvl="2" indent="-342900"/>
            <a:r>
              <a:rPr lang="en-US" sz="2400" dirty="0" smtClean="0"/>
              <a:t>Colossians 2:8 See to it that no one takes you captive through philosophy and empty deception, according to the tradition of men, according to the </a:t>
            </a:r>
            <a:r>
              <a:rPr lang="en-US" sz="2400" dirty="0" smtClean="0">
                <a:solidFill>
                  <a:srgbClr val="FFFF00"/>
                </a:solidFill>
              </a:rPr>
              <a:t>elementary principles </a:t>
            </a:r>
            <a:r>
              <a:rPr lang="en-US" sz="2400" dirty="0" smtClean="0"/>
              <a:t>of </a:t>
            </a:r>
            <a:r>
              <a:rPr lang="en-US" sz="2400" dirty="0" smtClean="0">
                <a:solidFill>
                  <a:srgbClr val="00FF00"/>
                </a:solidFill>
              </a:rPr>
              <a:t>the world</a:t>
            </a:r>
            <a:r>
              <a:rPr lang="en-US" sz="2400" dirty="0" smtClean="0"/>
              <a:t>, rather than according to Christ.</a:t>
            </a:r>
          </a:p>
          <a:p>
            <a:pPr marL="742950" lvl="2" indent="-342900"/>
            <a:r>
              <a:rPr lang="en-US" sz="2400" dirty="0" smtClean="0"/>
              <a:t>2:20 If you have died with Christ to the </a:t>
            </a:r>
            <a:r>
              <a:rPr lang="en-US" sz="2400" dirty="0" smtClean="0">
                <a:solidFill>
                  <a:srgbClr val="FFFF00"/>
                </a:solidFill>
              </a:rPr>
              <a:t>elementary principles </a:t>
            </a:r>
            <a:r>
              <a:rPr lang="en-US" sz="2400" dirty="0" smtClean="0"/>
              <a:t>of </a:t>
            </a:r>
            <a:r>
              <a:rPr lang="en-US" sz="2400" dirty="0" smtClean="0">
                <a:solidFill>
                  <a:srgbClr val="00FF00"/>
                </a:solidFill>
              </a:rPr>
              <a:t>the world </a:t>
            </a:r>
            <a:r>
              <a:rPr lang="en-US" sz="2400" dirty="0" smtClean="0"/>
              <a:t>…</a:t>
            </a:r>
          </a:p>
        </p:txBody>
      </p:sp>
    </p:spTree>
  </p:cSld>
  <p:clrMapOvr>
    <a:masterClrMapping/>
  </p:clrMapOvr>
  <p:transition spd="med">
    <p:wheel spokes="2"/>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are “the elements”?</a:t>
            </a:r>
            <a:endParaRPr lang="en-US" sz="4400" dirty="0"/>
          </a:p>
        </p:txBody>
      </p:sp>
      <p:sp>
        <p:nvSpPr>
          <p:cNvPr id="6" name="Content Placeholder 5"/>
          <p:cNvSpPr>
            <a:spLocks noGrp="1"/>
          </p:cNvSpPr>
          <p:nvPr>
            <p:ph idx="1"/>
          </p:nvPr>
        </p:nvSpPr>
        <p:spPr/>
        <p:txBody>
          <a:bodyPr/>
          <a:lstStyle/>
          <a:p>
            <a:pPr marL="342900" lvl="1" indent="-342900">
              <a:buFontTx/>
              <a:buChar char="•"/>
            </a:pPr>
            <a:r>
              <a:rPr lang="en-US" sz="3600" dirty="0" smtClean="0">
                <a:solidFill>
                  <a:schemeClr val="accent6">
                    <a:lumMod val="60000"/>
                    <a:lumOff val="40000"/>
                  </a:schemeClr>
                </a:solidFill>
              </a:rPr>
              <a:t>How is it used in the NT?</a:t>
            </a:r>
            <a:r>
              <a:rPr lang="en-US" sz="3600" dirty="0" smtClean="0"/>
              <a:t> </a:t>
            </a:r>
            <a:r>
              <a:rPr lang="en-US" dirty="0" smtClean="0">
                <a:solidFill>
                  <a:srgbClr val="00CCFF"/>
                </a:solidFill>
              </a:rPr>
              <a:t>(Page 115)</a:t>
            </a:r>
          </a:p>
          <a:p>
            <a:pPr marL="742950" lvl="2" indent="-342900"/>
            <a:endParaRPr lang="en-US" sz="2800" dirty="0" smtClean="0"/>
          </a:p>
          <a:p>
            <a:pPr marL="742950" lvl="2" indent="-342900"/>
            <a:r>
              <a:rPr lang="en-US" sz="2800" dirty="0" smtClean="0"/>
              <a:t>Hebrews 5:12 For though by this time you ought to be teachers, you have need again for someone to teach you the </a:t>
            </a:r>
            <a:r>
              <a:rPr lang="en-US" sz="2800" dirty="0" smtClean="0">
                <a:solidFill>
                  <a:srgbClr val="FFFF00"/>
                </a:solidFill>
              </a:rPr>
              <a:t>elementary principles</a:t>
            </a:r>
            <a:r>
              <a:rPr lang="en-US" sz="2800" dirty="0" smtClean="0"/>
              <a:t> of the oracles of God, and you have come to need milk and not solid food.</a:t>
            </a:r>
          </a:p>
          <a:p>
            <a:pPr marL="742950" lvl="2" indent="-342900"/>
            <a:endParaRPr lang="en-US" sz="2800" dirty="0" smtClean="0"/>
          </a:p>
          <a:p>
            <a:pPr marL="742950" lvl="2" indent="-342900"/>
            <a:r>
              <a:rPr lang="en-US" sz="2800" dirty="0" smtClean="0"/>
              <a:t>It’s use is consistent throughout the NT.</a:t>
            </a:r>
          </a:p>
          <a:p>
            <a:pPr marL="1200150" lvl="3" indent="-342900"/>
            <a:r>
              <a:rPr lang="en-US" sz="2800" dirty="0" smtClean="0"/>
              <a:t>“Elements of the world” used 3 times!</a:t>
            </a:r>
          </a:p>
        </p:txBody>
      </p:sp>
    </p:spTree>
  </p:cSld>
  <p:clrMapOvr>
    <a:masterClrMapping/>
  </p:clrMapOvr>
  <p:transition spd="med">
    <p:wheel spokes="2"/>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What are “the elements”?</a:t>
            </a:r>
            <a:endParaRPr lang="en-US" sz="4400" dirty="0"/>
          </a:p>
        </p:txBody>
      </p:sp>
      <p:sp>
        <p:nvSpPr>
          <p:cNvPr id="6" name="Content Placeholder 5"/>
          <p:cNvSpPr>
            <a:spLocks noGrp="1"/>
          </p:cNvSpPr>
          <p:nvPr>
            <p:ph idx="1"/>
          </p:nvPr>
        </p:nvSpPr>
        <p:spPr>
          <a:xfrm>
            <a:off x="228600" y="1219200"/>
            <a:ext cx="8915400" cy="5257800"/>
          </a:xfrm>
        </p:spPr>
        <p:txBody>
          <a:bodyPr/>
          <a:lstStyle/>
          <a:p>
            <a:pPr marL="342900" lvl="1" indent="-342900">
              <a:buFontTx/>
              <a:buChar char="•"/>
            </a:pPr>
            <a:r>
              <a:rPr lang="en-US" sz="3200" dirty="0" smtClean="0"/>
              <a:t>What if it means “atoms” or “celestial bodies? </a:t>
            </a:r>
            <a:r>
              <a:rPr lang="en-US" sz="2400" dirty="0" smtClean="0">
                <a:solidFill>
                  <a:srgbClr val="00CCFF"/>
                </a:solidFill>
              </a:rPr>
              <a:t>(Page 115)</a:t>
            </a:r>
            <a:endParaRPr lang="en-US" dirty="0" smtClean="0">
              <a:solidFill>
                <a:srgbClr val="00CCFF"/>
              </a:solidFill>
            </a:endParaRPr>
          </a:p>
          <a:p>
            <a:pPr marL="742950" lvl="2" indent="-342900"/>
            <a:r>
              <a:rPr lang="en-US" sz="2800" dirty="0" smtClean="0"/>
              <a:t>Why would it differ from …</a:t>
            </a:r>
          </a:p>
          <a:p>
            <a:pPr marL="1200150" lvl="3" indent="-342900"/>
            <a:r>
              <a:rPr lang="en-US" sz="2600" dirty="0" smtClean="0"/>
              <a:t>Isaiah 34:4 All the </a:t>
            </a:r>
            <a:r>
              <a:rPr lang="en-US" sz="2600" dirty="0" smtClean="0">
                <a:solidFill>
                  <a:srgbClr val="FFFF00"/>
                </a:solidFill>
              </a:rPr>
              <a:t>stars of the heavens will be dissolved</a:t>
            </a:r>
            <a:r>
              <a:rPr lang="en-US" sz="2600" dirty="0" smtClean="0"/>
              <a:t> and the sky rolled up like a scroll; all the starry host will fall like withered leaves from the vine, like shriveled figs from the fig tree.</a:t>
            </a:r>
          </a:p>
          <a:p>
            <a:pPr marL="742950" lvl="2" indent="-342900"/>
            <a:r>
              <a:rPr lang="en-US" sz="2800" dirty="0" smtClean="0"/>
              <a:t>Many other passages are NOT physically literal!</a:t>
            </a:r>
          </a:p>
          <a:p>
            <a:pPr marL="742950" lvl="2" indent="-342900"/>
            <a:r>
              <a:rPr lang="en-US" sz="2800" dirty="0" smtClean="0"/>
              <a:t>Josephus says the Temple represented “the four elements” and the stars of heaven.</a:t>
            </a:r>
          </a:p>
        </p:txBody>
      </p:sp>
    </p:spTree>
  </p:cSld>
  <p:clrMapOvr>
    <a:masterClrMapping/>
  </p:clrMapOvr>
  <p:transition spd="med">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DFD293"/>
                </a:solidFill>
              </a:rPr>
              <a:t>Why take an EOU interpretation?</a:t>
            </a:r>
            <a:endParaRPr lang="en-US" dirty="0"/>
          </a:p>
        </p:txBody>
      </p:sp>
      <p:sp>
        <p:nvSpPr>
          <p:cNvPr id="3" name="Content Placeholder 2"/>
          <p:cNvSpPr>
            <a:spLocks noGrp="1"/>
          </p:cNvSpPr>
          <p:nvPr>
            <p:ph idx="1"/>
          </p:nvPr>
        </p:nvSpPr>
        <p:spPr/>
        <p:txBody>
          <a:bodyPr/>
          <a:lstStyle/>
          <a:p>
            <a:r>
              <a:rPr lang="en-US" dirty="0" smtClean="0">
                <a:solidFill>
                  <a:srgbClr val="00CCFF"/>
                </a:solidFill>
              </a:rPr>
              <a:t>Page 121</a:t>
            </a:r>
          </a:p>
          <a:p>
            <a:endParaRPr lang="en-US" dirty="0"/>
          </a:p>
          <a:p>
            <a:r>
              <a:rPr lang="en-US" dirty="0" smtClean="0"/>
              <a:t>God does not count time like we do</a:t>
            </a:r>
          </a:p>
          <a:p>
            <a:pPr lvl="1"/>
            <a:r>
              <a:rPr lang="en-US" dirty="0" smtClean="0">
                <a:solidFill>
                  <a:srgbClr val="FFFF00"/>
                </a:solidFill>
              </a:rPr>
              <a:t>And He wants us to always live in expectancy of the end.</a:t>
            </a:r>
          </a:p>
          <a:p>
            <a:pPr lvl="1"/>
            <a:r>
              <a:rPr lang="en-US" dirty="0" smtClean="0"/>
              <a:t>Surely God always gives people an end to look forward to!</a:t>
            </a:r>
            <a:endParaRPr lang="en-US" dirty="0"/>
          </a:p>
        </p:txBody>
      </p:sp>
    </p:spTree>
  </p:cSld>
  <p:clrMapOvr>
    <a:masterClrMapping/>
  </p:clrMapOvr>
  <p:transition spd="med">
    <p:wheel spokes="2"/>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DFD293"/>
                </a:solidFill>
              </a:rPr>
              <a:t>Answering objections to the DOJ view</a:t>
            </a:r>
            <a:endParaRPr lang="en-US" dirty="0"/>
          </a:p>
        </p:txBody>
      </p:sp>
      <p:sp>
        <p:nvSpPr>
          <p:cNvPr id="4" name="Content Placeholder 3"/>
          <p:cNvSpPr>
            <a:spLocks noGrp="1"/>
          </p:cNvSpPr>
          <p:nvPr>
            <p:ph sz="half" idx="1"/>
          </p:nvPr>
        </p:nvSpPr>
        <p:spPr/>
        <p:txBody>
          <a:bodyPr/>
          <a:lstStyle/>
          <a:p>
            <a:r>
              <a:rPr lang="en-US" dirty="0" smtClean="0"/>
              <a:t>They didn’t need to look for the church, it had already existed for thirty years.</a:t>
            </a:r>
          </a:p>
          <a:p>
            <a:pPr lvl="1"/>
            <a:endParaRPr lang="en-US" dirty="0" smtClean="0"/>
          </a:p>
          <a:p>
            <a:pPr lvl="1"/>
            <a:r>
              <a:rPr lang="en-US" dirty="0" smtClean="0">
                <a:solidFill>
                  <a:srgbClr val="FFFF00"/>
                </a:solidFill>
              </a:rPr>
              <a:t>Acts 2:17 says Pentecost fulfilled the prophecy of Joel</a:t>
            </a:r>
          </a:p>
          <a:p>
            <a:pPr lvl="1"/>
            <a:endParaRPr lang="en-US" dirty="0" smtClean="0">
              <a:solidFill>
                <a:srgbClr val="FFFF00"/>
              </a:solidFill>
            </a:endParaRPr>
          </a:p>
          <a:p>
            <a:r>
              <a:rPr lang="en-US" dirty="0" smtClean="0">
                <a:solidFill>
                  <a:srgbClr val="00CCFF"/>
                </a:solidFill>
              </a:rPr>
              <a:t>Pages 121-122</a:t>
            </a:r>
            <a:endParaRPr lang="en-US" dirty="0">
              <a:solidFill>
                <a:srgbClr val="00CCFF"/>
              </a:solidFill>
            </a:endParaRPr>
          </a:p>
        </p:txBody>
      </p:sp>
      <p:sp>
        <p:nvSpPr>
          <p:cNvPr id="5" name="Content Placeholder 4"/>
          <p:cNvSpPr>
            <a:spLocks noGrp="1"/>
          </p:cNvSpPr>
          <p:nvPr>
            <p:ph sz="half" idx="2"/>
          </p:nvPr>
        </p:nvSpPr>
        <p:spPr/>
        <p:txBody>
          <a:bodyPr/>
          <a:lstStyle/>
          <a:p>
            <a:r>
              <a:rPr lang="en-US" dirty="0" smtClean="0"/>
              <a:t>They weren’t, but for the powerful confirmation of God’s kingdom.</a:t>
            </a:r>
          </a:p>
          <a:p>
            <a:pPr lvl="1"/>
            <a:endParaRPr lang="en-US" dirty="0" smtClean="0"/>
          </a:p>
          <a:p>
            <a:pPr lvl="1"/>
            <a:r>
              <a:rPr lang="en-US" dirty="0" smtClean="0"/>
              <a:t>Pentecost was the beginning of the fulfillment of Joel’s prophecy, which is exactly the point.</a:t>
            </a:r>
          </a:p>
          <a:p>
            <a:pPr lvl="1"/>
            <a:r>
              <a:rPr lang="en-US" dirty="0" smtClean="0">
                <a:solidFill>
                  <a:srgbClr val="FFFF00"/>
                </a:solidFill>
              </a:rPr>
              <a:t>The end of it’s fulfillment was the DOJ.</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DOJ: A powerful coming of the Lord</a:t>
            </a:r>
            <a:endParaRPr lang="en-US" sz="4400" dirty="0"/>
          </a:p>
        </p:txBody>
      </p:sp>
      <p:sp>
        <p:nvSpPr>
          <p:cNvPr id="3" name="Content Placeholder 2"/>
          <p:cNvSpPr>
            <a:spLocks noGrp="1"/>
          </p:cNvSpPr>
          <p:nvPr>
            <p:ph idx="1"/>
          </p:nvPr>
        </p:nvSpPr>
        <p:spPr/>
        <p:txBody>
          <a:bodyPr/>
          <a:lstStyle/>
          <a:p>
            <a:pPr lvl="2"/>
            <a:r>
              <a:rPr lang="en-US" sz="2400" dirty="0" smtClean="0">
                <a:solidFill>
                  <a:srgbClr val="00CCFF"/>
                </a:solidFill>
              </a:rPr>
              <a:t>Page 118</a:t>
            </a:r>
          </a:p>
          <a:p>
            <a:r>
              <a:rPr lang="en-US" sz="3600" dirty="0" smtClean="0"/>
              <a:t>Childhood &amp; maturity of the church</a:t>
            </a:r>
          </a:p>
          <a:p>
            <a:pPr lvl="1"/>
            <a:r>
              <a:rPr lang="en-US" sz="3200" dirty="0" smtClean="0">
                <a:solidFill>
                  <a:srgbClr val="FFFF00"/>
                </a:solidFill>
              </a:rPr>
              <a:t>Eph. 4:11-16</a:t>
            </a:r>
          </a:p>
          <a:p>
            <a:pPr lvl="1"/>
            <a:r>
              <a:rPr lang="en-US" sz="3200" dirty="0" smtClean="0">
                <a:solidFill>
                  <a:srgbClr val="FFFF00"/>
                </a:solidFill>
              </a:rPr>
              <a:t>1 Cor. 13:8-13</a:t>
            </a:r>
          </a:p>
          <a:p>
            <a:pPr lvl="2"/>
            <a:r>
              <a:rPr lang="en-US" sz="2800" dirty="0" smtClean="0"/>
              <a:t>Miracles in the “last days” of the Mosaic dispensation and the infancy of the church: Joel 2; Acts 2:17</a:t>
            </a:r>
          </a:p>
          <a:p>
            <a:pPr lvl="2"/>
            <a:r>
              <a:rPr lang="en-US" sz="2800" dirty="0" smtClean="0">
                <a:solidFill>
                  <a:srgbClr val="FFFF00"/>
                </a:solidFill>
              </a:rPr>
              <a:t>Full grown when the full knowledge was revealed and the miracles ceased</a:t>
            </a:r>
          </a:p>
          <a:p>
            <a:pPr lvl="2"/>
            <a:r>
              <a:rPr lang="en-US" sz="2800" dirty="0" smtClean="0"/>
              <a:t>When?  At the DOJ, Joel 2; Acts 2:19-20</a:t>
            </a:r>
          </a:p>
        </p:txBody>
      </p:sp>
    </p:spTree>
  </p:cSld>
  <p:clrMapOvr>
    <a:masterClrMapping/>
  </p:clrMapOvr>
  <p:transition spd="med">
    <p:wheel spokes="2"/>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DOJ: A powerful coming of the Lord</a:t>
            </a:r>
            <a:endParaRPr lang="en-US" sz="4400" dirty="0"/>
          </a:p>
        </p:txBody>
      </p:sp>
      <p:sp>
        <p:nvSpPr>
          <p:cNvPr id="3" name="Content Placeholder 2"/>
          <p:cNvSpPr>
            <a:spLocks noGrp="1"/>
          </p:cNvSpPr>
          <p:nvPr>
            <p:ph idx="1"/>
          </p:nvPr>
        </p:nvSpPr>
        <p:spPr/>
        <p:txBody>
          <a:bodyPr/>
          <a:lstStyle/>
          <a:p>
            <a:pPr lvl="2"/>
            <a:r>
              <a:rPr lang="en-US" sz="2400" dirty="0" smtClean="0">
                <a:solidFill>
                  <a:srgbClr val="00CCFF"/>
                </a:solidFill>
              </a:rPr>
              <a:t>Page 118</a:t>
            </a:r>
          </a:p>
          <a:p>
            <a:r>
              <a:rPr lang="en-US" dirty="0" smtClean="0">
                <a:solidFill>
                  <a:schemeClr val="accent6">
                    <a:lumMod val="60000"/>
                    <a:lumOff val="40000"/>
                  </a:schemeClr>
                </a:solidFill>
              </a:rPr>
              <a:t>Childhood and maturity of the church</a:t>
            </a:r>
          </a:p>
          <a:p>
            <a:pPr lvl="1"/>
            <a:r>
              <a:rPr lang="en-US" dirty="0" smtClean="0"/>
              <a:t>Church looked on as a sect of Judaism: Acts 28:22</a:t>
            </a:r>
          </a:p>
          <a:p>
            <a:pPr lvl="1"/>
            <a:r>
              <a:rPr lang="en-US" dirty="0" smtClean="0">
                <a:solidFill>
                  <a:srgbClr val="FFFF00"/>
                </a:solidFill>
              </a:rPr>
              <a:t>Disciples had a hard time leaving the old behind: Acts 15; Galatians</a:t>
            </a:r>
          </a:p>
          <a:p>
            <a:pPr lvl="1"/>
            <a:r>
              <a:rPr lang="en-US" dirty="0" smtClean="0"/>
              <a:t>They were still “receiving” the kingdom: Heb. 12:28</a:t>
            </a:r>
          </a:p>
        </p:txBody>
      </p:sp>
    </p:spTree>
  </p:cSld>
  <p:clrMapOvr>
    <a:masterClrMapping/>
  </p:clrMapOvr>
  <p:transition spd="med">
    <p:wheel spokes="2"/>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DOJ: A powerful coming of the Lord</a:t>
            </a:r>
            <a:endParaRPr lang="en-US" sz="3200" dirty="0"/>
          </a:p>
        </p:txBody>
      </p:sp>
      <p:sp>
        <p:nvSpPr>
          <p:cNvPr id="6" name="Text Placeholder 5"/>
          <p:cNvSpPr>
            <a:spLocks noGrp="1"/>
          </p:cNvSpPr>
          <p:nvPr>
            <p:ph type="body" idx="1"/>
          </p:nvPr>
        </p:nvSpPr>
        <p:spPr/>
        <p:txBody>
          <a:bodyPr/>
          <a:lstStyle/>
          <a:p>
            <a:r>
              <a:rPr lang="en-US" dirty="0" smtClean="0"/>
              <a:t>Daniel 7:18-28</a:t>
            </a:r>
            <a:endParaRPr lang="en-US" dirty="0"/>
          </a:p>
        </p:txBody>
      </p:sp>
      <p:sp>
        <p:nvSpPr>
          <p:cNvPr id="7" name="Content Placeholder 6"/>
          <p:cNvSpPr>
            <a:spLocks noGrp="1"/>
          </p:cNvSpPr>
          <p:nvPr>
            <p:ph sz="half" idx="2"/>
          </p:nvPr>
        </p:nvSpPr>
        <p:spPr/>
        <p:txBody>
          <a:bodyPr/>
          <a:lstStyle/>
          <a:p>
            <a:r>
              <a:rPr lang="en-US" dirty="0" smtClean="0"/>
              <a:t>18 …the saints … </a:t>
            </a:r>
            <a:r>
              <a:rPr lang="en-US" dirty="0" smtClean="0">
                <a:solidFill>
                  <a:srgbClr val="FFFF00"/>
                </a:solidFill>
              </a:rPr>
              <a:t>receive the kingdom</a:t>
            </a:r>
            <a:r>
              <a:rPr lang="en-US" dirty="0" smtClean="0"/>
              <a:t>…</a:t>
            </a:r>
          </a:p>
          <a:p>
            <a:r>
              <a:rPr lang="en-US" dirty="0" smtClean="0"/>
              <a:t>19-21 … the horn was waging war with the saints and overpowering them…</a:t>
            </a:r>
          </a:p>
          <a:p>
            <a:r>
              <a:rPr lang="en-US" dirty="0" smtClean="0"/>
              <a:t>22 … judgment was passed in favor of the saints and they </a:t>
            </a:r>
            <a:r>
              <a:rPr lang="en-US" dirty="0" smtClean="0">
                <a:solidFill>
                  <a:srgbClr val="FFFF00"/>
                </a:solidFill>
              </a:rPr>
              <a:t>took possession of the kingdom </a:t>
            </a:r>
            <a:r>
              <a:rPr lang="en-US" dirty="0" smtClean="0"/>
              <a:t>…</a:t>
            </a:r>
            <a:endParaRPr lang="en-US" dirty="0"/>
          </a:p>
        </p:txBody>
      </p:sp>
      <p:sp>
        <p:nvSpPr>
          <p:cNvPr id="8" name="Text Placeholder 7"/>
          <p:cNvSpPr>
            <a:spLocks noGrp="1"/>
          </p:cNvSpPr>
          <p:nvPr>
            <p:ph type="body" sz="quarter" idx="3"/>
          </p:nvPr>
        </p:nvSpPr>
        <p:spPr/>
        <p:txBody>
          <a:bodyPr/>
          <a:lstStyle/>
          <a:p>
            <a:r>
              <a:rPr lang="en-US" dirty="0" smtClean="0"/>
              <a:t>Romans 1:4</a:t>
            </a:r>
            <a:endParaRPr lang="en-US" dirty="0"/>
          </a:p>
        </p:txBody>
      </p:sp>
      <p:sp>
        <p:nvSpPr>
          <p:cNvPr id="9" name="Content Placeholder 8"/>
          <p:cNvSpPr>
            <a:spLocks noGrp="1"/>
          </p:cNvSpPr>
          <p:nvPr>
            <p:ph sz="quarter" idx="4"/>
          </p:nvPr>
        </p:nvSpPr>
        <p:spPr/>
        <p:txBody>
          <a:bodyPr/>
          <a:lstStyle/>
          <a:p>
            <a:r>
              <a:rPr lang="en-US" dirty="0" smtClean="0"/>
              <a:t>[Jesus] through the Spirit of holiness was declared with power to be the Son of God by his resurrection from the dead …</a:t>
            </a:r>
          </a:p>
          <a:p>
            <a:endParaRPr lang="en-US" dirty="0" smtClean="0"/>
          </a:p>
          <a:p>
            <a:r>
              <a:rPr lang="en-US" dirty="0" smtClean="0"/>
              <a:t>Of course, He was already the Son of God</a:t>
            </a:r>
          </a:p>
          <a:p>
            <a:r>
              <a:rPr lang="en-US" dirty="0" smtClean="0"/>
              <a:t>But this confirmed it in a powerful way!</a:t>
            </a:r>
            <a:br>
              <a:rPr lang="en-US" dirty="0" smtClean="0"/>
            </a:br>
            <a:endParaRPr lang="en-US" dirty="0" smtClean="0"/>
          </a:p>
          <a:p>
            <a:endParaRPr lang="en-US" dirty="0"/>
          </a:p>
        </p:txBody>
      </p:sp>
    </p:spTree>
  </p:cSld>
  <p:clrMapOvr>
    <a:masterClrMapping/>
  </p:clrMapOvr>
  <p:transition spd="med">
    <p:wheel spokes="2"/>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DOJ interpretation honors the prophets</a:t>
            </a:r>
            <a:endParaRPr lang="en-US" dirty="0"/>
          </a:p>
        </p:txBody>
      </p:sp>
      <p:sp>
        <p:nvSpPr>
          <p:cNvPr id="9" name="Content Placeholder 8"/>
          <p:cNvSpPr>
            <a:spLocks noGrp="1"/>
          </p:cNvSpPr>
          <p:nvPr>
            <p:ph idx="1"/>
          </p:nvPr>
        </p:nvSpPr>
        <p:spPr/>
        <p:txBody>
          <a:bodyPr/>
          <a:lstStyle/>
          <a:p>
            <a:r>
              <a:rPr lang="en-US" sz="3600" u="sng" dirty="0" smtClean="0"/>
              <a:t>2 Pt. 3</a:t>
            </a:r>
            <a:r>
              <a:rPr lang="en-US" sz="3600" dirty="0" smtClean="0"/>
              <a:t> is based on the prophets  </a:t>
            </a:r>
            <a:r>
              <a:rPr lang="en-US" sz="2400" dirty="0" smtClean="0">
                <a:solidFill>
                  <a:srgbClr val="00CCFF"/>
                </a:solidFill>
              </a:rPr>
              <a:t>(page 33ff.)</a:t>
            </a:r>
            <a:endParaRPr lang="en-US" sz="3600" dirty="0" smtClean="0">
              <a:solidFill>
                <a:srgbClr val="00CCFF"/>
              </a:solidFill>
            </a:endParaRPr>
          </a:p>
          <a:p>
            <a:pPr lvl="1"/>
            <a:r>
              <a:rPr lang="en-US" sz="3200" dirty="0" smtClean="0"/>
              <a:t>The prophets foretold the coming of the Messianic kingdom</a:t>
            </a:r>
          </a:p>
          <a:p>
            <a:pPr lvl="1"/>
            <a:r>
              <a:rPr lang="en-US" sz="3200" dirty="0" smtClean="0"/>
              <a:t>If the prophets foretold the EOU, what about…</a:t>
            </a:r>
          </a:p>
          <a:p>
            <a:pPr lvl="2"/>
            <a:r>
              <a:rPr lang="en-US" sz="2800" dirty="0" smtClean="0">
                <a:solidFill>
                  <a:srgbClr val="FFFF00"/>
                </a:solidFill>
              </a:rPr>
              <a:t>Matthew 5:18 “For truly I say to you, until heaven and earth pass away, not the smallest letter or stroke shall pass from the Law until all is accomplished.”</a:t>
            </a:r>
          </a:p>
        </p:txBody>
      </p:sp>
    </p:spTree>
  </p:cSld>
  <p:clrMapOvr>
    <a:masterClrMapping/>
  </p:clrMapOvr>
  <p:transition spd="med">
    <p:wheel spokes="2"/>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reasons the Lord will come in 2008</a:t>
            </a:r>
            <a:endParaRPr lang="en-US" dirty="0"/>
          </a:p>
        </p:txBody>
      </p:sp>
      <p:sp>
        <p:nvSpPr>
          <p:cNvPr id="3" name="Content Placeholder 2"/>
          <p:cNvSpPr>
            <a:spLocks noGrp="1"/>
          </p:cNvSpPr>
          <p:nvPr>
            <p:ph idx="1"/>
          </p:nvPr>
        </p:nvSpPr>
        <p:spPr/>
        <p:txBody>
          <a:bodyPr/>
          <a:lstStyle/>
          <a:p>
            <a:endParaRPr lang="en-US"/>
          </a:p>
        </p:txBody>
      </p:sp>
      <p:pic>
        <p:nvPicPr>
          <p:cNvPr id="4" name="Picture 2" descr="C:\Users\Oscar\AppData\Local\Microsoft\Windows\Temporary Internet Files\Content.Outlook\39IMHNK1\armageddon.bmp"/>
          <p:cNvPicPr>
            <a:picLocks noChangeAspect="1" noChangeArrowheads="1"/>
          </p:cNvPicPr>
          <p:nvPr/>
        </p:nvPicPr>
        <p:blipFill>
          <a:blip r:embed="rId3" cstate="print"/>
          <a:srcRect/>
          <a:stretch>
            <a:fillRect/>
          </a:stretch>
        </p:blipFill>
        <p:spPr bwMode="auto">
          <a:xfrm>
            <a:off x="0" y="807245"/>
            <a:ext cx="9144000" cy="6050755"/>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5400" dirty="0" smtClean="0"/>
              <a:t>Just kidding!</a:t>
            </a:r>
          </a:p>
          <a:p>
            <a:endParaRPr lang="en-US" dirty="0" smtClean="0"/>
          </a:p>
          <a:p>
            <a:endParaRPr lang="en-US" dirty="0"/>
          </a:p>
        </p:txBody>
      </p:sp>
      <p:pic>
        <p:nvPicPr>
          <p:cNvPr id="4" name="Picture 3" descr="mouth taped.wmf"/>
          <p:cNvPicPr>
            <a:picLocks noChangeAspect="1"/>
          </p:cNvPicPr>
          <p:nvPr/>
        </p:nvPicPr>
        <p:blipFill>
          <a:blip r:embed="rId3"/>
          <a:stretch>
            <a:fillRect/>
          </a:stretch>
        </p:blipFill>
        <p:spPr>
          <a:xfrm>
            <a:off x="3602037" y="2519362"/>
            <a:ext cx="3570072" cy="3348038"/>
          </a:xfrm>
          <a:prstGeom prst="rect">
            <a:avLst/>
          </a:prstGeom>
        </p:spPr>
      </p:pic>
    </p:spTree>
  </p:cSld>
  <p:clrMapOvr>
    <a:masterClrMapping/>
  </p:clrMapOvr>
  <p:transition spd="med">
    <p:wheel spokes="2"/>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sz="4800" dirty="0" smtClean="0"/>
              <a:t>Top Ten Reasons I think </a:t>
            </a:r>
            <a:r>
              <a:rPr lang="en-US" sz="4800" u="sng" dirty="0" smtClean="0"/>
              <a:t>2 Peter 3</a:t>
            </a:r>
            <a:r>
              <a:rPr lang="en-US" sz="4800" dirty="0" smtClean="0"/>
              <a:t> refers to the DOJ</a:t>
            </a:r>
            <a:endParaRPr lang="en-US" sz="4800" dirty="0"/>
          </a:p>
        </p:txBody>
      </p:sp>
      <p:sp>
        <p:nvSpPr>
          <p:cNvPr id="3" name="Content Placeholder 2"/>
          <p:cNvSpPr>
            <a:spLocks noGrp="1"/>
          </p:cNvSpPr>
          <p:nvPr>
            <p:ph idx="1"/>
          </p:nvPr>
        </p:nvSpPr>
        <p:spPr>
          <a:xfrm>
            <a:off x="228600" y="1752600"/>
            <a:ext cx="8915400" cy="4800600"/>
          </a:xfrm>
        </p:spPr>
        <p:txBody>
          <a:bodyPr/>
          <a:lstStyle/>
          <a:p>
            <a:pPr marL="514350" indent="-514350">
              <a:buFont typeface="+mj-lt"/>
              <a:buAutoNum type="arabicPeriod"/>
            </a:pPr>
            <a:r>
              <a:rPr lang="en-US" dirty="0" smtClean="0"/>
              <a:t>It is more consistent with the OT prophets.</a:t>
            </a:r>
          </a:p>
          <a:p>
            <a:pPr marL="514350" indent="-514350">
              <a:buFont typeface="+mj-lt"/>
              <a:buAutoNum type="arabicPeriod"/>
            </a:pPr>
            <a:r>
              <a:rPr lang="en-US" dirty="0" smtClean="0">
                <a:solidFill>
                  <a:srgbClr val="FFFF00"/>
                </a:solidFill>
              </a:rPr>
              <a:t>It translates apocalyptic language more consistently.</a:t>
            </a:r>
          </a:p>
          <a:p>
            <a:pPr marL="514350" indent="-514350">
              <a:buFont typeface="+mj-lt"/>
              <a:buAutoNum type="arabicPeriod"/>
            </a:pPr>
            <a:r>
              <a:rPr lang="en-US" dirty="0" smtClean="0"/>
              <a:t>It honors the meaning of Isaiah’s prophecy.</a:t>
            </a:r>
          </a:p>
          <a:p>
            <a:pPr marL="514350" indent="-514350">
              <a:buFont typeface="+mj-lt"/>
              <a:buAutoNum type="arabicPeriod"/>
            </a:pPr>
            <a:r>
              <a:rPr lang="en-US" dirty="0" smtClean="0">
                <a:solidFill>
                  <a:srgbClr val="FFFF00"/>
                </a:solidFill>
              </a:rPr>
              <a:t>I believe God can tell time, and that he makes time statements humans can understand.</a:t>
            </a:r>
            <a:endParaRPr lang="en-US" dirty="0">
              <a:solidFill>
                <a:srgbClr val="FFFF00"/>
              </a:solidFill>
            </a:endParaRPr>
          </a:p>
        </p:txBody>
      </p:sp>
      <p:sp>
        <p:nvSpPr>
          <p:cNvPr id="4" name="TextBox 3"/>
          <p:cNvSpPr txBox="1"/>
          <p:nvPr/>
        </p:nvSpPr>
        <p:spPr>
          <a:xfrm>
            <a:off x="381000" y="914400"/>
            <a:ext cx="2133600" cy="461665"/>
          </a:xfrm>
          <a:prstGeom prst="rect">
            <a:avLst/>
          </a:prstGeom>
          <a:noFill/>
        </p:spPr>
        <p:txBody>
          <a:bodyPr wrap="square" rtlCol="0">
            <a:spAutoFit/>
          </a:bodyPr>
          <a:lstStyle/>
          <a:p>
            <a:r>
              <a:rPr lang="en-US" sz="2400" b="1" dirty="0" smtClean="0">
                <a:solidFill>
                  <a:srgbClr val="00CCFF"/>
                </a:solidFill>
              </a:rPr>
              <a:t>Pages 123ff</a:t>
            </a:r>
            <a:endParaRPr lang="en-US" sz="2400" b="1" dirty="0">
              <a:solidFill>
                <a:srgbClr val="00CCFF"/>
              </a:solidFill>
            </a:endParaRPr>
          </a:p>
        </p:txBody>
      </p:sp>
    </p:spTree>
  </p:cSld>
  <p:clrMapOvr>
    <a:masterClrMapping/>
  </p:clrMapOvr>
  <p:transition spd="med">
    <p:wheel spokes="2"/>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sz="4800" dirty="0" smtClean="0"/>
              <a:t>Top Ten Reasons I think </a:t>
            </a:r>
            <a:r>
              <a:rPr lang="en-US" sz="4800" u="sng" dirty="0" smtClean="0"/>
              <a:t>2 Peter 3</a:t>
            </a:r>
            <a:r>
              <a:rPr lang="en-US" sz="4800" dirty="0" smtClean="0"/>
              <a:t> refers to the DOJ</a:t>
            </a:r>
            <a:endParaRPr lang="en-US" sz="4800" dirty="0"/>
          </a:p>
        </p:txBody>
      </p:sp>
      <p:sp>
        <p:nvSpPr>
          <p:cNvPr id="3" name="Content Placeholder 2"/>
          <p:cNvSpPr>
            <a:spLocks noGrp="1"/>
          </p:cNvSpPr>
          <p:nvPr>
            <p:ph idx="1"/>
          </p:nvPr>
        </p:nvSpPr>
        <p:spPr>
          <a:xfrm>
            <a:off x="228600" y="1752600"/>
            <a:ext cx="8915400" cy="4800600"/>
          </a:xfrm>
        </p:spPr>
        <p:txBody>
          <a:bodyPr/>
          <a:lstStyle/>
          <a:p>
            <a:pPr marL="514350" indent="-514350">
              <a:buFont typeface="+mj-lt"/>
              <a:buAutoNum type="arabicPeriod" startAt="5"/>
            </a:pPr>
            <a:r>
              <a:rPr lang="en-US" dirty="0" smtClean="0"/>
              <a:t>It answers critics of the inspiration of Scriptures.</a:t>
            </a:r>
          </a:p>
          <a:p>
            <a:pPr marL="514350" indent="-514350">
              <a:buFont typeface="+mj-lt"/>
              <a:buAutoNum type="arabicPeriod" startAt="5"/>
            </a:pPr>
            <a:r>
              <a:rPr lang="en-US" dirty="0" smtClean="0">
                <a:solidFill>
                  <a:srgbClr val="FFFF00"/>
                </a:solidFill>
              </a:rPr>
              <a:t>It has a more Scriptural definition of </a:t>
            </a:r>
            <a:r>
              <a:rPr lang="en-US" i="1" dirty="0" smtClean="0">
                <a:solidFill>
                  <a:srgbClr val="FFFF00"/>
                </a:solidFill>
              </a:rPr>
              <a:t>“last days”</a:t>
            </a:r>
            <a:r>
              <a:rPr lang="en-US" dirty="0" smtClean="0">
                <a:solidFill>
                  <a:srgbClr val="FFFF00"/>
                </a:solidFill>
              </a:rPr>
              <a:t> and similar expressions.</a:t>
            </a:r>
          </a:p>
          <a:p>
            <a:pPr marL="514350" indent="-514350">
              <a:buFont typeface="+mj-lt"/>
              <a:buAutoNum type="arabicPeriod" startAt="5"/>
            </a:pPr>
            <a:r>
              <a:rPr lang="en-US" dirty="0" smtClean="0"/>
              <a:t>It doesn’t make sense to</a:t>
            </a:r>
            <a:r>
              <a:rPr lang="en-US" i="1" dirty="0" smtClean="0"/>
              <a:t> “look for”</a:t>
            </a:r>
            <a:r>
              <a:rPr lang="en-US" dirty="0" smtClean="0"/>
              <a:t> (</a:t>
            </a:r>
            <a:r>
              <a:rPr lang="en-US" u="sng" dirty="0" smtClean="0"/>
              <a:t>vv. 12,14</a:t>
            </a:r>
            <a:r>
              <a:rPr lang="en-US" dirty="0" smtClean="0"/>
              <a:t>) the EOU before the DOJ.</a:t>
            </a:r>
          </a:p>
          <a:p>
            <a:pPr marL="514350" indent="-514350">
              <a:buFont typeface="+mj-lt"/>
              <a:buAutoNum type="arabicPeriod" startAt="5"/>
            </a:pPr>
            <a:r>
              <a:rPr lang="en-US" i="1" dirty="0" smtClean="0">
                <a:solidFill>
                  <a:srgbClr val="FFFF00"/>
                </a:solidFill>
              </a:rPr>
              <a:t>Hastening</a:t>
            </a:r>
            <a:r>
              <a:rPr lang="en-US" dirty="0" smtClean="0">
                <a:solidFill>
                  <a:srgbClr val="FFFF00"/>
                </a:solidFill>
              </a:rPr>
              <a:t> the DOJ makes more sense than </a:t>
            </a:r>
            <a:r>
              <a:rPr lang="en-US" i="1" dirty="0" smtClean="0">
                <a:solidFill>
                  <a:srgbClr val="FFFF00"/>
                </a:solidFill>
              </a:rPr>
              <a:t>hastening</a:t>
            </a:r>
            <a:r>
              <a:rPr lang="en-US" dirty="0" smtClean="0">
                <a:solidFill>
                  <a:srgbClr val="FFFF00"/>
                </a:solidFill>
              </a:rPr>
              <a:t> the EOU.</a:t>
            </a:r>
            <a:endParaRPr lang="en-US" dirty="0">
              <a:solidFill>
                <a:srgbClr val="FFFF00"/>
              </a:solidFill>
            </a:endParaRPr>
          </a:p>
        </p:txBody>
      </p:sp>
      <p:sp>
        <p:nvSpPr>
          <p:cNvPr id="4" name="TextBox 3"/>
          <p:cNvSpPr txBox="1"/>
          <p:nvPr/>
        </p:nvSpPr>
        <p:spPr>
          <a:xfrm>
            <a:off x="381000" y="914400"/>
            <a:ext cx="1905000" cy="461665"/>
          </a:xfrm>
          <a:prstGeom prst="rect">
            <a:avLst/>
          </a:prstGeom>
          <a:noFill/>
        </p:spPr>
        <p:txBody>
          <a:bodyPr wrap="square" rtlCol="0">
            <a:spAutoFit/>
          </a:bodyPr>
          <a:lstStyle/>
          <a:p>
            <a:r>
              <a:rPr lang="en-US" sz="2400" b="1" dirty="0" smtClean="0">
                <a:solidFill>
                  <a:srgbClr val="00CCFF"/>
                </a:solidFill>
              </a:rPr>
              <a:t>Pages 33ff</a:t>
            </a:r>
            <a:endParaRPr lang="en-US" sz="2400" b="1" dirty="0">
              <a:solidFill>
                <a:srgbClr val="00CCFF"/>
              </a:solidFill>
            </a:endParaRPr>
          </a:p>
        </p:txBody>
      </p:sp>
    </p:spTree>
  </p:cSld>
  <p:clrMapOvr>
    <a:masterClrMapping/>
  </p:clrMapOvr>
  <p:transition spd="med">
    <p:wheel spokes="2"/>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sz="4800" dirty="0" smtClean="0"/>
              <a:t>Top Ten Reasons I think </a:t>
            </a:r>
            <a:r>
              <a:rPr lang="en-US" sz="4800" u="sng" dirty="0" smtClean="0"/>
              <a:t>2 Peter 3</a:t>
            </a:r>
            <a:r>
              <a:rPr lang="en-US" sz="4800" dirty="0" smtClean="0"/>
              <a:t> refers to the DOJ</a:t>
            </a:r>
            <a:endParaRPr lang="en-US" sz="4800" dirty="0"/>
          </a:p>
        </p:txBody>
      </p:sp>
      <p:sp>
        <p:nvSpPr>
          <p:cNvPr id="3" name="Content Placeholder 2"/>
          <p:cNvSpPr>
            <a:spLocks noGrp="1"/>
          </p:cNvSpPr>
          <p:nvPr>
            <p:ph idx="1"/>
          </p:nvPr>
        </p:nvSpPr>
        <p:spPr>
          <a:xfrm>
            <a:off x="228600" y="1752600"/>
            <a:ext cx="8915400" cy="4800600"/>
          </a:xfrm>
        </p:spPr>
        <p:txBody>
          <a:bodyPr/>
          <a:lstStyle/>
          <a:p>
            <a:pPr marL="514350" indent="-514350">
              <a:buFont typeface="+mj-lt"/>
              <a:buAutoNum type="arabicPeriod" startAt="9"/>
            </a:pPr>
            <a:r>
              <a:rPr lang="en-US" dirty="0" smtClean="0"/>
              <a:t>The DOJ has a close and better contextual connection to the Transfiguration.</a:t>
            </a:r>
          </a:p>
          <a:p>
            <a:pPr marL="514350" indent="-514350">
              <a:buFont typeface="+mj-lt"/>
              <a:buAutoNum type="arabicPeriod" startAt="9"/>
            </a:pPr>
            <a:r>
              <a:rPr lang="en-US" dirty="0" smtClean="0">
                <a:solidFill>
                  <a:srgbClr val="FFFF00"/>
                </a:solidFill>
              </a:rPr>
              <a:t>It sets a better stage for understanding the power of the scoffers.</a:t>
            </a:r>
            <a:endParaRPr lang="en-US" dirty="0">
              <a:solidFill>
                <a:srgbClr val="FFFF00"/>
              </a:solidFill>
            </a:endParaRPr>
          </a:p>
        </p:txBody>
      </p:sp>
      <p:sp>
        <p:nvSpPr>
          <p:cNvPr id="4" name="TextBox 3"/>
          <p:cNvSpPr txBox="1"/>
          <p:nvPr/>
        </p:nvSpPr>
        <p:spPr>
          <a:xfrm>
            <a:off x="381000" y="914400"/>
            <a:ext cx="1905000" cy="461665"/>
          </a:xfrm>
          <a:prstGeom prst="rect">
            <a:avLst/>
          </a:prstGeom>
          <a:noFill/>
        </p:spPr>
        <p:txBody>
          <a:bodyPr wrap="square" rtlCol="0">
            <a:spAutoFit/>
          </a:bodyPr>
          <a:lstStyle/>
          <a:p>
            <a:r>
              <a:rPr lang="en-US" sz="2400" b="1" dirty="0" smtClean="0">
                <a:solidFill>
                  <a:srgbClr val="00CCFF"/>
                </a:solidFill>
              </a:rPr>
              <a:t>Pages 33ff</a:t>
            </a:r>
            <a:endParaRPr lang="en-US" sz="2400" b="1" dirty="0">
              <a:solidFill>
                <a:srgbClr val="00CCFF"/>
              </a:solidFill>
            </a:endParaRPr>
          </a:p>
        </p:txBody>
      </p:sp>
    </p:spTree>
  </p:cSld>
  <p:clrMapOvr>
    <a:masterClrMapping/>
  </p:clrMapOvr>
  <p:transition spd="med">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DFD293"/>
                </a:solidFill>
              </a:rPr>
              <a:t>Why take an EOU interpretation?</a:t>
            </a:r>
            <a:endParaRPr lang="en-US" dirty="0"/>
          </a:p>
        </p:txBody>
      </p:sp>
      <p:sp>
        <p:nvSpPr>
          <p:cNvPr id="3" name="Content Placeholder 2"/>
          <p:cNvSpPr>
            <a:spLocks noGrp="1"/>
          </p:cNvSpPr>
          <p:nvPr>
            <p:ph idx="1"/>
          </p:nvPr>
        </p:nvSpPr>
        <p:spPr/>
        <p:txBody>
          <a:bodyPr/>
          <a:lstStyle/>
          <a:p>
            <a:r>
              <a:rPr lang="en-US" dirty="0" smtClean="0">
                <a:solidFill>
                  <a:srgbClr val="00CCFF"/>
                </a:solidFill>
              </a:rPr>
              <a:t>Page 121</a:t>
            </a:r>
          </a:p>
          <a:p>
            <a:endParaRPr lang="en-US" dirty="0"/>
          </a:p>
          <a:p>
            <a:r>
              <a:rPr lang="en-US" dirty="0" smtClean="0"/>
              <a:t>Peter clearly defined “earth” as “planet Earth” in v. 5.</a:t>
            </a:r>
          </a:p>
          <a:p>
            <a:pPr lvl="1"/>
            <a:r>
              <a:rPr lang="en-US" dirty="0" smtClean="0">
                <a:solidFill>
                  <a:srgbClr val="FFFF00"/>
                </a:solidFill>
              </a:rPr>
              <a:t>Planet Earth is our “present earth” of v. 7</a:t>
            </a:r>
          </a:p>
          <a:p>
            <a:pPr lvl="1"/>
            <a:r>
              <a:rPr lang="en-US" dirty="0" smtClean="0"/>
              <a:t>This is the earth that will be burned up in v. 10</a:t>
            </a:r>
          </a:p>
          <a:p>
            <a:pPr lvl="1"/>
            <a:r>
              <a:rPr lang="en-US" dirty="0" smtClean="0">
                <a:solidFill>
                  <a:srgbClr val="FFFF00"/>
                </a:solidFill>
              </a:rPr>
              <a:t>Elements means physical elements, v. 10.</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4400" dirty="0" smtClean="0"/>
              <a:t>Why I think </a:t>
            </a:r>
            <a:r>
              <a:rPr lang="en-US" sz="4400" u="sng" dirty="0" smtClean="0"/>
              <a:t>2 Peter 3</a:t>
            </a:r>
            <a:r>
              <a:rPr lang="en-US" sz="4400" dirty="0" smtClean="0"/>
              <a:t> refers to the DOJ</a:t>
            </a:r>
            <a:endParaRPr lang="en-US" sz="4400" dirty="0"/>
          </a:p>
        </p:txBody>
      </p:sp>
      <p:sp>
        <p:nvSpPr>
          <p:cNvPr id="3" name="Content Placeholder 2"/>
          <p:cNvSpPr>
            <a:spLocks noGrp="1"/>
          </p:cNvSpPr>
          <p:nvPr>
            <p:ph idx="1"/>
          </p:nvPr>
        </p:nvSpPr>
        <p:spPr>
          <a:xfrm>
            <a:off x="228600" y="1752600"/>
            <a:ext cx="8915400" cy="4800600"/>
          </a:xfrm>
        </p:spPr>
        <p:txBody>
          <a:bodyPr/>
          <a:lstStyle/>
          <a:p>
            <a:r>
              <a:rPr lang="en-US" dirty="0" smtClean="0"/>
              <a:t>Not because I have everything figured out in this chapter.</a:t>
            </a:r>
          </a:p>
          <a:p>
            <a:pPr lvl="4"/>
            <a:endParaRPr lang="en-US" dirty="0" smtClean="0"/>
          </a:p>
          <a:p>
            <a:r>
              <a:rPr lang="en-US" dirty="0" smtClean="0">
                <a:solidFill>
                  <a:srgbClr val="FFFF00"/>
                </a:solidFill>
              </a:rPr>
              <a:t>Not because the EOU view seems exceedingly unreasonable to me.</a:t>
            </a:r>
          </a:p>
          <a:p>
            <a:pPr lvl="3"/>
            <a:endParaRPr lang="en-US" dirty="0" smtClean="0">
              <a:solidFill>
                <a:srgbClr val="FFFF00"/>
              </a:solidFill>
            </a:endParaRPr>
          </a:p>
          <a:p>
            <a:r>
              <a:rPr lang="en-US" dirty="0" smtClean="0"/>
              <a:t>But because of the preponderance of the evidence.</a:t>
            </a:r>
            <a:endParaRPr lang="en-US" dirty="0"/>
          </a:p>
        </p:txBody>
      </p:sp>
    </p:spTree>
  </p:cSld>
  <p:clrMapOvr>
    <a:masterClrMapping/>
  </p:clrMapOvr>
  <p:transition spd="med">
    <p:wheel spokes="2"/>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Difference in approaches</a:t>
            </a:r>
            <a:endParaRPr lang="en-US" sz="4800" dirty="0"/>
          </a:p>
        </p:txBody>
      </p:sp>
      <p:sp>
        <p:nvSpPr>
          <p:cNvPr id="3" name="Content Placeholder 2"/>
          <p:cNvSpPr>
            <a:spLocks noGrp="1"/>
          </p:cNvSpPr>
          <p:nvPr>
            <p:ph idx="1"/>
          </p:nvPr>
        </p:nvSpPr>
        <p:spPr/>
        <p:txBody>
          <a:bodyPr/>
          <a:lstStyle/>
          <a:p>
            <a:r>
              <a:rPr lang="en-US" dirty="0" smtClean="0">
                <a:solidFill>
                  <a:srgbClr val="00CCFF"/>
                </a:solidFill>
              </a:rPr>
              <a:t>Page 138</a:t>
            </a:r>
          </a:p>
          <a:p>
            <a:endParaRPr lang="en-US" dirty="0" smtClean="0"/>
          </a:p>
          <a:p>
            <a:r>
              <a:rPr lang="en-US" dirty="0" smtClean="0"/>
              <a:t>Treatment of apocalyptic language.</a:t>
            </a:r>
          </a:p>
          <a:p>
            <a:pPr lvl="1"/>
            <a:r>
              <a:rPr lang="en-US" dirty="0" smtClean="0">
                <a:solidFill>
                  <a:srgbClr val="FFFF00"/>
                </a:solidFill>
              </a:rPr>
              <a:t>The EOU position sees a disjunction in OT and NT use of apocalyptic language.</a:t>
            </a:r>
          </a:p>
          <a:p>
            <a:pPr lvl="1"/>
            <a:r>
              <a:rPr lang="en-US" dirty="0" smtClean="0">
                <a:solidFill>
                  <a:srgbClr val="FFFF00"/>
                </a:solidFill>
              </a:rPr>
              <a:t>The DOJ position sees complete continuity.</a:t>
            </a:r>
          </a:p>
          <a:p>
            <a:endParaRPr lang="en-US" dirty="0" smtClean="0"/>
          </a:p>
          <a:p>
            <a:r>
              <a:rPr lang="en-US" dirty="0" smtClean="0"/>
              <a:t>Emphasis on a first century context.</a:t>
            </a:r>
          </a:p>
          <a:p>
            <a:pPr lvl="1"/>
            <a:endParaRPr lang="en-US" dirty="0"/>
          </a:p>
        </p:txBody>
      </p:sp>
    </p:spTree>
  </p:cSld>
  <p:clrMapOvr>
    <a:masterClrMapping/>
  </p:clrMapOvr>
  <p:transition spd="med">
    <p:wheel spokes="2"/>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How do I decide…?</a:t>
            </a:r>
            <a:endParaRPr lang="en-US" sz="5400" dirty="0"/>
          </a:p>
        </p:txBody>
      </p:sp>
      <p:sp>
        <p:nvSpPr>
          <p:cNvPr id="3" name="Content Placeholder 2"/>
          <p:cNvSpPr>
            <a:spLocks noGrp="1"/>
          </p:cNvSpPr>
          <p:nvPr>
            <p:ph idx="1"/>
          </p:nvPr>
        </p:nvSpPr>
        <p:spPr>
          <a:xfrm>
            <a:off x="228600" y="1143000"/>
            <a:ext cx="8915400" cy="5257800"/>
          </a:xfrm>
        </p:spPr>
        <p:txBody>
          <a:bodyPr/>
          <a:lstStyle/>
          <a:p>
            <a:pPr lvl="1"/>
            <a:r>
              <a:rPr lang="en-US" dirty="0" smtClean="0">
                <a:solidFill>
                  <a:srgbClr val="00CCFF"/>
                </a:solidFill>
              </a:rPr>
              <a:t>Page 138</a:t>
            </a:r>
          </a:p>
          <a:p>
            <a:r>
              <a:rPr lang="en-US" dirty="0" smtClean="0"/>
              <a:t>Not on newness or oldness.</a:t>
            </a:r>
          </a:p>
          <a:p>
            <a:r>
              <a:rPr lang="en-US" dirty="0" smtClean="0"/>
              <a:t>But with a </a:t>
            </a:r>
            <a:r>
              <a:rPr lang="en-US" dirty="0" err="1" smtClean="0"/>
              <a:t>Berean</a:t>
            </a:r>
            <a:r>
              <a:rPr lang="en-US" dirty="0" smtClean="0"/>
              <a:t> attitude: Acts 17:11.</a:t>
            </a:r>
          </a:p>
          <a:p>
            <a:pPr lvl="1"/>
            <a:r>
              <a:rPr lang="en-US" dirty="0" smtClean="0">
                <a:solidFill>
                  <a:srgbClr val="FFFF00"/>
                </a:solidFill>
              </a:rPr>
              <a:t>Weigh all the arguments.</a:t>
            </a:r>
          </a:p>
          <a:p>
            <a:pPr lvl="1"/>
            <a:r>
              <a:rPr lang="en-US" dirty="0" smtClean="0"/>
              <a:t>Decide where the preponderance of the evidence lies.</a:t>
            </a:r>
          </a:p>
          <a:p>
            <a:pPr lvl="1"/>
            <a:r>
              <a:rPr lang="en-US" dirty="0" smtClean="0">
                <a:solidFill>
                  <a:srgbClr val="FFFF00"/>
                </a:solidFill>
              </a:rPr>
              <a:t>Accept the pain.</a:t>
            </a:r>
          </a:p>
          <a:p>
            <a:pPr lvl="2"/>
            <a:r>
              <a:rPr lang="en-US" sz="2400" dirty="0" smtClean="0"/>
              <a:t>The pain of hours of (daily) study.</a:t>
            </a:r>
          </a:p>
          <a:p>
            <a:pPr lvl="2"/>
            <a:r>
              <a:rPr lang="en-US" sz="2400" dirty="0" smtClean="0"/>
              <a:t>The pain of changing.</a:t>
            </a:r>
          </a:p>
          <a:p>
            <a:pPr lvl="2"/>
            <a:r>
              <a:rPr lang="en-US" sz="2400" dirty="0" smtClean="0"/>
              <a:t>Consider the Reformation and Restoration movements</a:t>
            </a:r>
            <a:endParaRPr lang="en-US" sz="2400" dirty="0"/>
          </a:p>
        </p:txBody>
      </p:sp>
    </p:spTree>
  </p:cSld>
  <p:clrMapOvr>
    <a:masterClrMapping/>
  </p:clrMapOvr>
  <p:transition spd="med">
    <p:wheel spokes="2"/>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difference does it make?</a:t>
            </a:r>
            <a:endParaRPr lang="en-US" sz="5400" dirty="0"/>
          </a:p>
        </p:txBody>
      </p:sp>
      <p:sp>
        <p:nvSpPr>
          <p:cNvPr id="3" name="Content Placeholder 2"/>
          <p:cNvSpPr>
            <a:spLocks noGrp="1"/>
          </p:cNvSpPr>
          <p:nvPr>
            <p:ph idx="1"/>
          </p:nvPr>
        </p:nvSpPr>
        <p:spPr/>
        <p:txBody>
          <a:bodyPr/>
          <a:lstStyle/>
          <a:p>
            <a:pPr lvl="1"/>
            <a:r>
              <a:rPr lang="en-US" sz="2400" dirty="0" smtClean="0">
                <a:solidFill>
                  <a:srgbClr val="00CCFF"/>
                </a:solidFill>
              </a:rPr>
              <a:t>Pages 138-139</a:t>
            </a:r>
          </a:p>
          <a:p>
            <a:r>
              <a:rPr lang="en-US" dirty="0" smtClean="0"/>
              <a:t>In regard to righteous living, judgment, and the afterlife</a:t>
            </a:r>
          </a:p>
          <a:p>
            <a:pPr lvl="1"/>
            <a:r>
              <a:rPr lang="en-US" dirty="0" smtClean="0">
                <a:solidFill>
                  <a:srgbClr val="FFFF00"/>
                </a:solidFill>
              </a:rPr>
              <a:t>No significant difference that I can see</a:t>
            </a:r>
          </a:p>
          <a:p>
            <a:pPr lvl="1"/>
            <a:endParaRPr lang="en-US" sz="2000" dirty="0" smtClean="0"/>
          </a:p>
          <a:p>
            <a:r>
              <a:rPr lang="en-US" dirty="0" smtClean="0"/>
              <a:t>In regard to interpreting the rest of the Bible</a:t>
            </a:r>
          </a:p>
          <a:p>
            <a:pPr lvl="1"/>
            <a:r>
              <a:rPr lang="en-US" dirty="0" smtClean="0">
                <a:solidFill>
                  <a:srgbClr val="FFFF00"/>
                </a:solidFill>
              </a:rPr>
              <a:t>EOU interpretation affects our view of the prophets and Mt. 5:18.</a:t>
            </a:r>
          </a:p>
          <a:p>
            <a:pPr lvl="1"/>
            <a:r>
              <a:rPr lang="en-US" dirty="0" smtClean="0">
                <a:solidFill>
                  <a:srgbClr val="FFFF00"/>
                </a:solidFill>
              </a:rPr>
              <a:t>DOJ interpretation affects our view of eschatology.</a:t>
            </a:r>
            <a:endParaRPr lang="en-US" dirty="0">
              <a:solidFill>
                <a:srgbClr val="FFFF00"/>
              </a:solidFill>
            </a:endParaRPr>
          </a:p>
        </p:txBody>
      </p:sp>
    </p:spTree>
  </p:cSld>
  <p:clrMapOvr>
    <a:masterClrMapping/>
  </p:clrMapOvr>
  <p:transition spd="med">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DFD293"/>
                </a:solidFill>
              </a:rPr>
              <a:t>Why take an EOU interpretation?</a:t>
            </a:r>
            <a:endParaRPr lang="en-US" dirty="0"/>
          </a:p>
        </p:txBody>
      </p:sp>
      <p:sp>
        <p:nvSpPr>
          <p:cNvPr id="3" name="Content Placeholder 2"/>
          <p:cNvSpPr>
            <a:spLocks noGrp="1"/>
          </p:cNvSpPr>
          <p:nvPr>
            <p:ph idx="1"/>
          </p:nvPr>
        </p:nvSpPr>
        <p:spPr/>
        <p:txBody>
          <a:bodyPr/>
          <a:lstStyle/>
          <a:p>
            <a:r>
              <a:rPr lang="en-US" dirty="0" smtClean="0">
                <a:solidFill>
                  <a:srgbClr val="00CCFF"/>
                </a:solidFill>
              </a:rPr>
              <a:t>Page 121</a:t>
            </a:r>
          </a:p>
          <a:p>
            <a:endParaRPr lang="en-US" dirty="0"/>
          </a:p>
          <a:p>
            <a:r>
              <a:rPr lang="en-US" dirty="0" smtClean="0"/>
              <a:t>The church CANNOT BE the “new heavens and earth” of Isaiah. </a:t>
            </a:r>
          </a:p>
          <a:p>
            <a:pPr lvl="1"/>
            <a:r>
              <a:rPr lang="en-US" dirty="0" smtClean="0">
                <a:solidFill>
                  <a:srgbClr val="FFFF00"/>
                </a:solidFill>
              </a:rPr>
              <a:t>The church had already been established.</a:t>
            </a:r>
          </a:p>
          <a:p>
            <a:pPr lvl="2"/>
            <a:r>
              <a:rPr lang="en-US" dirty="0" smtClean="0">
                <a:solidFill>
                  <a:srgbClr val="FFFF00"/>
                </a:solidFill>
              </a:rPr>
              <a:t>Surely everyone understands this from Acts 2 and Joel 2!</a:t>
            </a:r>
          </a:p>
          <a:p>
            <a:pPr lvl="1"/>
            <a:r>
              <a:rPr lang="en-US" dirty="0" smtClean="0"/>
              <a:t>So, Peter must have been using Isaiah’s terms to refer to something else.</a:t>
            </a:r>
            <a:endParaRPr lang="en-US" dirty="0"/>
          </a:p>
        </p:txBody>
      </p:sp>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DFD293"/>
                </a:solidFill>
              </a:rPr>
              <a:t>Why take an EOU interpretation?</a:t>
            </a:r>
            <a:endParaRPr lang="en-US" dirty="0"/>
          </a:p>
        </p:txBody>
      </p:sp>
      <p:sp>
        <p:nvSpPr>
          <p:cNvPr id="3" name="Content Placeholder 2"/>
          <p:cNvSpPr>
            <a:spLocks noGrp="1"/>
          </p:cNvSpPr>
          <p:nvPr>
            <p:ph idx="1"/>
          </p:nvPr>
        </p:nvSpPr>
        <p:spPr/>
        <p:txBody>
          <a:bodyPr/>
          <a:lstStyle/>
          <a:p>
            <a:r>
              <a:rPr lang="en-US" dirty="0" smtClean="0">
                <a:solidFill>
                  <a:srgbClr val="00CCFF"/>
                </a:solidFill>
              </a:rPr>
              <a:t>Page 121</a:t>
            </a:r>
          </a:p>
          <a:p>
            <a:endParaRPr lang="en-US" dirty="0"/>
          </a:p>
          <a:p>
            <a:r>
              <a:rPr lang="en-US" dirty="0" smtClean="0"/>
              <a:t>The DOJ interpretation makes way too much of the DOJ.</a:t>
            </a:r>
          </a:p>
          <a:p>
            <a:pPr lvl="1"/>
            <a:r>
              <a:rPr lang="en-US" dirty="0" smtClean="0">
                <a:solidFill>
                  <a:srgbClr val="FFFF00"/>
                </a:solidFill>
              </a:rPr>
              <a:t>The language is too extreme in </a:t>
            </a:r>
            <a:r>
              <a:rPr lang="en-US" u="sng" dirty="0" smtClean="0">
                <a:solidFill>
                  <a:srgbClr val="FFFF00"/>
                </a:solidFill>
              </a:rPr>
              <a:t>2 Pt. 3</a:t>
            </a:r>
            <a:r>
              <a:rPr lang="en-US" dirty="0">
                <a:solidFill>
                  <a:srgbClr val="FFFF00"/>
                </a:solidFill>
              </a:rPr>
              <a:t> </a:t>
            </a:r>
            <a:r>
              <a:rPr lang="en-US" dirty="0" smtClean="0">
                <a:solidFill>
                  <a:srgbClr val="FFFF00"/>
                </a:solidFill>
              </a:rPr>
              <a:t>to refer to the DOJ.</a:t>
            </a:r>
          </a:p>
          <a:p>
            <a:pPr lvl="1"/>
            <a:r>
              <a:rPr lang="en-US" dirty="0" smtClean="0"/>
              <a:t>Even if does refer to the DOJ superficially, it extends to a description of the EOU.</a:t>
            </a:r>
            <a:endParaRPr lang="en-US" dirty="0"/>
          </a:p>
        </p:txBody>
      </p:sp>
    </p:spTree>
  </p:cSld>
  <p:clrMapOvr>
    <a:masterClrMapping/>
  </p:clrMapOvr>
  <p:transition spd="med">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DFD293"/>
                </a:solidFill>
              </a:rPr>
              <a:t>Answering objections to the DOJ view</a:t>
            </a:r>
            <a:endParaRPr lang="en-US" sz="3600" dirty="0"/>
          </a:p>
        </p:txBody>
      </p:sp>
      <p:sp>
        <p:nvSpPr>
          <p:cNvPr id="4" name="Content Placeholder 3"/>
          <p:cNvSpPr>
            <a:spLocks noGrp="1"/>
          </p:cNvSpPr>
          <p:nvPr>
            <p:ph sz="half" idx="1"/>
          </p:nvPr>
        </p:nvSpPr>
        <p:spPr/>
        <p:txBody>
          <a:bodyPr/>
          <a:lstStyle/>
          <a:p>
            <a:r>
              <a:rPr lang="en-US" dirty="0" smtClean="0"/>
              <a:t>Similar language, different application</a:t>
            </a:r>
          </a:p>
          <a:p>
            <a:pPr lvl="1"/>
            <a:endParaRPr lang="en-US" dirty="0"/>
          </a:p>
          <a:p>
            <a:pPr lvl="1"/>
            <a:endParaRPr lang="en-US" dirty="0" smtClean="0"/>
          </a:p>
          <a:p>
            <a:pPr lvl="1"/>
            <a:endParaRPr lang="en-US" dirty="0"/>
          </a:p>
          <a:p>
            <a:r>
              <a:rPr lang="en-US" dirty="0" smtClean="0"/>
              <a:t>Prophecy is about future events</a:t>
            </a:r>
            <a:endParaRPr lang="en-US" dirty="0"/>
          </a:p>
        </p:txBody>
      </p:sp>
      <p:sp>
        <p:nvSpPr>
          <p:cNvPr id="5" name="Content Placeholder 4"/>
          <p:cNvSpPr>
            <a:spLocks noGrp="1"/>
          </p:cNvSpPr>
          <p:nvPr>
            <p:ph sz="half" idx="2"/>
          </p:nvPr>
        </p:nvSpPr>
        <p:spPr/>
        <p:txBody>
          <a:bodyPr/>
          <a:lstStyle/>
          <a:p>
            <a:r>
              <a:rPr lang="en-US" dirty="0" smtClean="0">
                <a:solidFill>
                  <a:srgbClr val="FFFF00"/>
                </a:solidFill>
              </a:rPr>
              <a:t>This is assumption.</a:t>
            </a:r>
          </a:p>
          <a:p>
            <a:pPr lvl="1"/>
            <a:r>
              <a:rPr lang="en-US" dirty="0" smtClean="0">
                <a:solidFill>
                  <a:srgbClr val="FFFF00"/>
                </a:solidFill>
              </a:rPr>
              <a:t>But assumptions always go in favor of continuity.</a:t>
            </a:r>
          </a:p>
          <a:p>
            <a:pPr lvl="1"/>
            <a:endParaRPr lang="en-US" dirty="0">
              <a:solidFill>
                <a:srgbClr val="FFFF00"/>
              </a:solidFill>
            </a:endParaRPr>
          </a:p>
          <a:p>
            <a:r>
              <a:rPr lang="en-US" dirty="0" smtClean="0">
                <a:solidFill>
                  <a:srgbClr val="FFFF00"/>
                </a:solidFill>
              </a:rPr>
              <a:t>The DOJ was still future to the readers of 2 Pt.</a:t>
            </a:r>
          </a:p>
          <a:p>
            <a:endParaRPr lang="en-US" dirty="0" smtClean="0">
              <a:solidFill>
                <a:srgbClr val="FFFF00"/>
              </a:solidFill>
            </a:endParaRPr>
          </a:p>
          <a:p>
            <a:pPr lvl="2"/>
            <a:r>
              <a:rPr lang="en-US" sz="2800" dirty="0" smtClean="0">
                <a:solidFill>
                  <a:srgbClr val="00CCFF"/>
                </a:solidFill>
              </a:rPr>
              <a:t>Page 121</a:t>
            </a:r>
            <a:endParaRPr lang="en-US" sz="2800" dirty="0">
              <a:solidFill>
                <a:srgbClr val="00CCFF"/>
              </a:solidFill>
            </a:endParaRPr>
          </a:p>
        </p:txBody>
      </p:sp>
      <p:pic>
        <p:nvPicPr>
          <p:cNvPr id="6" name="Picture 1" descr="C:\Users\Oscar\AppData\Local\Microsoft\Windows\Temporary Internet Files\Content.Outlook\39IMHNK1\800px-Poussin_Destruction_of_the_Temple_at_Jerusalem.jpg"/>
          <p:cNvPicPr>
            <a:picLocks noChangeAspect="1" noChangeArrowheads="1"/>
          </p:cNvPicPr>
          <p:nvPr/>
        </p:nvPicPr>
        <p:blipFill>
          <a:blip r:embed="rId3"/>
          <a:srcRect/>
          <a:stretch>
            <a:fillRect/>
          </a:stretch>
        </p:blipFill>
        <p:spPr bwMode="auto">
          <a:xfrm>
            <a:off x="2951966" y="4876800"/>
            <a:ext cx="2713973" cy="1981200"/>
          </a:xfrm>
          <a:prstGeom prst="rect">
            <a:avLst/>
          </a:prstGeom>
          <a:noFill/>
        </p:spPr>
      </p:pic>
    </p:spTree>
  </p:cSld>
  <p:clrMapOvr>
    <a:masterClrMapping/>
  </p:clrMapOvr>
  <p:transition spd="med">
    <p:wheel spokes="2"/>
  </p:transition>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template</Template>
  <TotalTime>6132</TotalTime>
  <Words>4383</Words>
  <Application>Microsoft PowerPoint</Application>
  <PresentationFormat>On-screen Show (4:3)</PresentationFormat>
  <Paragraphs>500</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Crimson landscape design template</vt:lpstr>
      <vt:lpstr>2 Peter 3</vt:lpstr>
      <vt:lpstr>The dispensational view</vt:lpstr>
      <vt:lpstr>Slide 3</vt:lpstr>
      <vt:lpstr>Why take an EOU interpretation?</vt:lpstr>
      <vt:lpstr>Why take an EOU interpretation?</vt:lpstr>
      <vt:lpstr>Why take an EOU interpretation?</vt:lpstr>
      <vt:lpstr>Why take an EOU interpretation?</vt:lpstr>
      <vt:lpstr>Why take an EOU interpretation?</vt:lpstr>
      <vt:lpstr>Answering objections to the DOJ view</vt:lpstr>
      <vt:lpstr>Answering objections to the DOJ view</vt:lpstr>
      <vt:lpstr>Answering objections to the DOJ view</vt:lpstr>
      <vt:lpstr>Answering objections to the DOJ view</vt:lpstr>
      <vt:lpstr>Establishing a time frame</vt:lpstr>
      <vt:lpstr>Establishing a time frame</vt:lpstr>
      <vt:lpstr>Establishing a time frame</vt:lpstr>
      <vt:lpstr>Establishing a time frame</vt:lpstr>
      <vt:lpstr>Establishing a time frame</vt:lpstr>
      <vt:lpstr>Establishing a time frame</vt:lpstr>
      <vt:lpstr>Establishing a time frame</vt:lpstr>
      <vt:lpstr>Establishing a time frame</vt:lpstr>
      <vt:lpstr>Establishing a time frame</vt:lpstr>
      <vt:lpstr>Establishing a time frame</vt:lpstr>
      <vt:lpstr>Establishing a time frame</vt:lpstr>
      <vt:lpstr>Establishing a time frame</vt:lpstr>
      <vt:lpstr>Establishing a time frame</vt:lpstr>
      <vt:lpstr>Answering objections to the DOJ view</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does “heavens and earth” mean?</vt:lpstr>
      <vt:lpstr>What are “the elements”?</vt:lpstr>
      <vt:lpstr>What are “the elements”?</vt:lpstr>
      <vt:lpstr>What are “the elements”?</vt:lpstr>
      <vt:lpstr>What are “the elements”?</vt:lpstr>
      <vt:lpstr>Answering objections to the DOJ view</vt:lpstr>
      <vt:lpstr>The DOJ: A powerful coming of the Lord</vt:lpstr>
      <vt:lpstr>The DOJ: A powerful coming of the Lord</vt:lpstr>
      <vt:lpstr>The DOJ: A powerful coming of the Lord</vt:lpstr>
      <vt:lpstr>The DOJ interpretation honors the prophets</vt:lpstr>
      <vt:lpstr>2008 reasons the Lord will come in 2008</vt:lpstr>
      <vt:lpstr>Slide 56</vt:lpstr>
      <vt:lpstr>Top Ten Reasons I think 2 Peter 3 refers to the DOJ</vt:lpstr>
      <vt:lpstr>Top Ten Reasons I think 2 Peter 3 refers to the DOJ</vt:lpstr>
      <vt:lpstr>Top Ten Reasons I think 2 Peter 3 refers to the DOJ</vt:lpstr>
      <vt:lpstr>Why I think 2 Peter 3 refers to the DOJ</vt:lpstr>
      <vt:lpstr>Difference in approaches</vt:lpstr>
      <vt:lpstr>How do I decide…?</vt:lpstr>
      <vt:lpstr>What difference does it make?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Oscar</dc:creator>
  <cp:lastModifiedBy>Oscar</cp:lastModifiedBy>
  <cp:revision>392</cp:revision>
  <cp:lastPrinted>1601-01-01T00:00:00Z</cp:lastPrinted>
  <dcterms:created xsi:type="dcterms:W3CDTF">2008-02-20T15:01:12Z</dcterms:created>
  <dcterms:modified xsi:type="dcterms:W3CDTF">2008-02-29T13:53:07Z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TC010900281033</vt:lpwstr>
  </property>
</Properties>
</file>