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2"/>
  </p:notesMasterIdLst>
  <p:sldIdLst>
    <p:sldId id="256" r:id="rId2"/>
    <p:sldId id="257" r:id="rId3"/>
    <p:sldId id="265" r:id="rId4"/>
    <p:sldId id="266" r:id="rId5"/>
    <p:sldId id="267" r:id="rId6"/>
    <p:sldId id="268" r:id="rId7"/>
    <p:sldId id="269" r:id="rId8"/>
    <p:sldId id="270" r:id="rId9"/>
    <p:sldId id="271" r:id="rId10"/>
    <p:sldId id="272" r:id="rId11"/>
    <p:sldId id="273" r:id="rId12"/>
    <p:sldId id="274" r:id="rId13"/>
    <p:sldId id="292"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ED4"/>
    <a:srgbClr val="7114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2"/>
    <p:restoredTop sz="94745"/>
  </p:normalViewPr>
  <p:slideViewPr>
    <p:cSldViewPr snapToGrid="0">
      <p:cViewPr varScale="1">
        <p:scale>
          <a:sx n="112" d="100"/>
          <a:sy n="112" d="100"/>
        </p:scale>
        <p:origin x="4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4D65C-E940-1649-B873-9E8CC7B95EED}"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FFD3B3-EF36-C74D-9D67-DACB22E5E3B0}" type="slidenum">
              <a:rPr lang="en-US" smtClean="0"/>
              <a:t>‹#›</a:t>
            </a:fld>
            <a:endParaRPr lang="en-US"/>
          </a:p>
        </p:txBody>
      </p:sp>
    </p:spTree>
    <p:extLst>
      <p:ext uri="{BB962C8B-B14F-4D97-AF65-F5344CB8AC3E}">
        <p14:creationId xmlns:p14="http://schemas.microsoft.com/office/powerpoint/2010/main" val="135529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FFD3B3-EF36-C74D-9D67-DACB22E5E3B0}" type="slidenum">
              <a:rPr lang="en-US" smtClean="0"/>
              <a:t>8</a:t>
            </a:fld>
            <a:endParaRPr lang="en-US"/>
          </a:p>
        </p:txBody>
      </p:sp>
    </p:spTree>
    <p:extLst>
      <p:ext uri="{BB962C8B-B14F-4D97-AF65-F5344CB8AC3E}">
        <p14:creationId xmlns:p14="http://schemas.microsoft.com/office/powerpoint/2010/main" val="396470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FFD3B3-EF36-C74D-9D67-DACB22E5E3B0}" type="slidenum">
              <a:rPr lang="en-US" smtClean="0"/>
              <a:t>28</a:t>
            </a:fld>
            <a:endParaRPr lang="en-US"/>
          </a:p>
        </p:txBody>
      </p:sp>
    </p:spTree>
    <p:extLst>
      <p:ext uri="{BB962C8B-B14F-4D97-AF65-F5344CB8AC3E}">
        <p14:creationId xmlns:p14="http://schemas.microsoft.com/office/powerpoint/2010/main" val="312084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4F9-5EE7-47B7-B965-368EB53A4352}"/>
              </a:ext>
            </a:extLst>
          </p:cNvPr>
          <p:cNvSpPr>
            <a:spLocks noGrp="1"/>
          </p:cNvSpPr>
          <p:nvPr>
            <p:ph type="ctrTitle"/>
          </p:nvPr>
        </p:nvSpPr>
        <p:spPr>
          <a:xfrm>
            <a:off x="647700" y="1181099"/>
            <a:ext cx="6864724" cy="3581399"/>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A4A1F1-374F-4FC8-89F7-83065EA4F5DD}"/>
              </a:ext>
            </a:extLst>
          </p:cNvPr>
          <p:cNvSpPr>
            <a:spLocks noGrp="1"/>
          </p:cNvSpPr>
          <p:nvPr>
            <p:ph type="subTitle" idx="1"/>
          </p:nvPr>
        </p:nvSpPr>
        <p:spPr>
          <a:xfrm>
            <a:off x="647700" y="5075227"/>
            <a:ext cx="6864724" cy="868374"/>
          </a:xfrm>
        </p:spPr>
        <p:txBody>
          <a:bodyPr>
            <a:normAutofit/>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FB5CB5F-AE9B-4C02-B16F-C462CAFC1963}"/>
              </a:ext>
            </a:extLst>
          </p:cNvPr>
          <p:cNvSpPr>
            <a:spLocks noGrp="1"/>
          </p:cNvSpPr>
          <p:nvPr>
            <p:ph type="dt" sz="half" idx="10"/>
          </p:nvPr>
        </p:nvSpPr>
        <p:spPr/>
        <p:txBody>
          <a:bodyPr/>
          <a:lstStyle/>
          <a:p>
            <a:fld id="{D341B595-366B-43E2-A22E-EA6A78C03F06}" type="datetimeFigureOut">
              <a:rPr lang="en-US" smtClean="0"/>
              <a:t>4/2/2024</a:t>
            </a:fld>
            <a:endParaRPr lang="en-US"/>
          </a:p>
        </p:txBody>
      </p:sp>
      <p:sp>
        <p:nvSpPr>
          <p:cNvPr id="5" name="Footer Placeholder 4">
            <a:extLst>
              <a:ext uri="{FF2B5EF4-FFF2-40B4-BE49-F238E27FC236}">
                <a16:creationId xmlns:a16="http://schemas.microsoft.com/office/drawing/2014/main" id="{4114B1CC-830B-4695-B174-D9E9100A8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634413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C0AF-44D0-4830-AF13-49B8522B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A9F1-F398-416A-A8C0-0A36D838DD15}"/>
              </a:ext>
            </a:extLst>
          </p:cNvPr>
          <p:cNvSpPr>
            <a:spLocks noGrp="1"/>
          </p:cNvSpPr>
          <p:nvPr>
            <p:ph type="dt" sz="half" idx="10"/>
          </p:nvPr>
        </p:nvSpPr>
        <p:spPr/>
        <p:txBody>
          <a:bodyPr/>
          <a:lstStyle/>
          <a:p>
            <a:fld id="{D341B595-366B-43E2-A22E-EA6A78C03F06}" type="datetimeFigureOut">
              <a:rPr lang="en-US" smtClean="0"/>
              <a:t>4/2/2024</a:t>
            </a:fld>
            <a:endParaRPr lang="en-US"/>
          </a:p>
        </p:txBody>
      </p:sp>
      <p:sp>
        <p:nvSpPr>
          <p:cNvPr id="5" name="Footer Placeholder 4">
            <a:extLst>
              <a:ext uri="{FF2B5EF4-FFF2-40B4-BE49-F238E27FC236}">
                <a16:creationId xmlns:a16="http://schemas.microsoft.com/office/drawing/2014/main" id="{6E37F801-C9FB-4A34-8386-BA9FBACCB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61007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BC807-13E1-4F3F-83FA-FD9BD24F3B1F}"/>
              </a:ext>
            </a:extLst>
          </p:cNvPr>
          <p:cNvSpPr>
            <a:spLocks noGrp="1"/>
          </p:cNvSpPr>
          <p:nvPr>
            <p:ph type="title" orient="vert"/>
          </p:nvPr>
        </p:nvSpPr>
        <p:spPr>
          <a:xfrm>
            <a:off x="8986520" y="647699"/>
            <a:ext cx="2291080" cy="52959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1" y="647699"/>
            <a:ext cx="8120789" cy="5295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A4BDC-BDD0-417D-AF7C-516EE556D7E4}"/>
              </a:ext>
            </a:extLst>
          </p:cNvPr>
          <p:cNvSpPr>
            <a:spLocks noGrp="1"/>
          </p:cNvSpPr>
          <p:nvPr>
            <p:ph type="dt" sz="half" idx="10"/>
          </p:nvPr>
        </p:nvSpPr>
        <p:spPr/>
        <p:txBody>
          <a:bodyPr/>
          <a:lstStyle/>
          <a:p>
            <a:fld id="{D341B595-366B-43E2-A22E-EA6A78C03F06}" type="datetimeFigureOut">
              <a:rPr lang="en-US" smtClean="0"/>
              <a:t>4/2/2024</a:t>
            </a:fld>
            <a:endParaRPr lang="en-US"/>
          </a:p>
        </p:txBody>
      </p:sp>
      <p:sp>
        <p:nvSpPr>
          <p:cNvPr id="5" name="Footer Placeholder 4">
            <a:extLst>
              <a:ext uri="{FF2B5EF4-FFF2-40B4-BE49-F238E27FC236}">
                <a16:creationId xmlns:a16="http://schemas.microsoft.com/office/drawing/2014/main" id="{0EF663EC-23F9-4202-80F3-F8E550884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25125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D341B595-366B-43E2-A22E-EA6A78C03F06}" type="datetimeFigureOut">
              <a:rPr lang="en-US" smtClean="0"/>
              <a:t>4/2/2024</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34579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96BE-9AF9-4E97-9204-5B672D797384}"/>
              </a:ext>
            </a:extLst>
          </p:cNvPr>
          <p:cNvSpPr>
            <a:spLocks noGrp="1"/>
          </p:cNvSpPr>
          <p:nvPr>
            <p:ph type="title"/>
          </p:nvPr>
        </p:nvSpPr>
        <p:spPr>
          <a:xfrm>
            <a:off x="1981200" y="2362200"/>
            <a:ext cx="7696200" cy="24003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7114B-35CB-40C5-BCC8-C5039524FFC1}"/>
              </a:ext>
            </a:extLst>
          </p:cNvPr>
          <p:cNvSpPr>
            <a:spLocks noGrp="1"/>
          </p:cNvSpPr>
          <p:nvPr>
            <p:ph type="dt" sz="half" idx="10"/>
          </p:nvPr>
        </p:nvSpPr>
        <p:spPr/>
        <p:txBody>
          <a:bodyPr/>
          <a:lstStyle/>
          <a:p>
            <a:fld id="{D341B595-366B-43E2-A22E-EA6A78C03F06}" type="datetimeFigureOut">
              <a:rPr lang="en-US" smtClean="0"/>
              <a:t>4/2/2024</a:t>
            </a:fld>
            <a:endParaRPr lang="en-US"/>
          </a:p>
        </p:txBody>
      </p:sp>
      <p:sp>
        <p:nvSpPr>
          <p:cNvPr id="5" name="Footer Placeholder 4">
            <a:extLst>
              <a:ext uri="{FF2B5EF4-FFF2-40B4-BE49-F238E27FC236}">
                <a16:creationId xmlns:a16="http://schemas.microsoft.com/office/drawing/2014/main" id="{7A1AA324-982E-42C4-8002-5F236877C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69214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0BC9-7469-437A-B92B-0A2627E4B9B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6F6AA34-8CC0-4E5B-8396-0AC75633142B}"/>
              </a:ext>
            </a:extLst>
          </p:cNvPr>
          <p:cNvSpPr>
            <a:spLocks noGrp="1"/>
          </p:cNvSpPr>
          <p:nvPr>
            <p:ph type="dt" sz="half" idx="10"/>
          </p:nvPr>
        </p:nvSpPr>
        <p:spPr/>
        <p:txBody>
          <a:bodyPr/>
          <a:lstStyle/>
          <a:p>
            <a:fld id="{D341B595-366B-43E2-A22E-EA6A78C03F06}" type="datetimeFigureOut">
              <a:rPr lang="en-US" smtClean="0"/>
              <a:t>4/2/2024</a:t>
            </a:fld>
            <a:endParaRPr lang="en-US"/>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37073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C9B-D20D-43FA-BA18-D50F86A9127E}"/>
              </a:ext>
            </a:extLst>
          </p:cNvPr>
          <p:cNvSpPr>
            <a:spLocks noGrp="1"/>
          </p:cNvSpPr>
          <p:nvPr>
            <p:ph type="title"/>
          </p:nvPr>
        </p:nvSpPr>
        <p:spPr>
          <a:xfrm>
            <a:off x="652371" y="647699"/>
            <a:ext cx="10625229" cy="115062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0044487-D350-4434-A5C7-A96942FFC95E}"/>
              </a:ext>
            </a:extLst>
          </p:cNvPr>
          <p:cNvSpPr>
            <a:spLocks noGrp="1"/>
          </p:cNvSpPr>
          <p:nvPr>
            <p:ph type="dt" sz="half" idx="10"/>
          </p:nvPr>
        </p:nvSpPr>
        <p:spPr/>
        <p:txBody>
          <a:bodyPr/>
          <a:lstStyle/>
          <a:p>
            <a:fld id="{D341B595-366B-43E2-A22E-EA6A78C03F06}" type="datetimeFigureOut">
              <a:rPr lang="en-US" smtClean="0"/>
              <a:t>4/2/2024</a:t>
            </a:fld>
            <a:endParaRPr lang="en-US"/>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85595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9A8B-0FAF-431C-9657-9003FA037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BA2A1-331D-40F8-867B-CE15011360A1}"/>
              </a:ext>
            </a:extLst>
          </p:cNvPr>
          <p:cNvSpPr>
            <a:spLocks noGrp="1"/>
          </p:cNvSpPr>
          <p:nvPr>
            <p:ph type="dt" sz="half" idx="10"/>
          </p:nvPr>
        </p:nvSpPr>
        <p:spPr/>
        <p:txBody>
          <a:bodyPr/>
          <a:lstStyle/>
          <a:p>
            <a:fld id="{D341B595-366B-43E2-A22E-EA6A78C03F06}" type="datetimeFigureOut">
              <a:rPr lang="en-US" smtClean="0"/>
              <a:t>4/2/2024</a:t>
            </a:fld>
            <a:endParaRPr lang="en-US"/>
          </a:p>
        </p:txBody>
      </p:sp>
      <p:sp>
        <p:nvSpPr>
          <p:cNvPr id="4" name="Footer Placeholder 3">
            <a:extLst>
              <a:ext uri="{FF2B5EF4-FFF2-40B4-BE49-F238E27FC236}">
                <a16:creationId xmlns:a16="http://schemas.microsoft.com/office/drawing/2014/main" id="{850995C1-5121-47B6-AC6D-F60C0FF66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8856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5B6E5-6347-41F6-85FC-3BF3652D1BC3}"/>
              </a:ext>
            </a:extLst>
          </p:cNvPr>
          <p:cNvSpPr>
            <a:spLocks noGrp="1"/>
          </p:cNvSpPr>
          <p:nvPr>
            <p:ph type="dt" sz="half" idx="10"/>
          </p:nvPr>
        </p:nvSpPr>
        <p:spPr/>
        <p:txBody>
          <a:bodyPr/>
          <a:lstStyle/>
          <a:p>
            <a:fld id="{D341B595-366B-43E2-A22E-EA6A78C03F06}" type="datetimeFigureOut">
              <a:rPr lang="en-US" smtClean="0"/>
              <a:t>4/2/2024</a:t>
            </a:fld>
            <a:endParaRPr lang="en-US"/>
          </a:p>
        </p:txBody>
      </p:sp>
      <p:sp>
        <p:nvSpPr>
          <p:cNvPr id="3" name="Footer Placeholder 2">
            <a:extLst>
              <a:ext uri="{FF2B5EF4-FFF2-40B4-BE49-F238E27FC236}">
                <a16:creationId xmlns:a16="http://schemas.microsoft.com/office/drawing/2014/main" id="{1C6A93F6-45F8-4453-B5DC-B2F3D5D0B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364E1-213B-4AF0-80D7-8101EFD5E41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89698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B5D-E76D-4797-AD77-15625D675F3A}"/>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914400"/>
            <a:ext cx="5737412"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D7D8D-72E7-4ABD-BB87-80BB49003104}"/>
              </a:ext>
            </a:extLst>
          </p:cNvPr>
          <p:cNvSpPr>
            <a:spLocks noGrp="1"/>
          </p:cNvSpPr>
          <p:nvPr>
            <p:ph type="dt" sz="half" idx="10"/>
          </p:nvPr>
        </p:nvSpPr>
        <p:spPr/>
        <p:txBody>
          <a:bodyPr/>
          <a:lstStyle/>
          <a:p>
            <a:fld id="{D341B595-366B-43E2-A22E-EA6A78C03F06}" type="datetimeFigureOut">
              <a:rPr lang="en-US" smtClean="0"/>
              <a:t>4/2/2024</a:t>
            </a:fld>
            <a:endParaRPr lang="en-US"/>
          </a:p>
        </p:txBody>
      </p:sp>
      <p:sp>
        <p:nvSpPr>
          <p:cNvPr id="6" name="Footer Placeholder 5">
            <a:extLst>
              <a:ext uri="{FF2B5EF4-FFF2-40B4-BE49-F238E27FC236}">
                <a16:creationId xmlns:a16="http://schemas.microsoft.com/office/drawing/2014/main" id="{A9D9C1CE-C8CE-4364-A021-ADC2D6472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72091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023E-952E-40DF-A101-74D22789D534}"/>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914400"/>
            <a:ext cx="57912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F755-C7AF-4C50-8CA8-828612A767B0}"/>
              </a:ext>
            </a:extLst>
          </p:cNvPr>
          <p:cNvSpPr>
            <a:spLocks noGrp="1"/>
          </p:cNvSpPr>
          <p:nvPr>
            <p:ph type="dt" sz="half" idx="10"/>
          </p:nvPr>
        </p:nvSpPr>
        <p:spPr/>
        <p:txBody>
          <a:bodyPr/>
          <a:lstStyle/>
          <a:p>
            <a:fld id="{D341B595-366B-43E2-A22E-EA6A78C03F06}" type="datetimeFigureOut">
              <a:rPr lang="en-US" smtClean="0"/>
              <a:t>4/2/2024</a:t>
            </a:fld>
            <a:endParaRPr lang="en-US"/>
          </a:p>
        </p:txBody>
      </p:sp>
      <p:sp>
        <p:nvSpPr>
          <p:cNvPr id="6" name="Footer Placeholder 5">
            <a:extLst>
              <a:ext uri="{FF2B5EF4-FFF2-40B4-BE49-F238E27FC236}">
                <a16:creationId xmlns:a16="http://schemas.microsoft.com/office/drawing/2014/main" id="{C1EDE175-E818-477C-A3F6-7DD65C126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36442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EB7D6-B8CB-49E3-874F-2255BEE82473}"/>
              </a:ext>
            </a:extLst>
          </p:cNvPr>
          <p:cNvSpPr>
            <a:spLocks noGrp="1"/>
          </p:cNvSpPr>
          <p:nvPr>
            <p:ph type="title"/>
          </p:nvPr>
        </p:nvSpPr>
        <p:spPr>
          <a:xfrm>
            <a:off x="652371" y="647700"/>
            <a:ext cx="10625229" cy="114705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B6506C-52BF-4C05-AD31-7C08B80151CB}"/>
              </a:ext>
            </a:extLst>
          </p:cNvPr>
          <p:cNvSpPr>
            <a:spLocks noGrp="1"/>
          </p:cNvSpPr>
          <p:nvPr>
            <p:ph type="dt" sz="half" idx="2"/>
          </p:nvPr>
        </p:nvSpPr>
        <p:spPr>
          <a:xfrm>
            <a:off x="652371" y="6332538"/>
            <a:ext cx="3006492" cy="365125"/>
          </a:xfrm>
          <a:prstGeom prst="rect">
            <a:avLst/>
          </a:prstGeom>
        </p:spPr>
        <p:txBody>
          <a:bodyPr vert="horz" lIns="91440" tIns="45720" rIns="91440" bIns="45720" rtlCol="0" anchor="ctr"/>
          <a:lstStyle>
            <a:lvl1pPr algn="l">
              <a:defRPr sz="900" b="1" spc="100" baseline="0">
                <a:solidFill>
                  <a:schemeClr val="tx1"/>
                </a:solidFill>
              </a:defRPr>
            </a:lvl1pPr>
          </a:lstStyle>
          <a:p>
            <a:fld id="{D341B595-366B-43E2-A22E-EA6A78C03F06}" type="datetimeFigureOut">
              <a:rPr lang="en-US" smtClean="0"/>
              <a:t>4/2/2024</a:t>
            </a:fld>
            <a:endParaRPr lang="en-US"/>
          </a:p>
        </p:txBody>
      </p:sp>
      <p:sp>
        <p:nvSpPr>
          <p:cNvPr id="5" name="Footer Placeholder 4">
            <a:extLst>
              <a:ext uri="{FF2B5EF4-FFF2-40B4-BE49-F238E27FC236}">
                <a16:creationId xmlns:a16="http://schemas.microsoft.com/office/drawing/2014/main" id="{F2534630-6C67-4A40-A499-CB025B2438CE}"/>
              </a:ext>
            </a:extLst>
          </p:cNvPr>
          <p:cNvSpPr>
            <a:spLocks noGrp="1"/>
          </p:cNvSpPr>
          <p:nvPr>
            <p:ph type="ftr" sz="quarter" idx="3"/>
          </p:nvPr>
        </p:nvSpPr>
        <p:spPr>
          <a:xfrm>
            <a:off x="8034169" y="6332538"/>
            <a:ext cx="3505459" cy="365125"/>
          </a:xfrm>
          <a:prstGeom prst="rect">
            <a:avLst/>
          </a:prstGeom>
        </p:spPr>
        <p:txBody>
          <a:bodyPr vert="horz" lIns="91440" tIns="45720" rIns="91440" bIns="45720" rtlCol="0" anchor="ctr"/>
          <a:lstStyle>
            <a:lvl1pPr algn="r">
              <a:defRPr sz="900" b="1"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444747" y="6332538"/>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a:t>
            </a:fld>
            <a:endParaRPr lang="en-US"/>
          </a:p>
        </p:txBody>
      </p:sp>
    </p:spTree>
    <p:extLst>
      <p:ext uri="{BB962C8B-B14F-4D97-AF65-F5344CB8AC3E}">
        <p14:creationId xmlns:p14="http://schemas.microsoft.com/office/powerpoint/2010/main" val="38342498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vJG698U2Mvo?feature=oembed" TargetMode="Externa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F886182-3ADC-447F-B077-24411DB56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ck with a large rock in the middle&#10;&#10;Description automatically generated with medium confidence">
            <a:extLst>
              <a:ext uri="{FF2B5EF4-FFF2-40B4-BE49-F238E27FC236}">
                <a16:creationId xmlns:a16="http://schemas.microsoft.com/office/drawing/2014/main" id="{3DD81459-0B9D-43A6-75C5-06FB94B7E4A2}"/>
              </a:ext>
            </a:extLst>
          </p:cNvPr>
          <p:cNvPicPr>
            <a:picLocks noChangeAspect="1"/>
          </p:cNvPicPr>
          <p:nvPr/>
        </p:nvPicPr>
        <p:blipFill rotWithShape="1">
          <a:blip r:embed="rId2"/>
          <a:srcRect/>
          <a:stretch/>
        </p:blipFill>
        <p:spPr>
          <a:xfrm>
            <a:off x="-4" y="10"/>
            <a:ext cx="12192000" cy="6857990"/>
          </a:xfrm>
          <a:prstGeom prst="rect">
            <a:avLst/>
          </a:prstGeom>
        </p:spPr>
      </p:pic>
      <p:sp>
        <p:nvSpPr>
          <p:cNvPr id="28" name="Rectangle 27">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3644537"/>
            <a:ext cx="12192002" cy="3213463"/>
          </a:xfrm>
          <a:prstGeom prst="rect">
            <a:avLst/>
          </a:prstGeom>
          <a:gradFill>
            <a:gsLst>
              <a:gs pos="0">
                <a:srgbClr val="000000">
                  <a:alpha val="0"/>
                </a:srgbClr>
              </a:gs>
              <a:gs pos="10000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3356DC-7869-0B0B-E055-6E212B0DE36A}"/>
              </a:ext>
            </a:extLst>
          </p:cNvPr>
          <p:cNvSpPr>
            <a:spLocks noGrp="1"/>
          </p:cNvSpPr>
          <p:nvPr>
            <p:ph type="ctrTitle"/>
          </p:nvPr>
        </p:nvSpPr>
        <p:spPr>
          <a:xfrm>
            <a:off x="652371" y="647700"/>
            <a:ext cx="6210884" cy="3375660"/>
          </a:xfrm>
        </p:spPr>
        <p:txBody>
          <a:bodyPr anchor="t">
            <a:noAutofit/>
          </a:bodyPr>
          <a:lstStyle/>
          <a:p>
            <a:r>
              <a:rPr lang="en-US" sz="4800" dirty="0"/>
              <a:t>The Case Against the Resurrection</a:t>
            </a:r>
          </a:p>
        </p:txBody>
      </p:sp>
      <p:sp>
        <p:nvSpPr>
          <p:cNvPr id="3" name="Subtitle 2">
            <a:extLst>
              <a:ext uri="{FF2B5EF4-FFF2-40B4-BE49-F238E27FC236}">
                <a16:creationId xmlns:a16="http://schemas.microsoft.com/office/drawing/2014/main" id="{C61A5C55-24AA-6455-8D16-E47F9392B545}"/>
              </a:ext>
            </a:extLst>
          </p:cNvPr>
          <p:cNvSpPr>
            <a:spLocks noGrp="1"/>
          </p:cNvSpPr>
          <p:nvPr>
            <p:ph type="subTitle" idx="1"/>
          </p:nvPr>
        </p:nvSpPr>
        <p:spPr>
          <a:xfrm>
            <a:off x="647700" y="5075227"/>
            <a:ext cx="4291920" cy="906473"/>
          </a:xfrm>
        </p:spPr>
        <p:txBody>
          <a:bodyPr>
            <a:normAutofit/>
          </a:bodyPr>
          <a:lstStyle/>
          <a:p>
            <a:r>
              <a:rPr lang="en-US" sz="2800" dirty="0">
                <a:solidFill>
                  <a:srgbClr val="FFFFFF"/>
                </a:solidFill>
              </a:rPr>
              <a:t>SITS Conference 2024</a:t>
            </a:r>
          </a:p>
        </p:txBody>
      </p:sp>
      <p:sp>
        <p:nvSpPr>
          <p:cNvPr id="4" name="Title 1">
            <a:extLst>
              <a:ext uri="{FF2B5EF4-FFF2-40B4-BE49-F238E27FC236}">
                <a16:creationId xmlns:a16="http://schemas.microsoft.com/office/drawing/2014/main" id="{F3837180-3597-AF87-FDFB-6CF93FCB8D3B}"/>
              </a:ext>
            </a:extLst>
          </p:cNvPr>
          <p:cNvSpPr txBox="1">
            <a:spLocks/>
          </p:cNvSpPr>
          <p:nvPr/>
        </p:nvSpPr>
        <p:spPr>
          <a:xfrm>
            <a:off x="6709719" y="280615"/>
            <a:ext cx="4829910" cy="1058564"/>
          </a:xfrm>
          <a:prstGeom prst="rect">
            <a:avLst/>
          </a:prstGeom>
        </p:spPr>
        <p:txBody>
          <a:bodyPr vert="horz" lIns="91440" tIns="45720" rIns="91440" bIns="45720" rtlCol="0" anchor="t">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algn="ctr"/>
            <a:r>
              <a:rPr lang="en-US" sz="4800" dirty="0"/>
              <a:t>Disclaimers</a:t>
            </a:r>
          </a:p>
        </p:txBody>
      </p:sp>
      <p:sp>
        <p:nvSpPr>
          <p:cNvPr id="7" name="TextBox 6">
            <a:extLst>
              <a:ext uri="{FF2B5EF4-FFF2-40B4-BE49-F238E27FC236}">
                <a16:creationId xmlns:a16="http://schemas.microsoft.com/office/drawing/2014/main" id="{51374ACD-3DB8-C948-150A-29D66AB027B9}"/>
              </a:ext>
            </a:extLst>
          </p:cNvPr>
          <p:cNvSpPr txBox="1"/>
          <p:nvPr/>
        </p:nvSpPr>
        <p:spPr>
          <a:xfrm>
            <a:off x="6269005" y="1277796"/>
            <a:ext cx="5711337" cy="1736646"/>
          </a:xfrm>
          <a:prstGeom prst="roundRect">
            <a:avLst/>
          </a:prstGeom>
          <a:solidFill>
            <a:srgbClr val="FBEED4"/>
          </a:solidFill>
        </p:spPr>
        <p:txBody>
          <a:bodyPr wrap="square">
            <a:spAutoFit/>
          </a:bodyPr>
          <a:lstStyle/>
          <a:p>
            <a:pPr algn="ctr"/>
            <a:r>
              <a:rPr lang="en-US" sz="3200" b="1" dirty="0"/>
              <a:t>I, Chase Byers, believe that Jesus Christ of Nazareth rose from the dead.</a:t>
            </a:r>
          </a:p>
        </p:txBody>
      </p:sp>
      <p:sp>
        <p:nvSpPr>
          <p:cNvPr id="8" name="TextBox 7">
            <a:extLst>
              <a:ext uri="{FF2B5EF4-FFF2-40B4-BE49-F238E27FC236}">
                <a16:creationId xmlns:a16="http://schemas.microsoft.com/office/drawing/2014/main" id="{A938C11A-E5B2-8D2C-3499-A0E1375A1429}"/>
              </a:ext>
            </a:extLst>
          </p:cNvPr>
          <p:cNvSpPr txBox="1"/>
          <p:nvPr/>
        </p:nvSpPr>
        <p:spPr>
          <a:xfrm>
            <a:off x="5276335" y="3502449"/>
            <a:ext cx="6704007" cy="2962513"/>
          </a:xfrm>
          <a:prstGeom prst="roundRect">
            <a:avLst/>
          </a:prstGeom>
          <a:solidFill>
            <a:srgbClr val="FBEED4"/>
          </a:solidFill>
        </p:spPr>
        <p:txBody>
          <a:bodyPr wrap="square">
            <a:spAutoFit/>
          </a:bodyPr>
          <a:lstStyle/>
          <a:p>
            <a:pPr algn="ctr"/>
            <a:r>
              <a:rPr lang="en-US" sz="2400" b="1" u="sng" dirty="0"/>
              <a:t> Ecclesiastes 12:12-13</a:t>
            </a:r>
            <a:br>
              <a:rPr lang="en-US" sz="2400" b="1" dirty="0"/>
            </a:br>
            <a:r>
              <a:rPr lang="en-US" sz="2400" b="1" dirty="0"/>
              <a:t> “But beyond these, my son, be warned: there is no end to the making of many books, and much study wearies the body. When all has been heard, the conclusion of the matter is this: fear God and keep his commands, because this is for all humanity.”</a:t>
            </a:r>
          </a:p>
        </p:txBody>
      </p:sp>
    </p:spTree>
    <p:extLst>
      <p:ext uri="{BB962C8B-B14F-4D97-AF65-F5344CB8AC3E}">
        <p14:creationId xmlns:p14="http://schemas.microsoft.com/office/powerpoint/2010/main" val="13864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E0B6-C610-EACC-AEEB-033CE096F4C6}"/>
              </a:ext>
            </a:extLst>
          </p:cNvPr>
          <p:cNvSpPr>
            <a:spLocks noGrp="1"/>
          </p:cNvSpPr>
          <p:nvPr>
            <p:ph type="title"/>
          </p:nvPr>
        </p:nvSpPr>
        <p:spPr>
          <a:xfrm>
            <a:off x="1" y="1"/>
            <a:ext cx="9539416" cy="1690912"/>
          </a:xfrm>
        </p:spPr>
        <p:txBody>
          <a:bodyPr anchor="ctr">
            <a:normAutofit fontScale="90000"/>
          </a:bodyPr>
          <a:lstStyle/>
          <a:p>
            <a:r>
              <a:rPr lang="en-US" sz="5400" dirty="0"/>
              <a:t>SWOON THEORY </a:t>
            </a:r>
            <a:r>
              <a:rPr lang="en-US" sz="5300" dirty="0"/>
              <a:t>(7</a:t>
            </a:r>
            <a:r>
              <a:rPr lang="en-US" sz="1600" dirty="0"/>
              <a:t>th</a:t>
            </a:r>
            <a:r>
              <a:rPr lang="en-US" sz="5300" dirty="0"/>
              <a:t> &amp; 18</a:t>
            </a:r>
            <a:r>
              <a:rPr lang="en-US" sz="1600" dirty="0"/>
              <a:t>th</a:t>
            </a:r>
            <a:r>
              <a:rPr lang="en-US" sz="5300" dirty="0"/>
              <a:t> CE)</a:t>
            </a:r>
            <a:endParaRPr lang="en-US" sz="5400" dirty="0"/>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3108543"/>
          </a:xfrm>
          <a:prstGeom prst="rect">
            <a:avLst/>
          </a:prstGeom>
          <a:noFill/>
        </p:spPr>
        <p:txBody>
          <a:bodyPr wrap="square" rtlCol="0">
            <a:spAutoFit/>
          </a:bodyPr>
          <a:lstStyle/>
          <a:p>
            <a:pPr marL="742950" indent="-742950">
              <a:buFont typeface="+mj-lt"/>
              <a:buAutoNum type="alphaUcPeriod" startAt="3"/>
            </a:pPr>
            <a:r>
              <a:rPr lang="en-US" sz="3600" b="1" dirty="0">
                <a:solidFill>
                  <a:srgbClr val="FBEED4"/>
                </a:solidFill>
              </a:rPr>
              <a:t>Objections to the Theory</a:t>
            </a:r>
          </a:p>
          <a:p>
            <a:pPr marL="1200150" lvl="1" indent="-742950">
              <a:buFont typeface="+mj-lt"/>
              <a:buAutoNum type="arabicPeriod"/>
            </a:pPr>
            <a:r>
              <a:rPr lang="en-US" sz="3200" b="1" dirty="0">
                <a:solidFill>
                  <a:srgbClr val="FBEED4"/>
                </a:solidFill>
              </a:rPr>
              <a:t>The multiples parts of crucifixion undoubtedly points to Jesus’ death.</a:t>
            </a:r>
          </a:p>
          <a:p>
            <a:pPr marL="1200150" lvl="1" indent="-742950">
              <a:buFont typeface="+mj-lt"/>
              <a:buAutoNum type="arabicPeriod"/>
            </a:pPr>
            <a:r>
              <a:rPr lang="en-US" sz="3200" b="1" dirty="0">
                <a:solidFill>
                  <a:srgbClr val="FBEED4"/>
                </a:solidFill>
              </a:rPr>
              <a:t>Even if he survived, could he have recovered enough from these injuries in only 3 days?</a:t>
            </a:r>
          </a:p>
          <a:p>
            <a:pPr marL="1200150" lvl="1" indent="-742950">
              <a:buFont typeface="+mj-lt"/>
              <a:buAutoNum type="arabicPeriod"/>
            </a:pPr>
            <a:r>
              <a:rPr lang="en-US" sz="3200" b="1" dirty="0">
                <a:solidFill>
                  <a:srgbClr val="FBEED4"/>
                </a:solidFill>
              </a:rPr>
              <a:t>The apostle’s following a liar and broken man. </a:t>
            </a:r>
          </a:p>
        </p:txBody>
      </p:sp>
      <p:sp>
        <p:nvSpPr>
          <p:cNvPr id="4" name="TextBox 3">
            <a:extLst>
              <a:ext uri="{FF2B5EF4-FFF2-40B4-BE49-F238E27FC236}">
                <a16:creationId xmlns:a16="http://schemas.microsoft.com/office/drawing/2014/main" id="{381757AC-FA3D-CBBF-8255-3D911A9FE737}"/>
              </a:ext>
            </a:extLst>
          </p:cNvPr>
          <p:cNvSpPr txBox="1"/>
          <p:nvPr/>
        </p:nvSpPr>
        <p:spPr>
          <a:xfrm>
            <a:off x="10706986" y="6396335"/>
            <a:ext cx="1485013"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9-10</a:t>
            </a:r>
          </a:p>
        </p:txBody>
      </p:sp>
    </p:spTree>
    <p:extLst>
      <p:ext uri="{BB962C8B-B14F-4D97-AF65-F5344CB8AC3E}">
        <p14:creationId xmlns:p14="http://schemas.microsoft.com/office/powerpoint/2010/main" val="35684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E0B6-C610-EACC-AEEB-033CE096F4C6}"/>
              </a:ext>
            </a:extLst>
          </p:cNvPr>
          <p:cNvSpPr>
            <a:spLocks noGrp="1"/>
          </p:cNvSpPr>
          <p:nvPr>
            <p:ph type="title"/>
          </p:nvPr>
        </p:nvSpPr>
        <p:spPr>
          <a:xfrm>
            <a:off x="1" y="1"/>
            <a:ext cx="9539416" cy="1690912"/>
          </a:xfrm>
        </p:spPr>
        <p:txBody>
          <a:bodyPr anchor="ctr">
            <a:normAutofit/>
          </a:bodyPr>
          <a:lstStyle/>
          <a:p>
            <a:r>
              <a:rPr lang="en-US" sz="5000" dirty="0"/>
              <a:t>FABRICATION THEORY </a:t>
            </a:r>
            <a:r>
              <a:rPr lang="en-US" sz="2800" dirty="0"/>
              <a:t>(19</a:t>
            </a:r>
            <a:r>
              <a:rPr lang="en-US" sz="2000" dirty="0"/>
              <a:t>th</a:t>
            </a:r>
            <a:r>
              <a:rPr lang="en-US" sz="2800" dirty="0"/>
              <a:t> CE)</a:t>
            </a:r>
            <a:endParaRPr lang="en-US" sz="4400" dirty="0"/>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4154984"/>
          </a:xfrm>
          <a:prstGeom prst="rect">
            <a:avLst/>
          </a:prstGeom>
          <a:noFill/>
        </p:spPr>
        <p:txBody>
          <a:bodyPr wrap="square" rtlCol="0">
            <a:spAutoFit/>
          </a:bodyPr>
          <a:lstStyle/>
          <a:p>
            <a:pPr marL="742950" indent="-742950">
              <a:buFont typeface="+mj-lt"/>
              <a:buAutoNum type="alphaUcPeriod"/>
            </a:pPr>
            <a:r>
              <a:rPr lang="en-US" sz="4400" b="1" dirty="0">
                <a:solidFill>
                  <a:srgbClr val="FBEED4"/>
                </a:solidFill>
              </a:rPr>
              <a:t>Basics of the Theory</a:t>
            </a:r>
          </a:p>
          <a:p>
            <a:pPr marL="742950" indent="-742950">
              <a:buFont typeface="+mj-lt"/>
              <a:buAutoNum type="alphaUcPeriod"/>
            </a:pPr>
            <a:r>
              <a:rPr lang="en-US" sz="4400" b="1" dirty="0">
                <a:solidFill>
                  <a:srgbClr val="FBEED4"/>
                </a:solidFill>
              </a:rPr>
              <a:t>History of the Theory</a:t>
            </a:r>
          </a:p>
          <a:p>
            <a:pPr marL="1200150" lvl="1" indent="-742950">
              <a:buFont typeface="+mj-lt"/>
              <a:buAutoNum type="arabicPeriod"/>
            </a:pPr>
            <a:r>
              <a:rPr lang="en-US" sz="4400" b="1" dirty="0">
                <a:solidFill>
                  <a:srgbClr val="FBEED4"/>
                </a:solidFill>
              </a:rPr>
              <a:t>David Strauss (1835)</a:t>
            </a:r>
          </a:p>
          <a:p>
            <a:pPr marL="1200150" lvl="1" indent="-742950">
              <a:buFont typeface="+mj-lt"/>
              <a:buAutoNum type="arabicPeriod"/>
            </a:pPr>
            <a:r>
              <a:rPr lang="en-US" sz="4400" b="1" dirty="0">
                <a:solidFill>
                  <a:srgbClr val="FBEED4"/>
                </a:solidFill>
              </a:rPr>
              <a:t>Rudolf Bultmann</a:t>
            </a:r>
          </a:p>
          <a:p>
            <a:pPr marL="1200150" lvl="1" indent="-742950">
              <a:buFont typeface="+mj-lt"/>
              <a:buAutoNum type="arabicPeriod"/>
            </a:pPr>
            <a:r>
              <a:rPr lang="en-US" sz="4400" b="1" dirty="0">
                <a:solidFill>
                  <a:srgbClr val="FBEED4"/>
                </a:solidFill>
              </a:rPr>
              <a:t>Jesus Seminar</a:t>
            </a:r>
          </a:p>
          <a:p>
            <a:pPr marL="1200150" lvl="1" indent="-742950">
              <a:buFont typeface="+mj-lt"/>
              <a:buAutoNum type="arabicPeriod"/>
            </a:pPr>
            <a:r>
              <a:rPr lang="en-US" sz="4400" b="1" dirty="0">
                <a:solidFill>
                  <a:srgbClr val="FBEED4"/>
                </a:solidFill>
              </a:rPr>
              <a:t>Tearing down eyewitness testimony </a:t>
            </a:r>
          </a:p>
        </p:txBody>
      </p:sp>
      <p:sp>
        <p:nvSpPr>
          <p:cNvPr id="6" name="TextBox 5">
            <a:extLst>
              <a:ext uri="{FF2B5EF4-FFF2-40B4-BE49-F238E27FC236}">
                <a16:creationId xmlns:a16="http://schemas.microsoft.com/office/drawing/2014/main" id="{0BAFEDC6-EE41-2110-4310-4443683B1250}"/>
              </a:ext>
            </a:extLst>
          </p:cNvPr>
          <p:cNvSpPr txBox="1"/>
          <p:nvPr/>
        </p:nvSpPr>
        <p:spPr>
          <a:xfrm>
            <a:off x="329514" y="1435880"/>
            <a:ext cx="5634681" cy="5039678"/>
          </a:xfrm>
          <a:prstGeom prst="roundRect">
            <a:avLst/>
          </a:prstGeom>
          <a:solidFill>
            <a:srgbClr val="FBEED4"/>
          </a:solidFill>
        </p:spPr>
        <p:txBody>
          <a:bodyPr wrap="square">
            <a:spAutoFit/>
          </a:bodyPr>
          <a:lstStyle/>
          <a:p>
            <a:pPr algn="ctr"/>
            <a:r>
              <a:rPr lang="en-US" sz="2000" b="1" dirty="0"/>
              <a:t>“Now, if the history of the life of Jesus be of mythical formation, inasmuch as it embodies the vivid impression of the original idea which the first Christian community had of their founder, this history, though unhistorical in its form, </a:t>
            </a:r>
            <a:r>
              <a:rPr lang="en-US" sz="2000" b="1" u="sng" dirty="0"/>
              <a:t>is nevertheless a faithful representation of the idea of the Christ</a:t>
            </a:r>
            <a:r>
              <a:rPr lang="en-US" sz="2000" b="1" dirty="0"/>
              <a:t>. If instead of this, the history be legendary—if the actual external facts are given in a distorted and often magnified form—are represented in a false light and embody a false idea,—then, on the contrary, </a:t>
            </a:r>
            <a:r>
              <a:rPr lang="en-US" sz="2000" b="1" u="sng" dirty="0"/>
              <a:t>the real tenor of the life of Jesus is lost to us.” </a:t>
            </a:r>
            <a:br>
              <a:rPr lang="en-US" sz="2000" b="1" dirty="0"/>
            </a:br>
            <a:r>
              <a:rPr lang="en-US" sz="1000" b="1" dirty="0"/>
              <a:t>(Strauss, The Life of Jesus, pgs. 59-62)</a:t>
            </a:r>
          </a:p>
        </p:txBody>
      </p:sp>
      <p:sp>
        <p:nvSpPr>
          <p:cNvPr id="7" name="TextBox 6">
            <a:extLst>
              <a:ext uri="{FF2B5EF4-FFF2-40B4-BE49-F238E27FC236}">
                <a16:creationId xmlns:a16="http://schemas.microsoft.com/office/drawing/2014/main" id="{5A72E8C9-40F6-D858-764B-CE1073D9F7D6}"/>
              </a:ext>
            </a:extLst>
          </p:cNvPr>
          <p:cNvSpPr txBox="1"/>
          <p:nvPr/>
        </p:nvSpPr>
        <p:spPr>
          <a:xfrm>
            <a:off x="6404918" y="1391151"/>
            <a:ext cx="5424617" cy="5397222"/>
          </a:xfrm>
          <a:prstGeom prst="roundRect">
            <a:avLst/>
          </a:prstGeom>
          <a:solidFill>
            <a:srgbClr val="FBEED4"/>
          </a:solidFill>
        </p:spPr>
        <p:txBody>
          <a:bodyPr wrap="square">
            <a:spAutoFit/>
          </a:bodyPr>
          <a:lstStyle/>
          <a:p>
            <a:pPr algn="ctr"/>
            <a:r>
              <a:rPr lang="en-US" sz="2000" b="1" dirty="0"/>
              <a:t>“…that the adherents of Jesus, from their hopelessness, which is both unanimously attested by the narratives, and is in perfect accordance with the nature of the case, here rise to the rank of impartial witnesses. </a:t>
            </a:r>
            <a:r>
              <a:rPr lang="en-US" sz="2000" b="1" u="sng" dirty="0"/>
              <a:t>If they had expected a resurrection of Jesus and we had then been called upon to believe it on their testimony alone: there would certainly be a possibility and perhaps also a probability, if not of an intentional deception, yet of an involuntary self-delusion on their part</a:t>
            </a:r>
            <a:r>
              <a:rPr lang="en-US" sz="2000" b="1" dirty="0"/>
              <a:t>; but this possibility vanishes in proportion as the disciples of Jesus lost all hope after his death.” </a:t>
            </a:r>
            <a:br>
              <a:rPr lang="en-US" sz="2000" b="1" dirty="0"/>
            </a:br>
            <a:r>
              <a:rPr lang="en-US" sz="1100" b="1" dirty="0"/>
              <a:t>(Strauss, The Life of Jesus, pgs. 735-744)</a:t>
            </a:r>
          </a:p>
        </p:txBody>
      </p:sp>
      <p:sp>
        <p:nvSpPr>
          <p:cNvPr id="8" name="TextBox 7">
            <a:extLst>
              <a:ext uri="{FF2B5EF4-FFF2-40B4-BE49-F238E27FC236}">
                <a16:creationId xmlns:a16="http://schemas.microsoft.com/office/drawing/2014/main" id="{A9463080-A001-8069-0CBF-7A593259BD30}"/>
              </a:ext>
            </a:extLst>
          </p:cNvPr>
          <p:cNvSpPr txBox="1"/>
          <p:nvPr/>
        </p:nvSpPr>
        <p:spPr>
          <a:xfrm>
            <a:off x="3927390" y="1690913"/>
            <a:ext cx="5634681" cy="4716185"/>
          </a:xfrm>
          <a:prstGeom prst="roundRect">
            <a:avLst/>
          </a:prstGeom>
          <a:solidFill>
            <a:srgbClr val="FBEED4"/>
          </a:solidFill>
        </p:spPr>
        <p:txBody>
          <a:bodyPr wrap="square">
            <a:spAutoFit/>
          </a:bodyPr>
          <a:lstStyle/>
          <a:p>
            <a:pPr algn="ctr"/>
            <a:r>
              <a:rPr lang="en-US" sz="2000" b="1" dirty="0"/>
              <a:t>“But the further these narratives were propagated by tradition, the more must the difference between the locality of the resurrection itself and the appearances of the risen one, be allowed to fall out of sight as inconvenient; and since the locality of the death and resurrection was not transferable, the appearances were gradually placed in the same locality as the resurrection,—in Jerusalem, which as the more brilliant theatre and the seat of the first Christian Church, was especially appropriate for them.” </a:t>
            </a:r>
            <a:br>
              <a:rPr lang="en-US" sz="2000" b="1" dirty="0"/>
            </a:br>
            <a:r>
              <a:rPr lang="en-US" sz="1100" b="1" dirty="0"/>
              <a:t>(Strauss, The Life of Jesus,  pgs. 735-744)</a:t>
            </a:r>
          </a:p>
        </p:txBody>
      </p:sp>
      <p:sp>
        <p:nvSpPr>
          <p:cNvPr id="9" name="TextBox 8">
            <a:extLst>
              <a:ext uri="{FF2B5EF4-FFF2-40B4-BE49-F238E27FC236}">
                <a16:creationId xmlns:a16="http://schemas.microsoft.com/office/drawing/2014/main" id="{A641993C-163B-79EF-285F-6B64238C705C}"/>
              </a:ext>
            </a:extLst>
          </p:cNvPr>
          <p:cNvSpPr txBox="1"/>
          <p:nvPr/>
        </p:nvSpPr>
        <p:spPr>
          <a:xfrm>
            <a:off x="3552567" y="2359459"/>
            <a:ext cx="5634681" cy="3132773"/>
          </a:xfrm>
          <a:prstGeom prst="roundRect">
            <a:avLst/>
          </a:prstGeom>
          <a:solidFill>
            <a:srgbClr val="FBEED4"/>
          </a:solidFill>
        </p:spPr>
        <p:txBody>
          <a:bodyPr wrap="square">
            <a:spAutoFit/>
          </a:bodyPr>
          <a:lstStyle/>
          <a:p>
            <a:pPr algn="ctr"/>
            <a:r>
              <a:rPr lang="en-US" sz="2000" b="1" dirty="0"/>
              <a:t>“It is impossible to repristinate a past world picture by sheer resolve, especially a </a:t>
            </a:r>
            <a:r>
              <a:rPr lang="en-US" sz="2000" b="1" i="1" dirty="0"/>
              <a:t>mythical</a:t>
            </a:r>
            <a:r>
              <a:rPr lang="en-US" sz="2000" b="1" dirty="0"/>
              <a:t> world picture, now that all of our thinking is irrevocably formed by science. </a:t>
            </a:r>
            <a:r>
              <a:rPr lang="en-US" sz="2000" b="1" u="sng" dirty="0"/>
              <a:t>A blind acceptance of New Testament mythology would be simply arbitrariness</a:t>
            </a:r>
            <a:r>
              <a:rPr lang="en-US" sz="2000" b="1" dirty="0"/>
              <a:t>; to make such acceptance a demand of faith would be to reduce faith to a work.” </a:t>
            </a:r>
          </a:p>
          <a:p>
            <a:pPr algn="ctr"/>
            <a:r>
              <a:rPr lang="en-US" sz="1200" b="1" dirty="0"/>
              <a:t>(Bultmann, New Testament and Mythology, pg.3)</a:t>
            </a:r>
            <a:endParaRPr lang="en-US" sz="800" b="1" dirty="0"/>
          </a:p>
        </p:txBody>
      </p:sp>
      <p:sp>
        <p:nvSpPr>
          <p:cNvPr id="4" name="TextBox 3">
            <a:extLst>
              <a:ext uri="{FF2B5EF4-FFF2-40B4-BE49-F238E27FC236}">
                <a16:creationId xmlns:a16="http://schemas.microsoft.com/office/drawing/2014/main" id="{F2A43CC1-9E22-981D-4FF8-42EBBCCC5C9E}"/>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10-11</a:t>
            </a:r>
          </a:p>
        </p:txBody>
      </p:sp>
    </p:spTree>
    <p:extLst>
      <p:ext uri="{BB962C8B-B14F-4D97-AF65-F5344CB8AC3E}">
        <p14:creationId xmlns:p14="http://schemas.microsoft.com/office/powerpoint/2010/main" val="2307916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xit" presetSubtype="0" fill="hold" grpId="1" nodeType="clickEffect">
                                  <p:stCondLst>
                                    <p:cond delay="0"/>
                                  </p:stCondLst>
                                  <p:childTnLst>
                                    <p:animEffect transition="out" filter="fade">
                                      <p:cBhvr>
                                        <p:cTn id="48" dur="1000"/>
                                        <p:tgtEl>
                                          <p:spTgt spid="6"/>
                                        </p:tgtEl>
                                      </p:cBhvr>
                                    </p:animEffect>
                                    <p:anim calcmode="lin" valueType="num">
                                      <p:cBhvr>
                                        <p:cTn id="49" dur="1000"/>
                                        <p:tgtEl>
                                          <p:spTgt spid="6"/>
                                        </p:tgtEl>
                                        <p:attrNameLst>
                                          <p:attrName>ppt_x</p:attrName>
                                        </p:attrNameLst>
                                      </p:cBhvr>
                                      <p:tavLst>
                                        <p:tav tm="0">
                                          <p:val>
                                            <p:strVal val="ppt_x"/>
                                          </p:val>
                                        </p:tav>
                                        <p:tav tm="100000">
                                          <p:val>
                                            <p:strVal val="ppt_x"/>
                                          </p:val>
                                        </p:tav>
                                      </p:tavLst>
                                    </p:anim>
                                    <p:anim calcmode="lin" valueType="num">
                                      <p:cBhvr>
                                        <p:cTn id="50" dur="1000"/>
                                        <p:tgtEl>
                                          <p:spTgt spid="6"/>
                                        </p:tgtEl>
                                        <p:attrNameLst>
                                          <p:attrName>ppt_y</p:attrName>
                                        </p:attrNameLst>
                                      </p:cBhvr>
                                      <p:tavLst>
                                        <p:tav tm="0">
                                          <p:val>
                                            <p:strVal val="ppt_y"/>
                                          </p:val>
                                        </p:tav>
                                        <p:tav tm="100000">
                                          <p:val>
                                            <p:strVal val="ppt_y+.1"/>
                                          </p:val>
                                        </p:tav>
                                      </p:tavLst>
                                    </p:anim>
                                    <p:set>
                                      <p:cBhvr>
                                        <p:cTn id="51" dur="1" fill="hold">
                                          <p:stCondLst>
                                            <p:cond delay="999"/>
                                          </p:stCondLst>
                                        </p:cTn>
                                        <p:tgtEl>
                                          <p:spTgt spid="6"/>
                                        </p:tgtEl>
                                        <p:attrNameLst>
                                          <p:attrName>style.visibility</p:attrName>
                                        </p:attrNameLst>
                                      </p:cBhvr>
                                      <p:to>
                                        <p:strVal val="hidden"/>
                                      </p:to>
                                    </p:set>
                                  </p:childTnLst>
                                </p:cTn>
                              </p:par>
                              <p:par>
                                <p:cTn id="52" presetID="42" presetClass="exit" presetSubtype="0" fill="hold" grpId="1" nodeType="withEffect">
                                  <p:stCondLst>
                                    <p:cond delay="0"/>
                                  </p:stCondLst>
                                  <p:childTnLst>
                                    <p:animEffect transition="out" filter="fade">
                                      <p:cBhvr>
                                        <p:cTn id="53" dur="1000"/>
                                        <p:tgtEl>
                                          <p:spTgt spid="8"/>
                                        </p:tgtEl>
                                      </p:cBhvr>
                                    </p:animEffect>
                                    <p:anim calcmode="lin" valueType="num">
                                      <p:cBhvr>
                                        <p:cTn id="54" dur="1000"/>
                                        <p:tgtEl>
                                          <p:spTgt spid="8"/>
                                        </p:tgtEl>
                                        <p:attrNameLst>
                                          <p:attrName>ppt_x</p:attrName>
                                        </p:attrNameLst>
                                      </p:cBhvr>
                                      <p:tavLst>
                                        <p:tav tm="0">
                                          <p:val>
                                            <p:strVal val="ppt_x"/>
                                          </p:val>
                                        </p:tav>
                                        <p:tav tm="100000">
                                          <p:val>
                                            <p:strVal val="ppt_x"/>
                                          </p:val>
                                        </p:tav>
                                      </p:tavLst>
                                    </p:anim>
                                    <p:anim calcmode="lin" valueType="num">
                                      <p:cBhvr>
                                        <p:cTn id="55" dur="1000"/>
                                        <p:tgtEl>
                                          <p:spTgt spid="8"/>
                                        </p:tgtEl>
                                        <p:attrNameLst>
                                          <p:attrName>ppt_y</p:attrName>
                                        </p:attrNameLst>
                                      </p:cBhvr>
                                      <p:tavLst>
                                        <p:tav tm="0">
                                          <p:val>
                                            <p:strVal val="ppt_y"/>
                                          </p:val>
                                        </p:tav>
                                        <p:tav tm="100000">
                                          <p:val>
                                            <p:strVal val="ppt_y+.1"/>
                                          </p:val>
                                        </p:tav>
                                      </p:tavLst>
                                    </p:anim>
                                    <p:set>
                                      <p:cBhvr>
                                        <p:cTn id="56" dur="1" fill="hold">
                                          <p:stCondLst>
                                            <p:cond delay="999"/>
                                          </p:stCondLst>
                                        </p:cTn>
                                        <p:tgtEl>
                                          <p:spTgt spid="8"/>
                                        </p:tgtEl>
                                        <p:attrNameLst>
                                          <p:attrName>style.visibility</p:attrName>
                                        </p:attrNameLst>
                                      </p:cBhvr>
                                      <p:to>
                                        <p:strVal val="hidden"/>
                                      </p:to>
                                    </p:set>
                                  </p:childTnLst>
                                </p:cTn>
                              </p:par>
                              <p:par>
                                <p:cTn id="57" presetID="42" presetClass="exit" presetSubtype="0" fill="hold" grpId="1" nodeType="withEffect">
                                  <p:stCondLst>
                                    <p:cond delay="0"/>
                                  </p:stCondLst>
                                  <p:childTnLst>
                                    <p:animEffect transition="out" filter="fade">
                                      <p:cBhvr>
                                        <p:cTn id="58" dur="1000"/>
                                        <p:tgtEl>
                                          <p:spTgt spid="7"/>
                                        </p:tgtEl>
                                      </p:cBhvr>
                                    </p:animEffect>
                                    <p:anim calcmode="lin" valueType="num">
                                      <p:cBhvr>
                                        <p:cTn id="59" dur="1000"/>
                                        <p:tgtEl>
                                          <p:spTgt spid="7"/>
                                        </p:tgtEl>
                                        <p:attrNameLst>
                                          <p:attrName>ppt_x</p:attrName>
                                        </p:attrNameLst>
                                      </p:cBhvr>
                                      <p:tavLst>
                                        <p:tav tm="0">
                                          <p:val>
                                            <p:strVal val="ppt_x"/>
                                          </p:val>
                                        </p:tav>
                                        <p:tav tm="100000">
                                          <p:val>
                                            <p:strVal val="ppt_x"/>
                                          </p:val>
                                        </p:tav>
                                      </p:tavLst>
                                    </p:anim>
                                    <p:anim calcmode="lin" valueType="num">
                                      <p:cBhvr>
                                        <p:cTn id="60" dur="1000"/>
                                        <p:tgtEl>
                                          <p:spTgt spid="7"/>
                                        </p:tgtEl>
                                        <p:attrNameLst>
                                          <p:attrName>ppt_y</p:attrName>
                                        </p:attrNameLst>
                                      </p:cBhvr>
                                      <p:tavLst>
                                        <p:tav tm="0">
                                          <p:val>
                                            <p:strVal val="ppt_y"/>
                                          </p:val>
                                        </p:tav>
                                        <p:tav tm="100000">
                                          <p:val>
                                            <p:strVal val="ppt_y+.1"/>
                                          </p:val>
                                        </p:tav>
                                      </p:tavLst>
                                    </p:anim>
                                    <p:set>
                                      <p:cBhvr>
                                        <p:cTn id="61" dur="1" fill="hold">
                                          <p:stCondLst>
                                            <p:cond delay="999"/>
                                          </p:stCondLst>
                                        </p:cTn>
                                        <p:tgtEl>
                                          <p:spTgt spid="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fade">
                                      <p:cBhvr>
                                        <p:cTn id="66" dur="1000"/>
                                        <p:tgtEl>
                                          <p:spTgt spid="3">
                                            <p:txEl>
                                              <p:pRg st="3" end="3"/>
                                            </p:txEl>
                                          </p:spTgt>
                                        </p:tgtEl>
                                      </p:cBhvr>
                                    </p:animEffect>
                                    <p:anim calcmode="lin" valueType="num">
                                      <p:cBhvr>
                                        <p:cTn id="6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1000"/>
                                        <p:tgtEl>
                                          <p:spTgt spid="9"/>
                                        </p:tgtEl>
                                      </p:cBhvr>
                                    </p:animEffect>
                                    <p:anim calcmode="lin" valueType="num">
                                      <p:cBhvr>
                                        <p:cTn id="74" dur="1000" fill="hold"/>
                                        <p:tgtEl>
                                          <p:spTgt spid="9"/>
                                        </p:tgtEl>
                                        <p:attrNameLst>
                                          <p:attrName>ppt_x</p:attrName>
                                        </p:attrNameLst>
                                      </p:cBhvr>
                                      <p:tavLst>
                                        <p:tav tm="0">
                                          <p:val>
                                            <p:strVal val="#ppt_x"/>
                                          </p:val>
                                        </p:tav>
                                        <p:tav tm="100000">
                                          <p:val>
                                            <p:strVal val="#ppt_x"/>
                                          </p:val>
                                        </p:tav>
                                      </p:tavLst>
                                    </p:anim>
                                    <p:anim calcmode="lin" valueType="num">
                                      <p:cBhvr>
                                        <p:cTn id="7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9"/>
                                        </p:tgtEl>
                                      </p:cBhvr>
                                    </p:animEffect>
                                    <p:anim calcmode="lin" valueType="num">
                                      <p:cBhvr>
                                        <p:cTn id="80" dur="1000"/>
                                        <p:tgtEl>
                                          <p:spTgt spid="9"/>
                                        </p:tgtEl>
                                        <p:attrNameLst>
                                          <p:attrName>ppt_x</p:attrName>
                                        </p:attrNameLst>
                                      </p:cBhvr>
                                      <p:tavLst>
                                        <p:tav tm="0">
                                          <p:val>
                                            <p:strVal val="ppt_x"/>
                                          </p:val>
                                        </p:tav>
                                        <p:tav tm="100000">
                                          <p:val>
                                            <p:strVal val="ppt_x"/>
                                          </p:val>
                                        </p:tav>
                                      </p:tavLst>
                                    </p:anim>
                                    <p:anim calcmode="lin" valueType="num">
                                      <p:cBhvr>
                                        <p:cTn id="81" dur="1000"/>
                                        <p:tgtEl>
                                          <p:spTgt spid="9"/>
                                        </p:tgtEl>
                                        <p:attrNameLst>
                                          <p:attrName>ppt_y</p:attrName>
                                        </p:attrNameLst>
                                      </p:cBhvr>
                                      <p:tavLst>
                                        <p:tav tm="0">
                                          <p:val>
                                            <p:strVal val="ppt_y"/>
                                          </p:val>
                                        </p:tav>
                                        <p:tav tm="100000">
                                          <p:val>
                                            <p:strVal val="ppt_y+.1"/>
                                          </p:val>
                                        </p:tav>
                                      </p:tavLst>
                                    </p:anim>
                                    <p:set>
                                      <p:cBhvr>
                                        <p:cTn id="82" dur="1" fill="hold">
                                          <p:stCondLst>
                                            <p:cond delay="999"/>
                                          </p:stCondLst>
                                        </p:cTn>
                                        <p:tgtEl>
                                          <p:spTgt spid="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fade">
                                      <p:cBhvr>
                                        <p:cTn id="87" dur="1000"/>
                                        <p:tgtEl>
                                          <p:spTgt spid="3">
                                            <p:txEl>
                                              <p:pRg st="4" end="4"/>
                                            </p:txEl>
                                          </p:spTgt>
                                        </p:tgtEl>
                                      </p:cBhvr>
                                    </p:animEffect>
                                    <p:anim calcmode="lin" valueType="num">
                                      <p:cBhvr>
                                        <p:cTn id="8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3">
                                            <p:txEl>
                                              <p:pRg st="5" end="5"/>
                                            </p:txEl>
                                          </p:spTgt>
                                        </p:tgtEl>
                                        <p:attrNameLst>
                                          <p:attrName>style.visibility</p:attrName>
                                        </p:attrNameLst>
                                      </p:cBhvr>
                                      <p:to>
                                        <p:strVal val="visible"/>
                                      </p:to>
                                    </p:set>
                                    <p:animEffect transition="in" filter="fade">
                                      <p:cBhvr>
                                        <p:cTn id="94" dur="1000"/>
                                        <p:tgtEl>
                                          <p:spTgt spid="3">
                                            <p:txEl>
                                              <p:pRg st="5" end="5"/>
                                            </p:txEl>
                                          </p:spTgt>
                                        </p:tgtEl>
                                      </p:cBhvr>
                                    </p:animEffect>
                                    <p:anim calcmode="lin" valueType="num">
                                      <p:cBhvr>
                                        <p:cTn id="9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6" grpId="0" animBg="1"/>
      <p:bldP spid="6" grpId="1" animBg="1"/>
      <p:bldP spid="7" grpId="0" animBg="1"/>
      <p:bldP spid="7" grpId="1" animBg="1"/>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4093428"/>
          </a:xfrm>
          <a:prstGeom prst="rect">
            <a:avLst/>
          </a:prstGeom>
          <a:noFill/>
        </p:spPr>
        <p:txBody>
          <a:bodyPr wrap="square" rtlCol="0">
            <a:spAutoFit/>
          </a:bodyPr>
          <a:lstStyle/>
          <a:p>
            <a:pPr marL="742950" indent="-742950">
              <a:buFont typeface="+mj-lt"/>
              <a:buAutoNum type="alphaUcPeriod" startAt="3"/>
            </a:pPr>
            <a:r>
              <a:rPr lang="en-US" sz="3600" b="1" dirty="0">
                <a:solidFill>
                  <a:srgbClr val="FBEED4"/>
                </a:solidFill>
              </a:rPr>
              <a:t>Objections to the Theory</a:t>
            </a:r>
          </a:p>
          <a:p>
            <a:pPr marL="1200150" lvl="1" indent="-742950">
              <a:buFont typeface="+mj-lt"/>
              <a:buAutoNum type="arabicPeriod"/>
            </a:pPr>
            <a:r>
              <a:rPr lang="en-US" sz="3200" b="1" dirty="0">
                <a:solidFill>
                  <a:srgbClr val="FBEED4"/>
                </a:solidFill>
              </a:rPr>
              <a:t>The dating of 1 Corinthians.</a:t>
            </a:r>
          </a:p>
          <a:p>
            <a:pPr marL="1200150" lvl="1" indent="-742950">
              <a:buFont typeface="+mj-lt"/>
              <a:buAutoNum type="arabicPeriod"/>
            </a:pPr>
            <a:r>
              <a:rPr lang="en-US" sz="3200" b="1" dirty="0">
                <a:solidFill>
                  <a:srgbClr val="FBEED4"/>
                </a:solidFill>
              </a:rPr>
              <a:t>Not enough time passed for a legend to develop. </a:t>
            </a:r>
          </a:p>
          <a:p>
            <a:pPr marL="1200150" lvl="1" indent="-742950">
              <a:buFont typeface="+mj-lt"/>
              <a:buAutoNum type="arabicPeriod"/>
            </a:pPr>
            <a:r>
              <a:rPr lang="en-US" sz="3200" b="1" dirty="0">
                <a:solidFill>
                  <a:srgbClr val="FBEED4"/>
                </a:solidFill>
              </a:rPr>
              <a:t>Conversions of Skeptics, response to unreliable eyewitness testimony.</a:t>
            </a:r>
          </a:p>
          <a:p>
            <a:pPr marL="1200150" lvl="1" indent="-742950">
              <a:buFont typeface="+mj-lt"/>
              <a:buAutoNum type="arabicPeriod"/>
            </a:pPr>
            <a:r>
              <a:rPr lang="en-US" sz="3200" b="1" dirty="0">
                <a:solidFill>
                  <a:srgbClr val="FBEED4"/>
                </a:solidFill>
              </a:rPr>
              <a:t>If this is a “legendary” story, they made it very “</a:t>
            </a:r>
            <a:r>
              <a:rPr lang="en-US" sz="3200" b="1" dirty="0" err="1">
                <a:solidFill>
                  <a:srgbClr val="FBEED4"/>
                </a:solidFill>
              </a:rPr>
              <a:t>unlegendary</a:t>
            </a:r>
            <a:r>
              <a:rPr lang="en-US" sz="3200" b="1" dirty="0">
                <a:solidFill>
                  <a:srgbClr val="FBEED4"/>
                </a:solidFill>
              </a:rPr>
              <a:t>”.  </a:t>
            </a:r>
          </a:p>
          <a:p>
            <a:pPr marL="1657350" lvl="2" indent="-742950">
              <a:buFont typeface="+mj-lt"/>
              <a:buAutoNum type="arabicPeriod"/>
            </a:pPr>
            <a:r>
              <a:rPr lang="en-US" sz="3200" b="1" dirty="0">
                <a:solidFill>
                  <a:srgbClr val="FBEED4"/>
                </a:solidFill>
              </a:rPr>
              <a:t>Female witnesses</a:t>
            </a:r>
          </a:p>
        </p:txBody>
      </p:sp>
      <p:sp>
        <p:nvSpPr>
          <p:cNvPr id="7" name="Title 1">
            <a:extLst>
              <a:ext uri="{FF2B5EF4-FFF2-40B4-BE49-F238E27FC236}">
                <a16:creationId xmlns:a16="http://schemas.microsoft.com/office/drawing/2014/main" id="{E5A59E82-0020-D8B3-55E6-49A9927B2836}"/>
              </a:ext>
            </a:extLst>
          </p:cNvPr>
          <p:cNvSpPr txBox="1">
            <a:spLocks/>
          </p:cNvSpPr>
          <p:nvPr/>
        </p:nvSpPr>
        <p:spPr>
          <a:xfrm>
            <a:off x="1" y="1"/>
            <a:ext cx="9539416" cy="1690912"/>
          </a:xfrm>
          <a:prstGeom prst="rect">
            <a:avLst/>
          </a:prstGeom>
        </p:spPr>
        <p:txBody>
          <a:bodyPr vert="horz" lIns="91440" tIns="45720" rIns="91440" bIns="45720" rtlCol="0" anchor="ctr">
            <a:norm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r>
              <a:rPr lang="en-US" sz="5000"/>
              <a:t>FABRICATION THEORY </a:t>
            </a:r>
            <a:r>
              <a:rPr lang="en-US" sz="2800"/>
              <a:t>(19</a:t>
            </a:r>
            <a:r>
              <a:rPr lang="en-US" sz="2000"/>
              <a:t>th</a:t>
            </a:r>
            <a:r>
              <a:rPr lang="en-US" sz="2800"/>
              <a:t> CE)</a:t>
            </a:r>
            <a:endParaRPr lang="en-US" sz="4400" dirty="0"/>
          </a:p>
        </p:txBody>
      </p:sp>
      <p:sp>
        <p:nvSpPr>
          <p:cNvPr id="8" name="TextBox 7">
            <a:extLst>
              <a:ext uri="{FF2B5EF4-FFF2-40B4-BE49-F238E27FC236}">
                <a16:creationId xmlns:a16="http://schemas.microsoft.com/office/drawing/2014/main" id="{C6E245E1-4B07-AE6D-516A-997AAEAED868}"/>
              </a:ext>
            </a:extLst>
          </p:cNvPr>
          <p:cNvSpPr txBox="1"/>
          <p:nvPr/>
        </p:nvSpPr>
        <p:spPr>
          <a:xfrm>
            <a:off x="210065" y="3766809"/>
            <a:ext cx="11652421" cy="2860358"/>
          </a:xfrm>
          <a:prstGeom prst="roundRect">
            <a:avLst/>
          </a:prstGeom>
          <a:solidFill>
            <a:srgbClr val="FBEED4"/>
          </a:solidFill>
        </p:spPr>
        <p:txBody>
          <a:bodyPr wrap="square">
            <a:spAutoFit/>
          </a:bodyPr>
          <a:lstStyle/>
          <a:p>
            <a:pPr algn="ctr"/>
            <a:r>
              <a:rPr lang="en-US" b="1" dirty="0"/>
              <a:t>“Most decidedly must a considerable interval of time be required for such a complete transformation of a whole history by popular tradition, when the series of legends are formed in the same territory where the heroes actually lived and wrought. Here one cannot imagine how such a series of legends could arise in an historical age, obtain universal respect, and supplant the historical recollection of the true character and </a:t>
            </a:r>
            <a:r>
              <a:rPr lang="en-US" b="1" dirty="0" err="1"/>
              <a:t>connexion</a:t>
            </a:r>
            <a:r>
              <a:rPr lang="en-US" b="1" dirty="0"/>
              <a:t> of their heroes' lives in the minds of the community, if eyewitnesses were still at hand, who could be questioned respecting the truth of the recorded marvels. Hence, legendary fiction, as it likes not the clear present time, but prefers the mysterious gloom of grey antiquity, is wont to seek a remoteness of age, along with that of space, and to remove its boldest and more rare and wonderful creations into a very remote and unknown land.” </a:t>
            </a:r>
            <a:r>
              <a:rPr lang="en-US" sz="1200" b="1" dirty="0"/>
              <a:t>(Müller, Voices of the Church, pg. 194)</a:t>
            </a:r>
            <a:endParaRPr lang="en-US" sz="1100" b="1" dirty="0"/>
          </a:p>
        </p:txBody>
      </p:sp>
      <p:sp>
        <p:nvSpPr>
          <p:cNvPr id="9" name="TextBox 8">
            <a:extLst>
              <a:ext uri="{FF2B5EF4-FFF2-40B4-BE49-F238E27FC236}">
                <a16:creationId xmlns:a16="http://schemas.microsoft.com/office/drawing/2014/main" id="{23B176CD-9086-041D-C7CC-FF57CBB2B1E6}"/>
              </a:ext>
            </a:extLst>
          </p:cNvPr>
          <p:cNvSpPr txBox="1"/>
          <p:nvPr/>
        </p:nvSpPr>
        <p:spPr>
          <a:xfrm>
            <a:off x="210064" y="1998821"/>
            <a:ext cx="4707925" cy="2758202"/>
          </a:xfrm>
          <a:prstGeom prst="roundRect">
            <a:avLst/>
          </a:prstGeom>
          <a:solidFill>
            <a:srgbClr val="FBEED4"/>
          </a:solidFill>
        </p:spPr>
        <p:txBody>
          <a:bodyPr wrap="square">
            <a:spAutoFit/>
          </a:bodyPr>
          <a:lstStyle/>
          <a:p>
            <a:pPr algn="ctr"/>
            <a:r>
              <a:rPr lang="en-US" sz="2800" b="1" dirty="0"/>
              <a:t>“any evidence which a woman [gives] is not valid...  A robber is qualified to give the same evidence as a woman” </a:t>
            </a:r>
          </a:p>
          <a:p>
            <a:pPr algn="ctr"/>
            <a:r>
              <a:rPr lang="en-US" sz="1600" b="1" dirty="0"/>
              <a:t>(Talmud, Rosh </a:t>
            </a:r>
            <a:r>
              <a:rPr lang="en-US" sz="1600" b="1" dirty="0" err="1"/>
              <a:t>Hashannah</a:t>
            </a:r>
            <a:r>
              <a:rPr lang="en-US" sz="1600" b="1" dirty="0"/>
              <a:t> 1.8)</a:t>
            </a:r>
            <a:endParaRPr lang="en-US" sz="1050" b="1" dirty="0"/>
          </a:p>
        </p:txBody>
      </p:sp>
      <p:sp>
        <p:nvSpPr>
          <p:cNvPr id="10" name="TextBox 9">
            <a:extLst>
              <a:ext uri="{FF2B5EF4-FFF2-40B4-BE49-F238E27FC236}">
                <a16:creationId xmlns:a16="http://schemas.microsoft.com/office/drawing/2014/main" id="{565462FF-7DAE-39A9-3181-7F3E388A2FB9}"/>
              </a:ext>
            </a:extLst>
          </p:cNvPr>
          <p:cNvSpPr txBox="1"/>
          <p:nvPr/>
        </p:nvSpPr>
        <p:spPr>
          <a:xfrm>
            <a:off x="5898290" y="1878227"/>
            <a:ext cx="4707925" cy="3303032"/>
          </a:xfrm>
          <a:prstGeom prst="roundRect">
            <a:avLst/>
          </a:prstGeom>
          <a:solidFill>
            <a:srgbClr val="FBEED4"/>
          </a:solidFill>
        </p:spPr>
        <p:txBody>
          <a:bodyPr wrap="square">
            <a:spAutoFit/>
          </a:bodyPr>
          <a:lstStyle/>
          <a:p>
            <a:pPr algn="ctr"/>
            <a:r>
              <a:rPr lang="en-US" sz="2800" b="1" dirty="0"/>
              <a:t>“let not the testimony of women be admitted … it is probable they may not speak the truth, either out of hope of gain, or fear of punishment” </a:t>
            </a:r>
          </a:p>
          <a:p>
            <a:pPr algn="ctr"/>
            <a:r>
              <a:rPr lang="en-US" sz="1400" b="1" dirty="0"/>
              <a:t>(Josephus, Antiquities, 4.8.15)</a:t>
            </a:r>
            <a:endParaRPr lang="en-US" sz="1050" b="1" dirty="0"/>
          </a:p>
        </p:txBody>
      </p:sp>
      <p:sp>
        <p:nvSpPr>
          <p:cNvPr id="2" name="TextBox 1">
            <a:extLst>
              <a:ext uri="{FF2B5EF4-FFF2-40B4-BE49-F238E27FC236}">
                <a16:creationId xmlns:a16="http://schemas.microsoft.com/office/drawing/2014/main" id="{633B21C2-BD2F-0D84-5C72-C3A811DDB982}"/>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11-15</a:t>
            </a:r>
          </a:p>
        </p:txBody>
      </p:sp>
    </p:spTree>
    <p:extLst>
      <p:ext uri="{BB962C8B-B14F-4D97-AF65-F5344CB8AC3E}">
        <p14:creationId xmlns:p14="http://schemas.microsoft.com/office/powerpoint/2010/main" val="198124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8"/>
                                        </p:tgtEl>
                                      </p:cBhvr>
                                    </p:animEffect>
                                    <p:anim calcmode="lin" valueType="num">
                                      <p:cBhvr>
                                        <p:cTn id="35" dur="1000"/>
                                        <p:tgtEl>
                                          <p:spTgt spid="8"/>
                                        </p:tgtEl>
                                        <p:attrNameLst>
                                          <p:attrName>ppt_x</p:attrName>
                                        </p:attrNameLst>
                                      </p:cBhvr>
                                      <p:tavLst>
                                        <p:tav tm="0">
                                          <p:val>
                                            <p:strVal val="ppt_x"/>
                                          </p:val>
                                        </p:tav>
                                        <p:tav tm="100000">
                                          <p:val>
                                            <p:strVal val="ppt_x"/>
                                          </p:val>
                                        </p:tav>
                                      </p:tavLst>
                                    </p:anim>
                                    <p:anim calcmode="lin" valueType="num">
                                      <p:cBhvr>
                                        <p:cTn id="36" dur="1000"/>
                                        <p:tgtEl>
                                          <p:spTgt spid="8"/>
                                        </p:tgtEl>
                                        <p:attrNameLst>
                                          <p:attrName>ppt_y</p:attrName>
                                        </p:attrNameLst>
                                      </p:cBhvr>
                                      <p:tavLst>
                                        <p:tav tm="0">
                                          <p:val>
                                            <p:strVal val="ppt_y"/>
                                          </p:val>
                                        </p:tav>
                                        <p:tav tm="100000">
                                          <p:val>
                                            <p:strVal val="ppt_y+.1"/>
                                          </p:val>
                                        </p:tav>
                                      </p:tavLst>
                                    </p:anim>
                                    <p:set>
                                      <p:cBhvr>
                                        <p:cTn id="37" dur="1" fill="hold">
                                          <p:stCondLst>
                                            <p:cond delay="9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xit" presetSubtype="0" fill="hold" grpId="1" nodeType="clickEffect">
                                  <p:stCondLst>
                                    <p:cond delay="0"/>
                                  </p:stCondLst>
                                  <p:childTnLst>
                                    <p:animEffect transition="out" filter="fade">
                                      <p:cBhvr>
                                        <p:cTn id="76" dur="1000"/>
                                        <p:tgtEl>
                                          <p:spTgt spid="9"/>
                                        </p:tgtEl>
                                      </p:cBhvr>
                                    </p:animEffect>
                                    <p:anim calcmode="lin" valueType="num">
                                      <p:cBhvr>
                                        <p:cTn id="77" dur="1000"/>
                                        <p:tgtEl>
                                          <p:spTgt spid="9"/>
                                        </p:tgtEl>
                                        <p:attrNameLst>
                                          <p:attrName>ppt_x</p:attrName>
                                        </p:attrNameLst>
                                      </p:cBhvr>
                                      <p:tavLst>
                                        <p:tav tm="0">
                                          <p:val>
                                            <p:strVal val="ppt_x"/>
                                          </p:val>
                                        </p:tav>
                                        <p:tav tm="100000">
                                          <p:val>
                                            <p:strVal val="ppt_x"/>
                                          </p:val>
                                        </p:tav>
                                      </p:tavLst>
                                    </p:anim>
                                    <p:anim calcmode="lin" valueType="num">
                                      <p:cBhvr>
                                        <p:cTn id="78" dur="1000"/>
                                        <p:tgtEl>
                                          <p:spTgt spid="9"/>
                                        </p:tgtEl>
                                        <p:attrNameLst>
                                          <p:attrName>ppt_y</p:attrName>
                                        </p:attrNameLst>
                                      </p:cBhvr>
                                      <p:tavLst>
                                        <p:tav tm="0">
                                          <p:val>
                                            <p:strVal val="ppt_y"/>
                                          </p:val>
                                        </p:tav>
                                        <p:tav tm="100000">
                                          <p:val>
                                            <p:strVal val="ppt_y+.1"/>
                                          </p:val>
                                        </p:tav>
                                      </p:tavLst>
                                    </p:anim>
                                    <p:set>
                                      <p:cBhvr>
                                        <p:cTn id="79" dur="1" fill="hold">
                                          <p:stCondLst>
                                            <p:cond delay="999"/>
                                          </p:stCondLst>
                                        </p:cTn>
                                        <p:tgtEl>
                                          <p:spTgt spid="9"/>
                                        </p:tgtEl>
                                        <p:attrNameLst>
                                          <p:attrName>style.visibility</p:attrName>
                                        </p:attrNameLst>
                                      </p:cBhvr>
                                      <p:to>
                                        <p:strVal val="hidden"/>
                                      </p:to>
                                    </p:set>
                                  </p:childTnLst>
                                </p:cTn>
                              </p:par>
                              <p:par>
                                <p:cTn id="80" presetID="42" presetClass="exit" presetSubtype="0" fill="hold" grpId="1" nodeType="withEffect">
                                  <p:stCondLst>
                                    <p:cond delay="0"/>
                                  </p:stCondLst>
                                  <p:childTnLst>
                                    <p:animEffect transition="out" filter="fade">
                                      <p:cBhvr>
                                        <p:cTn id="81" dur="1000"/>
                                        <p:tgtEl>
                                          <p:spTgt spid="10"/>
                                        </p:tgtEl>
                                      </p:cBhvr>
                                    </p:animEffect>
                                    <p:anim calcmode="lin" valueType="num">
                                      <p:cBhvr>
                                        <p:cTn id="82" dur="1000"/>
                                        <p:tgtEl>
                                          <p:spTgt spid="10"/>
                                        </p:tgtEl>
                                        <p:attrNameLst>
                                          <p:attrName>ppt_x</p:attrName>
                                        </p:attrNameLst>
                                      </p:cBhvr>
                                      <p:tavLst>
                                        <p:tav tm="0">
                                          <p:val>
                                            <p:strVal val="ppt_x"/>
                                          </p:val>
                                        </p:tav>
                                        <p:tav tm="100000">
                                          <p:val>
                                            <p:strVal val="ppt_x"/>
                                          </p:val>
                                        </p:tav>
                                      </p:tavLst>
                                    </p:anim>
                                    <p:anim calcmode="lin" valueType="num">
                                      <p:cBhvr>
                                        <p:cTn id="83" dur="1000"/>
                                        <p:tgtEl>
                                          <p:spTgt spid="10"/>
                                        </p:tgtEl>
                                        <p:attrNameLst>
                                          <p:attrName>ppt_y</p:attrName>
                                        </p:attrNameLst>
                                      </p:cBhvr>
                                      <p:tavLst>
                                        <p:tav tm="0">
                                          <p:val>
                                            <p:strVal val="ppt_y"/>
                                          </p:val>
                                        </p:tav>
                                        <p:tav tm="100000">
                                          <p:val>
                                            <p:strVal val="ppt_y+.1"/>
                                          </p:val>
                                        </p:tav>
                                      </p:tavLst>
                                    </p:anim>
                                    <p:set>
                                      <p:cBhvr>
                                        <p:cTn id="84"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8" grpId="0" animBg="1"/>
      <p:bldP spid="8" grpId="1" animBg="1"/>
      <p:bldP spid="9" grpId="0" animBg="1"/>
      <p:bldP spid="9" grpId="1" animBg="1"/>
      <p:bldP spid="10" grpId="0" animBg="1"/>
      <p:bldP spid="1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4585871"/>
          </a:xfrm>
          <a:prstGeom prst="rect">
            <a:avLst/>
          </a:prstGeom>
          <a:noFill/>
        </p:spPr>
        <p:txBody>
          <a:bodyPr wrap="square" rtlCol="0">
            <a:spAutoFit/>
          </a:bodyPr>
          <a:lstStyle/>
          <a:p>
            <a:pPr marL="742950" indent="-742950">
              <a:buFont typeface="+mj-lt"/>
              <a:buAutoNum type="alphaUcPeriod" startAt="3"/>
            </a:pPr>
            <a:r>
              <a:rPr lang="en-US" sz="3600" b="1" dirty="0">
                <a:solidFill>
                  <a:srgbClr val="FBEED4"/>
                </a:solidFill>
              </a:rPr>
              <a:t>Objections to the Theory</a:t>
            </a:r>
          </a:p>
          <a:p>
            <a:pPr marL="1200150" lvl="1" indent="-742950">
              <a:buFont typeface="+mj-lt"/>
              <a:buAutoNum type="arabicPeriod"/>
            </a:pPr>
            <a:r>
              <a:rPr lang="en-US" sz="3200" b="1" dirty="0">
                <a:solidFill>
                  <a:srgbClr val="FBEED4"/>
                </a:solidFill>
              </a:rPr>
              <a:t>The dating of 1 Corinthians.</a:t>
            </a:r>
          </a:p>
          <a:p>
            <a:pPr marL="1200150" lvl="1" indent="-742950">
              <a:buFont typeface="+mj-lt"/>
              <a:buAutoNum type="arabicPeriod"/>
            </a:pPr>
            <a:r>
              <a:rPr lang="en-US" sz="3200" b="1" dirty="0">
                <a:solidFill>
                  <a:srgbClr val="FBEED4"/>
                </a:solidFill>
              </a:rPr>
              <a:t>Not enough time passed for a legend to develop. </a:t>
            </a:r>
          </a:p>
          <a:p>
            <a:pPr marL="1200150" lvl="1" indent="-742950">
              <a:buFont typeface="+mj-lt"/>
              <a:buAutoNum type="arabicPeriod"/>
            </a:pPr>
            <a:r>
              <a:rPr lang="en-US" sz="3200" b="1" dirty="0">
                <a:solidFill>
                  <a:srgbClr val="FBEED4"/>
                </a:solidFill>
              </a:rPr>
              <a:t>Conversions of Skeptics, response to unreliable eyewitness testimony.</a:t>
            </a:r>
          </a:p>
          <a:p>
            <a:pPr marL="1200150" lvl="1" indent="-742950">
              <a:buFont typeface="+mj-lt"/>
              <a:buAutoNum type="arabicPeriod"/>
            </a:pPr>
            <a:r>
              <a:rPr lang="en-US" sz="3200" b="1" dirty="0">
                <a:solidFill>
                  <a:srgbClr val="FBEED4"/>
                </a:solidFill>
              </a:rPr>
              <a:t>If this is a “legendary” story, they made it very “</a:t>
            </a:r>
            <a:r>
              <a:rPr lang="en-US" sz="3200" b="1" dirty="0" err="1">
                <a:solidFill>
                  <a:srgbClr val="FBEED4"/>
                </a:solidFill>
              </a:rPr>
              <a:t>unlegendary</a:t>
            </a:r>
            <a:r>
              <a:rPr lang="en-US" sz="3200" b="1" dirty="0">
                <a:solidFill>
                  <a:srgbClr val="FBEED4"/>
                </a:solidFill>
              </a:rPr>
              <a:t>”.  </a:t>
            </a:r>
          </a:p>
          <a:p>
            <a:pPr marL="1657350" lvl="2" indent="-742950">
              <a:buFont typeface="+mj-lt"/>
              <a:buAutoNum type="arabicPeriod"/>
            </a:pPr>
            <a:r>
              <a:rPr lang="en-US" sz="3200" b="1" dirty="0">
                <a:solidFill>
                  <a:srgbClr val="FBEED4"/>
                </a:solidFill>
              </a:rPr>
              <a:t>Female witnesses</a:t>
            </a:r>
          </a:p>
          <a:p>
            <a:pPr marL="1657350" lvl="2" indent="-742950">
              <a:buFont typeface="+mj-lt"/>
              <a:buAutoNum type="arabicPeriod"/>
            </a:pPr>
            <a:r>
              <a:rPr lang="en-US" sz="3200" b="1" dirty="0">
                <a:solidFill>
                  <a:srgbClr val="FBEED4"/>
                </a:solidFill>
              </a:rPr>
              <a:t>The Apostles’ reactions</a:t>
            </a:r>
          </a:p>
        </p:txBody>
      </p:sp>
      <p:sp>
        <p:nvSpPr>
          <p:cNvPr id="7" name="Title 1">
            <a:extLst>
              <a:ext uri="{FF2B5EF4-FFF2-40B4-BE49-F238E27FC236}">
                <a16:creationId xmlns:a16="http://schemas.microsoft.com/office/drawing/2014/main" id="{E5A59E82-0020-D8B3-55E6-49A9927B2836}"/>
              </a:ext>
            </a:extLst>
          </p:cNvPr>
          <p:cNvSpPr txBox="1">
            <a:spLocks/>
          </p:cNvSpPr>
          <p:nvPr/>
        </p:nvSpPr>
        <p:spPr>
          <a:xfrm>
            <a:off x="1" y="1"/>
            <a:ext cx="9539416" cy="1690912"/>
          </a:xfrm>
          <a:prstGeom prst="rect">
            <a:avLst/>
          </a:prstGeom>
        </p:spPr>
        <p:txBody>
          <a:bodyPr vert="horz" lIns="91440" tIns="45720" rIns="91440" bIns="45720" rtlCol="0" anchor="ctr">
            <a:norm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r>
              <a:rPr lang="en-US" sz="5000"/>
              <a:t>FABRICATION THEORY </a:t>
            </a:r>
            <a:r>
              <a:rPr lang="en-US" sz="2800"/>
              <a:t>(19</a:t>
            </a:r>
            <a:r>
              <a:rPr lang="en-US" sz="2000"/>
              <a:t>th</a:t>
            </a:r>
            <a:r>
              <a:rPr lang="en-US" sz="2800"/>
              <a:t> CE)</a:t>
            </a:r>
            <a:endParaRPr lang="en-US" sz="4400" dirty="0"/>
          </a:p>
        </p:txBody>
      </p:sp>
      <p:sp>
        <p:nvSpPr>
          <p:cNvPr id="2" name="TextBox 1">
            <a:extLst>
              <a:ext uri="{FF2B5EF4-FFF2-40B4-BE49-F238E27FC236}">
                <a16:creationId xmlns:a16="http://schemas.microsoft.com/office/drawing/2014/main" id="{633B21C2-BD2F-0D84-5C72-C3A811DDB982}"/>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11-15</a:t>
            </a:r>
          </a:p>
        </p:txBody>
      </p:sp>
      <p:sp>
        <p:nvSpPr>
          <p:cNvPr id="4" name="TextBox 3">
            <a:extLst>
              <a:ext uri="{FF2B5EF4-FFF2-40B4-BE49-F238E27FC236}">
                <a16:creationId xmlns:a16="http://schemas.microsoft.com/office/drawing/2014/main" id="{69C30B2B-74DE-7178-5B72-D4C1236023FD}"/>
              </a:ext>
            </a:extLst>
          </p:cNvPr>
          <p:cNvSpPr txBox="1"/>
          <p:nvPr/>
        </p:nvSpPr>
        <p:spPr>
          <a:xfrm>
            <a:off x="126938" y="1358404"/>
            <a:ext cx="3423784" cy="4699159"/>
          </a:xfrm>
          <a:prstGeom prst="roundRect">
            <a:avLst/>
          </a:prstGeom>
          <a:solidFill>
            <a:srgbClr val="FBEED4"/>
          </a:solidFill>
        </p:spPr>
        <p:txBody>
          <a:bodyPr wrap="square">
            <a:spAutoFit/>
          </a:bodyPr>
          <a:lstStyle/>
          <a:p>
            <a:pPr algn="ctr"/>
            <a:r>
              <a:rPr lang="en-US" sz="2000" b="1" dirty="0"/>
              <a:t>“So, departing quickly from the tomb with fear and great joy, they ran to tell his disciples the news. Just then Jesus met them and said, “Greetings! ” They came up, took hold of his feet, and worshiped him. Then Jesus told them, </a:t>
            </a:r>
            <a:r>
              <a:rPr lang="en-US" sz="2000" b="1" u="sng" dirty="0"/>
              <a:t>“Do not be afraid. </a:t>
            </a:r>
            <a:r>
              <a:rPr lang="en-US" sz="2000" b="1" dirty="0"/>
              <a:t>Go and tell my brothers to leave for Galilee, and they will see me there.” (Mt. 28:8-10)</a:t>
            </a:r>
            <a:endParaRPr lang="en-US" sz="900" b="1" dirty="0"/>
          </a:p>
        </p:txBody>
      </p:sp>
      <p:sp>
        <p:nvSpPr>
          <p:cNvPr id="6" name="TextBox 5">
            <a:extLst>
              <a:ext uri="{FF2B5EF4-FFF2-40B4-BE49-F238E27FC236}">
                <a16:creationId xmlns:a16="http://schemas.microsoft.com/office/drawing/2014/main" id="{A7C91AE2-4F32-00FC-A9FC-A17D466E2ACD}"/>
              </a:ext>
            </a:extLst>
          </p:cNvPr>
          <p:cNvSpPr txBox="1"/>
          <p:nvPr/>
        </p:nvSpPr>
        <p:spPr>
          <a:xfrm>
            <a:off x="3803073" y="1294556"/>
            <a:ext cx="4738253" cy="4826853"/>
          </a:xfrm>
          <a:prstGeom prst="roundRect">
            <a:avLst/>
          </a:prstGeom>
          <a:solidFill>
            <a:srgbClr val="FBEED4"/>
          </a:solidFill>
        </p:spPr>
        <p:txBody>
          <a:bodyPr wrap="square">
            <a:spAutoFit/>
          </a:bodyPr>
          <a:lstStyle/>
          <a:p>
            <a:pPr algn="ctr"/>
            <a:r>
              <a:rPr lang="en-US" sz="2000" b="1" dirty="0"/>
              <a:t>“Returning from the tomb, they reported all these things to the Eleven and to all the rest. Mary Magdalene, Joanna, Mary the mother of James, and the other women with them were telling the apostles these things. </a:t>
            </a:r>
            <a:r>
              <a:rPr lang="en-US" sz="2000" b="1" u="sng" dirty="0"/>
              <a:t>But these words seemed like nonsense to them, and they did not believe the women.</a:t>
            </a:r>
            <a:r>
              <a:rPr lang="en-US" sz="2000" b="1" dirty="0"/>
              <a:t> Peter, however, got up and ran to the tomb. When he stooped to look in, he saw only the linen cloths. </a:t>
            </a:r>
            <a:r>
              <a:rPr lang="en-US" sz="2000" b="1" u="sng" dirty="0"/>
              <a:t>So he went away, amazed at what had happened. </a:t>
            </a:r>
            <a:r>
              <a:rPr lang="en-US" sz="2000" b="1" dirty="0"/>
              <a:t>(Luke 24:9-12)</a:t>
            </a:r>
            <a:endParaRPr lang="en-US" sz="900" b="1" dirty="0"/>
          </a:p>
        </p:txBody>
      </p:sp>
      <p:sp>
        <p:nvSpPr>
          <p:cNvPr id="11" name="TextBox 10">
            <a:extLst>
              <a:ext uri="{FF2B5EF4-FFF2-40B4-BE49-F238E27FC236}">
                <a16:creationId xmlns:a16="http://schemas.microsoft.com/office/drawing/2014/main" id="{576174A0-7CA7-B06D-EE1E-6A21D8E28D48}"/>
              </a:ext>
            </a:extLst>
          </p:cNvPr>
          <p:cNvSpPr txBox="1"/>
          <p:nvPr/>
        </p:nvSpPr>
        <p:spPr>
          <a:xfrm>
            <a:off x="8793678" y="2135895"/>
            <a:ext cx="3188257" cy="3476685"/>
          </a:xfrm>
          <a:prstGeom prst="roundRect">
            <a:avLst/>
          </a:prstGeom>
          <a:solidFill>
            <a:srgbClr val="FBEED4"/>
          </a:solidFill>
        </p:spPr>
        <p:txBody>
          <a:bodyPr wrap="square">
            <a:spAutoFit/>
          </a:bodyPr>
          <a:lstStyle/>
          <a:p>
            <a:pPr algn="ctr"/>
            <a:r>
              <a:rPr lang="en-US" sz="2000" b="1" dirty="0"/>
              <a:t>“When it was evening on that first day of the week, </a:t>
            </a:r>
            <a:r>
              <a:rPr lang="en-US" sz="2000" b="1" u="sng" dirty="0"/>
              <a:t>the disciples were gathered together with the doors locked because they feared the Jews</a:t>
            </a:r>
            <a:r>
              <a:rPr lang="en-US" sz="2000" b="1" dirty="0"/>
              <a:t>. Jesus came, stood among them, and said to them, “Peace be with you.” (John 20:19)</a:t>
            </a:r>
            <a:endParaRPr lang="en-US" sz="900" b="1" dirty="0"/>
          </a:p>
        </p:txBody>
      </p:sp>
    </p:spTree>
    <p:extLst>
      <p:ext uri="{BB962C8B-B14F-4D97-AF65-F5344CB8AC3E}">
        <p14:creationId xmlns:p14="http://schemas.microsoft.com/office/powerpoint/2010/main" val="113080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4" grpId="0" animBg="1"/>
      <p:bldP spid="6"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E0B6-C610-EACC-AEEB-033CE096F4C6}"/>
              </a:ext>
            </a:extLst>
          </p:cNvPr>
          <p:cNvSpPr>
            <a:spLocks noGrp="1"/>
          </p:cNvSpPr>
          <p:nvPr>
            <p:ph type="title"/>
          </p:nvPr>
        </p:nvSpPr>
        <p:spPr>
          <a:xfrm>
            <a:off x="1" y="1"/>
            <a:ext cx="9539416" cy="1690912"/>
          </a:xfrm>
        </p:spPr>
        <p:txBody>
          <a:bodyPr anchor="ctr">
            <a:normAutofit/>
          </a:bodyPr>
          <a:lstStyle/>
          <a:p>
            <a:r>
              <a:rPr lang="en-US" sz="5400" dirty="0"/>
              <a:t>Wrong Tomb theory </a:t>
            </a:r>
            <a:r>
              <a:rPr lang="en-US" sz="2000" dirty="0"/>
              <a:t>(20</a:t>
            </a:r>
            <a:r>
              <a:rPr lang="en-US" sz="2000" baseline="30000" dirty="0"/>
              <a:t>th</a:t>
            </a:r>
            <a:r>
              <a:rPr lang="en-US" sz="2000" dirty="0"/>
              <a:t> CE)</a:t>
            </a:r>
            <a:endParaRPr lang="en-US" sz="5400" dirty="0"/>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2123658"/>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Basics of the Theory</a:t>
            </a:r>
          </a:p>
          <a:p>
            <a:pPr marL="742950" marR="0" lvl="0" indent="-7429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History of the Theory</a:t>
            </a:r>
          </a:p>
          <a:p>
            <a:pPr marL="1200150" marR="0" lvl="1"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400" b="1" i="0" u="none" strike="noStrike" kern="1200" cap="none" spc="0" normalizeH="0" baseline="0" noProof="0" dirty="0" err="1">
                <a:ln>
                  <a:noFill/>
                </a:ln>
                <a:solidFill>
                  <a:srgbClr val="FBEED4"/>
                </a:solidFill>
                <a:effectLst/>
                <a:uLnTx/>
                <a:uFillTx/>
                <a:latin typeface="Grandview Display"/>
                <a:ea typeface="+mn-ea"/>
                <a:cs typeface="+mn-cs"/>
              </a:rPr>
              <a:t>Kirsopp</a:t>
            </a: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 Lake</a:t>
            </a:r>
            <a:r>
              <a:rPr kumimoji="0" lang="en-US" sz="4400" b="1" i="0" u="none" strike="noStrike" kern="1200" cap="none" spc="0" normalizeH="0" noProof="0" dirty="0">
                <a:ln>
                  <a:noFill/>
                </a:ln>
                <a:solidFill>
                  <a:srgbClr val="FBEED4"/>
                </a:solidFill>
                <a:effectLst/>
                <a:uLnTx/>
                <a:uFillTx/>
                <a:latin typeface="Grandview Display"/>
                <a:ea typeface="+mn-ea"/>
                <a:cs typeface="+mn-cs"/>
              </a:rPr>
              <a:t> (1907)</a:t>
            </a:r>
            <a:endParaRPr kumimoji="0" lang="en-US" sz="4400" b="1" i="0" u="none" strike="noStrike" kern="1200" cap="none" spc="0" normalizeH="0" baseline="0" noProof="0" dirty="0">
              <a:ln>
                <a:noFill/>
              </a:ln>
              <a:solidFill>
                <a:srgbClr val="FBEED4"/>
              </a:solidFill>
              <a:effectLst/>
              <a:uLnTx/>
              <a:uFillTx/>
              <a:latin typeface="Grandview Display"/>
              <a:ea typeface="+mn-ea"/>
              <a:cs typeface="+mn-cs"/>
            </a:endParaRPr>
          </a:p>
        </p:txBody>
      </p:sp>
      <p:sp>
        <p:nvSpPr>
          <p:cNvPr id="4" name="TextBox 3">
            <a:extLst>
              <a:ext uri="{FF2B5EF4-FFF2-40B4-BE49-F238E27FC236}">
                <a16:creationId xmlns:a16="http://schemas.microsoft.com/office/drawing/2014/main" id="{9E35140A-5C03-5100-CAB3-4BE56436E13B}"/>
              </a:ext>
            </a:extLst>
          </p:cNvPr>
          <p:cNvSpPr txBox="1"/>
          <p:nvPr/>
        </p:nvSpPr>
        <p:spPr>
          <a:xfrm>
            <a:off x="6758010" y="1878227"/>
            <a:ext cx="2491093" cy="919401"/>
          </a:xfrm>
          <a:prstGeom prst="roundRect">
            <a:avLst/>
          </a:prstGeom>
          <a:solidFill>
            <a:srgbClr val="FBEED4"/>
          </a:solidFill>
        </p:spPr>
        <p:txBody>
          <a:bodyPr wrap="square">
            <a:spAutoFit/>
          </a:bodyPr>
          <a:lstStyle/>
          <a:p>
            <a:pPr lvl="0" algn="ctr"/>
            <a:r>
              <a:rPr lang="en-US" sz="2400" b="1" i="1" dirty="0">
                <a:solidFill>
                  <a:prstClr val="black"/>
                </a:solidFill>
              </a:rPr>
              <a:t>“He is not here.” (Mark 16:6). </a:t>
            </a:r>
            <a:endParaRPr kumimoji="0" lang="en-US" sz="2400" b="1" i="0" u="none" strike="noStrike" kern="1200" cap="none" spc="0" normalizeH="0" baseline="0" noProof="0" dirty="0">
              <a:ln>
                <a:noFill/>
              </a:ln>
              <a:solidFill>
                <a:prstClr val="black"/>
              </a:solidFill>
              <a:effectLst/>
              <a:uLnTx/>
              <a:uFillTx/>
              <a:latin typeface="Grandview Display"/>
            </a:endParaRPr>
          </a:p>
        </p:txBody>
      </p:sp>
      <p:sp>
        <p:nvSpPr>
          <p:cNvPr id="6" name="TextBox 5">
            <a:extLst>
              <a:ext uri="{FF2B5EF4-FFF2-40B4-BE49-F238E27FC236}">
                <a16:creationId xmlns:a16="http://schemas.microsoft.com/office/drawing/2014/main" id="{F91636DC-0E02-6F8A-D3D1-4F3F5239FB91}"/>
              </a:ext>
            </a:extLst>
          </p:cNvPr>
          <p:cNvSpPr txBox="1"/>
          <p:nvPr/>
        </p:nvSpPr>
        <p:spPr>
          <a:xfrm>
            <a:off x="210065" y="3624998"/>
            <a:ext cx="11922210" cy="2996565"/>
          </a:xfrm>
          <a:prstGeom prst="roundRect">
            <a:avLst/>
          </a:prstGeom>
          <a:solidFill>
            <a:srgbClr val="FBEED4"/>
          </a:solidFill>
        </p:spPr>
        <p:txBody>
          <a:bodyPr wrap="square">
            <a:spAutoFit/>
          </a:bodyPr>
          <a:lstStyle/>
          <a:p>
            <a:pPr algn="ctr"/>
            <a:r>
              <a:rPr lang="en-US" sz="1600" b="1" dirty="0"/>
              <a:t>“It is seriously a matter for doubt whether the women were really in a position to be quite certain that the tomb which they visited, was that in which they had seen Joseph of </a:t>
            </a:r>
            <a:r>
              <a:rPr lang="en-US" sz="1600" b="1" dirty="0" err="1"/>
              <a:t>Arimathaea</a:t>
            </a:r>
            <a:r>
              <a:rPr lang="en-US" sz="1600" b="1" dirty="0"/>
              <a:t>, buried the Lord’s body. The neighborhood of Jerusalem is full of rock-tombs, and it would not be easy to distinguish one from another, without careful notes. So far as their frame of mind at the time of the burial was concerned, the women were certainly not fit to take notes. They had spent the day in watching the dying agony of their Master, and it is not in human nature at such a time calmly to consider a question of locality. Moreover, it is very doubtful if they were close to the tomb at the moment of burial. As was shown in chapters ii. and iv., it is likely that they were watching from a distance, and that Joseph of </a:t>
            </a:r>
            <a:r>
              <a:rPr lang="en-US" sz="1600" b="1" dirty="0" err="1"/>
              <a:t>Arimathaea</a:t>
            </a:r>
            <a:r>
              <a:rPr lang="en-US" sz="1600" b="1" dirty="0"/>
              <a:t> was a representative of the Jews, rather than of the disciples. If so, they would have a limited power to distinguish between one rock-tomb and another close to it. </a:t>
            </a:r>
            <a:r>
              <a:rPr lang="en-US" sz="1600" b="1" u="sng" dirty="0"/>
              <a:t>The possibility, therefore, that they came to the wrong tomb is to be reckoned with, and it is important because it supplies the natural explanation of the fact that whereas they had seen the tomb closed, they found it open.” </a:t>
            </a:r>
            <a:br>
              <a:rPr lang="en-US" b="1" dirty="0"/>
            </a:br>
            <a:r>
              <a:rPr lang="en-US" sz="1000" b="1" dirty="0"/>
              <a:t>(Lake, The Historical Evidence for the Resurrection of Jesus Christ, pg. 250)</a:t>
            </a:r>
          </a:p>
        </p:txBody>
      </p:sp>
      <p:sp>
        <p:nvSpPr>
          <p:cNvPr id="7" name="TextBox 6">
            <a:extLst>
              <a:ext uri="{FF2B5EF4-FFF2-40B4-BE49-F238E27FC236}">
                <a16:creationId xmlns:a16="http://schemas.microsoft.com/office/drawing/2014/main" id="{B4DF4EB5-83E0-03F7-C957-4A2B604A21C6}"/>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15-16</a:t>
            </a:r>
          </a:p>
        </p:txBody>
      </p:sp>
    </p:spTree>
    <p:extLst>
      <p:ext uri="{BB962C8B-B14F-4D97-AF65-F5344CB8AC3E}">
        <p14:creationId xmlns:p14="http://schemas.microsoft.com/office/powerpoint/2010/main" val="3116597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E0B6-C610-EACC-AEEB-033CE096F4C6}"/>
              </a:ext>
            </a:extLst>
          </p:cNvPr>
          <p:cNvSpPr>
            <a:spLocks noGrp="1"/>
          </p:cNvSpPr>
          <p:nvPr>
            <p:ph type="title"/>
          </p:nvPr>
        </p:nvSpPr>
        <p:spPr>
          <a:xfrm>
            <a:off x="1" y="1"/>
            <a:ext cx="9539416" cy="1690912"/>
          </a:xfrm>
        </p:spPr>
        <p:txBody>
          <a:bodyPr anchor="ctr">
            <a:normAutofit/>
          </a:bodyPr>
          <a:lstStyle/>
          <a:p>
            <a:r>
              <a:rPr lang="en-US" sz="5400" dirty="0"/>
              <a:t>Wrong Tomb theory </a:t>
            </a:r>
            <a:r>
              <a:rPr lang="en-US" sz="2000" dirty="0"/>
              <a:t>(20</a:t>
            </a:r>
            <a:r>
              <a:rPr lang="en-US" sz="2000" baseline="30000" dirty="0"/>
              <a:t>th</a:t>
            </a:r>
            <a:r>
              <a:rPr lang="en-US" sz="2000" dirty="0"/>
              <a:t> CE)</a:t>
            </a:r>
            <a:endParaRPr lang="en-US" sz="5400" dirty="0"/>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4154984"/>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startAt="3"/>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Objections to the Theory</a:t>
            </a:r>
          </a:p>
          <a:p>
            <a:pPr marL="1200150" lvl="1" indent="-742950">
              <a:buFont typeface="+mj-lt"/>
              <a:buAutoNum type="arabicPeriod"/>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The women knew where Jesus was.</a:t>
            </a:r>
          </a:p>
          <a:p>
            <a:pPr marL="1200150" lvl="1" indent="-742950">
              <a:buFont typeface="+mj-lt"/>
              <a:buAutoNum type="arabicPeriod"/>
              <a:defRPr/>
            </a:pPr>
            <a:r>
              <a:rPr lang="en-US" sz="4400" b="1" noProof="0" dirty="0">
                <a:solidFill>
                  <a:srgbClr val="FBEED4"/>
                </a:solidFill>
                <a:latin typeface="Grandview Display"/>
              </a:rPr>
              <a:t>The men also said, “He is Risen!”</a:t>
            </a:r>
          </a:p>
          <a:p>
            <a:pPr marL="1200150" lvl="1" indent="-742950">
              <a:buFont typeface="+mj-lt"/>
              <a:buAutoNum type="arabicPeriod"/>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An easy </a:t>
            </a:r>
            <a:r>
              <a:rPr lang="en-US" sz="4400" b="1" dirty="0">
                <a:solidFill>
                  <a:srgbClr val="FBEED4"/>
                </a:solidFill>
                <a:latin typeface="Grandview Display"/>
              </a:rPr>
              <a:t>mistake to correct.</a:t>
            </a:r>
          </a:p>
          <a:p>
            <a:pPr marL="1200150" lvl="1" indent="-742950">
              <a:buFont typeface="+mj-lt"/>
              <a:buAutoNum type="arabicPeriod"/>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Ignore</a:t>
            </a:r>
            <a:r>
              <a:rPr kumimoji="0" lang="en-US" sz="4400" b="1" i="0" u="none" strike="noStrike" kern="1200" cap="none" spc="0" normalizeH="0" noProof="0" dirty="0">
                <a:ln>
                  <a:noFill/>
                </a:ln>
                <a:solidFill>
                  <a:srgbClr val="FBEED4"/>
                </a:solidFill>
                <a:effectLst/>
                <a:uLnTx/>
                <a:uFillTx/>
                <a:latin typeface="Grandview Display"/>
                <a:ea typeface="+mn-ea"/>
                <a:cs typeface="+mn-cs"/>
              </a:rPr>
              <a:t> eyewitness accounts</a:t>
            </a:r>
          </a:p>
          <a:p>
            <a:pPr marL="1200150" lvl="1" indent="-742950">
              <a:buFont typeface="+mj-lt"/>
              <a:buAutoNum type="arabicPeriod"/>
              <a:defRPr/>
            </a:pPr>
            <a:r>
              <a:rPr lang="en-US" sz="4400" b="1" baseline="0" dirty="0">
                <a:solidFill>
                  <a:srgbClr val="FBEED4"/>
                </a:solidFill>
                <a:latin typeface="Grandview Display"/>
              </a:rPr>
              <a:t>Disciples dying for their beliefs</a:t>
            </a:r>
            <a:endParaRPr kumimoji="0" lang="en-US" sz="4400" b="1" i="0" u="none" strike="noStrike" kern="1200" cap="none" spc="0" normalizeH="0" baseline="0" noProof="0" dirty="0">
              <a:ln>
                <a:noFill/>
              </a:ln>
              <a:solidFill>
                <a:srgbClr val="FBEED4"/>
              </a:solidFill>
              <a:effectLst/>
              <a:uLnTx/>
              <a:uFillTx/>
              <a:latin typeface="Grandview Display"/>
              <a:ea typeface="+mn-ea"/>
              <a:cs typeface="+mn-cs"/>
            </a:endParaRPr>
          </a:p>
        </p:txBody>
      </p:sp>
      <p:sp>
        <p:nvSpPr>
          <p:cNvPr id="4" name="TextBox 3">
            <a:extLst>
              <a:ext uri="{FF2B5EF4-FFF2-40B4-BE49-F238E27FC236}">
                <a16:creationId xmlns:a16="http://schemas.microsoft.com/office/drawing/2014/main" id="{B4D413B5-1D07-FFE0-A3B8-016F870B617E}"/>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16</a:t>
            </a:r>
          </a:p>
        </p:txBody>
      </p:sp>
    </p:spTree>
    <p:extLst>
      <p:ext uri="{BB962C8B-B14F-4D97-AF65-F5344CB8AC3E}">
        <p14:creationId xmlns:p14="http://schemas.microsoft.com/office/powerpoint/2010/main" val="59994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E0B6-C610-EACC-AEEB-033CE096F4C6}"/>
              </a:ext>
            </a:extLst>
          </p:cNvPr>
          <p:cNvSpPr>
            <a:spLocks noGrp="1"/>
          </p:cNvSpPr>
          <p:nvPr>
            <p:ph type="title"/>
          </p:nvPr>
        </p:nvSpPr>
        <p:spPr>
          <a:xfrm>
            <a:off x="1" y="1"/>
            <a:ext cx="9539416" cy="1690912"/>
          </a:xfrm>
        </p:spPr>
        <p:txBody>
          <a:bodyPr anchor="ctr">
            <a:normAutofit fontScale="90000"/>
          </a:bodyPr>
          <a:lstStyle/>
          <a:p>
            <a:r>
              <a:rPr lang="en-US" sz="5400" dirty="0"/>
              <a:t>Hallucinations/visions theory </a:t>
            </a:r>
            <a:r>
              <a:rPr lang="en-US" sz="2000" dirty="0"/>
              <a:t>(20</a:t>
            </a:r>
            <a:r>
              <a:rPr lang="en-US" sz="2000" baseline="30000" dirty="0"/>
              <a:t>th</a:t>
            </a:r>
            <a:r>
              <a:rPr lang="en-US" sz="2000" dirty="0"/>
              <a:t> CE)</a:t>
            </a:r>
            <a:endParaRPr lang="en-US" sz="5400" dirty="0"/>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347787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Basics of the Theory</a:t>
            </a:r>
          </a:p>
          <a:p>
            <a:pPr marL="742950" marR="0" lvl="0" indent="-7429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History of the Theory</a:t>
            </a:r>
          </a:p>
          <a:p>
            <a:pPr marL="1200150" marR="0" lvl="1"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Rudolph</a:t>
            </a:r>
            <a:r>
              <a:rPr kumimoji="0" lang="en-US" sz="4400" b="1" i="0" u="none" strike="noStrike" kern="1200" cap="none" spc="0" normalizeH="0" noProof="0" dirty="0">
                <a:ln>
                  <a:noFill/>
                </a:ln>
                <a:solidFill>
                  <a:srgbClr val="FBEED4"/>
                </a:solidFill>
                <a:effectLst/>
                <a:uLnTx/>
                <a:uFillTx/>
                <a:latin typeface="Grandview Display"/>
                <a:ea typeface="+mn-ea"/>
                <a:cs typeface="+mn-cs"/>
              </a:rPr>
              <a:t> Bultmann</a:t>
            </a:r>
          </a:p>
          <a:p>
            <a:pPr marL="1200150" marR="0" lvl="1" indent="-742950" algn="l" defTabSz="914400" rtl="0" eaLnBrk="1" fontAlgn="auto" latinLnBrk="0" hangingPunct="1">
              <a:lnSpc>
                <a:spcPct val="100000"/>
              </a:lnSpc>
              <a:spcBef>
                <a:spcPts val="0"/>
              </a:spcBef>
              <a:spcAft>
                <a:spcPts val="0"/>
              </a:spcAft>
              <a:buClrTx/>
              <a:buSzTx/>
              <a:buFont typeface="+mj-lt"/>
              <a:buAutoNum type="arabicPeriod"/>
              <a:tabLst/>
              <a:defRPr/>
            </a:pPr>
            <a:r>
              <a:rPr lang="en-US" sz="4400" b="1" baseline="0" dirty="0">
                <a:solidFill>
                  <a:srgbClr val="FBEED4"/>
                </a:solidFill>
                <a:latin typeface="Grandview Display"/>
              </a:rPr>
              <a:t>David</a:t>
            </a:r>
            <a:r>
              <a:rPr lang="en-US" sz="4400" b="1" dirty="0">
                <a:solidFill>
                  <a:srgbClr val="FBEED4"/>
                </a:solidFill>
                <a:latin typeface="Grandview Display"/>
              </a:rPr>
              <a:t> Strauss</a:t>
            </a:r>
          </a:p>
          <a:p>
            <a:pPr marL="1200150" marR="0" lvl="1"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Bart</a:t>
            </a:r>
            <a:r>
              <a:rPr kumimoji="0" lang="en-US" sz="4400" b="1" i="0" u="none" strike="noStrike" kern="1200" cap="none" spc="0" normalizeH="0" noProof="0" dirty="0">
                <a:ln>
                  <a:noFill/>
                </a:ln>
                <a:solidFill>
                  <a:srgbClr val="FBEED4"/>
                </a:solidFill>
                <a:effectLst/>
                <a:uLnTx/>
                <a:uFillTx/>
                <a:latin typeface="Grandview Display"/>
                <a:ea typeface="+mn-ea"/>
                <a:cs typeface="+mn-cs"/>
              </a:rPr>
              <a:t> Ehrman</a:t>
            </a:r>
            <a:endParaRPr kumimoji="0" lang="en-US" sz="4400" b="1" i="0" u="none" strike="noStrike" kern="1200" cap="none" spc="0" normalizeH="0" baseline="0" noProof="0" dirty="0">
              <a:ln>
                <a:noFill/>
              </a:ln>
              <a:solidFill>
                <a:srgbClr val="FBEED4"/>
              </a:solidFill>
              <a:effectLst/>
              <a:uLnTx/>
              <a:uFillTx/>
              <a:latin typeface="Grandview Display"/>
              <a:ea typeface="+mn-ea"/>
              <a:cs typeface="+mn-cs"/>
            </a:endParaRPr>
          </a:p>
        </p:txBody>
      </p:sp>
      <p:sp>
        <p:nvSpPr>
          <p:cNvPr id="4" name="TextBox 3">
            <a:extLst>
              <a:ext uri="{FF2B5EF4-FFF2-40B4-BE49-F238E27FC236}">
                <a16:creationId xmlns:a16="http://schemas.microsoft.com/office/drawing/2014/main" id="{9E35140A-5C03-5100-CAB3-4BE56436E13B}"/>
              </a:ext>
            </a:extLst>
          </p:cNvPr>
          <p:cNvSpPr txBox="1"/>
          <p:nvPr/>
        </p:nvSpPr>
        <p:spPr>
          <a:xfrm>
            <a:off x="4580594" y="1069481"/>
            <a:ext cx="4190076" cy="715089"/>
          </a:xfrm>
          <a:prstGeom prst="roundRect">
            <a:avLst/>
          </a:prstGeom>
          <a:solidFill>
            <a:srgbClr val="FBEED4"/>
          </a:solidFill>
        </p:spPr>
        <p:txBody>
          <a:bodyPr wrap="square">
            <a:spAutoFit/>
          </a:bodyPr>
          <a:lstStyle/>
          <a:p>
            <a:pPr lvl="0" algn="ctr"/>
            <a:r>
              <a:rPr lang="en-US" sz="3600" b="1" dirty="0">
                <a:solidFill>
                  <a:prstClr val="black"/>
                </a:solidFill>
              </a:rPr>
              <a:t>Or “doubt” theory</a:t>
            </a:r>
            <a:endParaRPr kumimoji="0" lang="en-US" sz="3600" b="1" u="none" strike="noStrike" kern="1200" cap="none" spc="0" normalizeH="0" baseline="0" noProof="0" dirty="0">
              <a:ln>
                <a:noFill/>
              </a:ln>
              <a:solidFill>
                <a:prstClr val="black"/>
              </a:solidFill>
              <a:effectLst/>
              <a:uLnTx/>
              <a:uFillTx/>
              <a:latin typeface="Grandview Display"/>
            </a:endParaRPr>
          </a:p>
        </p:txBody>
      </p:sp>
      <p:sp>
        <p:nvSpPr>
          <p:cNvPr id="7" name="TextBox 6">
            <a:extLst>
              <a:ext uri="{FF2B5EF4-FFF2-40B4-BE49-F238E27FC236}">
                <a16:creationId xmlns:a16="http://schemas.microsoft.com/office/drawing/2014/main" id="{113744D8-E94A-0AAA-A2A9-C9803E164035}"/>
              </a:ext>
            </a:extLst>
          </p:cNvPr>
          <p:cNvSpPr txBox="1"/>
          <p:nvPr/>
        </p:nvSpPr>
        <p:spPr>
          <a:xfrm>
            <a:off x="7121965" y="2049945"/>
            <a:ext cx="4806423" cy="3984069"/>
          </a:xfrm>
          <a:prstGeom prst="roundRect">
            <a:avLst/>
          </a:prstGeom>
          <a:solidFill>
            <a:srgbClr val="FBEED4"/>
          </a:solidFill>
        </p:spPr>
        <p:txBody>
          <a:bodyPr wrap="square">
            <a:spAutoFit/>
          </a:bodyPr>
          <a:lstStyle/>
          <a:p>
            <a:pPr lvl="0" algn="ctr"/>
            <a:r>
              <a:rPr lang="en-US" sz="2400" b="1" dirty="0">
                <a:solidFill>
                  <a:prstClr val="black"/>
                </a:solidFill>
              </a:rPr>
              <a:t>“The historian can perhaps to some extent account for that faith [in the resurrection] from the personal intimacy which the disciple had enjoyed with Jesus during his earthly life and so reduce the resurrection appearances to a series of subjective visions.” </a:t>
            </a:r>
            <a:br>
              <a:rPr lang="en-US" sz="2400" b="1" dirty="0">
                <a:solidFill>
                  <a:prstClr val="black"/>
                </a:solidFill>
              </a:rPr>
            </a:br>
            <a:r>
              <a:rPr lang="en-US" sz="1200" b="1" dirty="0">
                <a:solidFill>
                  <a:prstClr val="black"/>
                </a:solidFill>
              </a:rPr>
              <a:t>(Bultmann, Kerygma &amp; Myth, pg. 42)</a:t>
            </a:r>
            <a:endParaRPr kumimoji="0" lang="en-US" b="1" u="none" strike="noStrike" kern="1200" cap="none" spc="0" normalizeH="0" baseline="0" noProof="0" dirty="0">
              <a:ln>
                <a:noFill/>
              </a:ln>
              <a:solidFill>
                <a:prstClr val="black"/>
              </a:solidFill>
              <a:effectLst/>
              <a:uLnTx/>
              <a:uFillTx/>
              <a:latin typeface="Grandview Display"/>
            </a:endParaRPr>
          </a:p>
        </p:txBody>
      </p:sp>
      <p:sp>
        <p:nvSpPr>
          <p:cNvPr id="8" name="TextBox 7">
            <a:extLst>
              <a:ext uri="{FF2B5EF4-FFF2-40B4-BE49-F238E27FC236}">
                <a16:creationId xmlns:a16="http://schemas.microsoft.com/office/drawing/2014/main" id="{28FF83B5-8AF5-338F-8C2C-06887527FC31}"/>
              </a:ext>
            </a:extLst>
          </p:cNvPr>
          <p:cNvSpPr txBox="1"/>
          <p:nvPr/>
        </p:nvSpPr>
        <p:spPr>
          <a:xfrm>
            <a:off x="7049707" y="2196946"/>
            <a:ext cx="4979417" cy="3677603"/>
          </a:xfrm>
          <a:prstGeom prst="roundRect">
            <a:avLst/>
          </a:prstGeom>
          <a:solidFill>
            <a:srgbClr val="FBEED4"/>
          </a:solidFill>
        </p:spPr>
        <p:txBody>
          <a:bodyPr wrap="square">
            <a:spAutoFit/>
          </a:bodyPr>
          <a:lstStyle/>
          <a:p>
            <a:pPr lvl="0" algn="ctr"/>
            <a:r>
              <a:rPr lang="en-US" sz="2400" b="1" dirty="0">
                <a:solidFill>
                  <a:prstClr val="black"/>
                </a:solidFill>
              </a:rPr>
              <a:t>“Thus the faith in Jesus 7 as the Messiah, which by his violent death had received a fatal shock, was subjectively restored, by the instrumentality of the mind, the power of imagination, and nervous excitement.” </a:t>
            </a:r>
            <a:br>
              <a:rPr lang="en-US" sz="2400" b="1" dirty="0">
                <a:solidFill>
                  <a:prstClr val="black"/>
                </a:solidFill>
              </a:rPr>
            </a:br>
            <a:r>
              <a:rPr lang="en-US" sz="1400" b="1" dirty="0">
                <a:solidFill>
                  <a:prstClr val="black"/>
                </a:solidFill>
              </a:rPr>
              <a:t>(Strauss, The Life of Jesus, pgs. 414-431)</a:t>
            </a:r>
            <a:endParaRPr kumimoji="0" lang="en-US" b="1" u="none" strike="noStrike" kern="1200" cap="none" spc="0" normalizeH="0" baseline="0" noProof="0" dirty="0">
              <a:ln>
                <a:noFill/>
              </a:ln>
              <a:solidFill>
                <a:prstClr val="black"/>
              </a:solidFill>
              <a:effectLst/>
              <a:uLnTx/>
              <a:uFillTx/>
              <a:latin typeface="Grandview Display"/>
            </a:endParaRPr>
          </a:p>
        </p:txBody>
      </p:sp>
      <p:sp>
        <p:nvSpPr>
          <p:cNvPr id="6" name="TextBox 5">
            <a:extLst>
              <a:ext uri="{FF2B5EF4-FFF2-40B4-BE49-F238E27FC236}">
                <a16:creationId xmlns:a16="http://schemas.microsoft.com/office/drawing/2014/main" id="{1EF3F15A-EF4C-B962-8D7A-26FB00BFD035}"/>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16-17</a:t>
            </a:r>
          </a:p>
        </p:txBody>
      </p:sp>
    </p:spTree>
    <p:extLst>
      <p:ext uri="{BB962C8B-B14F-4D97-AF65-F5344CB8AC3E}">
        <p14:creationId xmlns:p14="http://schemas.microsoft.com/office/powerpoint/2010/main" val="4131000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7"/>
                                        </p:tgtEl>
                                      </p:cBhvr>
                                    </p:animEffect>
                                    <p:anim calcmode="lin" valueType="num">
                                      <p:cBhvr>
                                        <p:cTn id="42" dur="1000"/>
                                        <p:tgtEl>
                                          <p:spTgt spid="7"/>
                                        </p:tgtEl>
                                        <p:attrNameLst>
                                          <p:attrName>ppt_x</p:attrName>
                                        </p:attrNameLst>
                                      </p:cBhvr>
                                      <p:tavLst>
                                        <p:tav tm="0">
                                          <p:val>
                                            <p:strVal val="ppt_x"/>
                                          </p:val>
                                        </p:tav>
                                        <p:tav tm="100000">
                                          <p:val>
                                            <p:strVal val="ppt_x"/>
                                          </p:val>
                                        </p:tav>
                                      </p:tavLst>
                                    </p:anim>
                                    <p:anim calcmode="lin" valueType="num">
                                      <p:cBhvr>
                                        <p:cTn id="43" dur="1000"/>
                                        <p:tgtEl>
                                          <p:spTgt spid="7"/>
                                        </p:tgtEl>
                                        <p:attrNameLst>
                                          <p:attrName>ppt_y</p:attrName>
                                        </p:attrNameLst>
                                      </p:cBhvr>
                                      <p:tavLst>
                                        <p:tav tm="0">
                                          <p:val>
                                            <p:strVal val="ppt_y"/>
                                          </p:val>
                                        </p:tav>
                                        <p:tav tm="100000">
                                          <p:val>
                                            <p:strVal val="ppt_y+.1"/>
                                          </p:val>
                                        </p:tav>
                                      </p:tavLst>
                                    </p:anim>
                                    <p:set>
                                      <p:cBhvr>
                                        <p:cTn id="44" dur="1" fill="hold">
                                          <p:stCondLst>
                                            <p:cond delay="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xit" presetSubtype="0" fill="hold" grpId="1" nodeType="clickEffect">
                                  <p:stCondLst>
                                    <p:cond delay="0"/>
                                  </p:stCondLst>
                                  <p:childTnLst>
                                    <p:animEffect transition="out" filter="fade">
                                      <p:cBhvr>
                                        <p:cTn id="62" dur="1000"/>
                                        <p:tgtEl>
                                          <p:spTgt spid="8"/>
                                        </p:tgtEl>
                                      </p:cBhvr>
                                    </p:animEffect>
                                    <p:anim calcmode="lin" valueType="num">
                                      <p:cBhvr>
                                        <p:cTn id="63" dur="1000"/>
                                        <p:tgtEl>
                                          <p:spTgt spid="8"/>
                                        </p:tgtEl>
                                        <p:attrNameLst>
                                          <p:attrName>ppt_x</p:attrName>
                                        </p:attrNameLst>
                                      </p:cBhvr>
                                      <p:tavLst>
                                        <p:tav tm="0">
                                          <p:val>
                                            <p:strVal val="ppt_x"/>
                                          </p:val>
                                        </p:tav>
                                        <p:tav tm="100000">
                                          <p:val>
                                            <p:strVal val="ppt_x"/>
                                          </p:val>
                                        </p:tav>
                                      </p:tavLst>
                                    </p:anim>
                                    <p:anim calcmode="lin" valueType="num">
                                      <p:cBhvr>
                                        <p:cTn id="64" dur="1000"/>
                                        <p:tgtEl>
                                          <p:spTgt spid="8"/>
                                        </p:tgtEl>
                                        <p:attrNameLst>
                                          <p:attrName>ppt_y</p:attrName>
                                        </p:attrNameLst>
                                      </p:cBhvr>
                                      <p:tavLst>
                                        <p:tav tm="0">
                                          <p:val>
                                            <p:strVal val="ppt_y"/>
                                          </p:val>
                                        </p:tav>
                                        <p:tav tm="100000">
                                          <p:val>
                                            <p:strVal val="ppt_y+.1"/>
                                          </p:val>
                                        </p:tav>
                                      </p:tavLst>
                                    </p:anim>
                                    <p:set>
                                      <p:cBhvr>
                                        <p:cTn id="65" dur="1" fill="hold">
                                          <p:stCondLst>
                                            <p:cond delay="999"/>
                                          </p:stCondLst>
                                        </p:cTn>
                                        <p:tgtEl>
                                          <p:spTgt spid="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1000"/>
                                        <p:tgtEl>
                                          <p:spTgt spid="3">
                                            <p:txEl>
                                              <p:pRg st="4" end="4"/>
                                            </p:txEl>
                                          </p:spTgt>
                                        </p:tgtEl>
                                      </p:cBhvr>
                                    </p:animEffect>
                                    <p:anim calcmode="lin" valueType="num">
                                      <p:cBhvr>
                                        <p:cTn id="7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4" grpId="0" animBg="1"/>
      <p:bldP spid="7" grpId="0" animBg="1"/>
      <p:bldP spid="7" grpId="1" animBg="1"/>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1323439"/>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startAt="3"/>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Objections to the Theory</a:t>
            </a:r>
          </a:p>
          <a:p>
            <a:pPr marL="1200150" lvl="1" indent="-742950">
              <a:buFont typeface="+mj-lt"/>
              <a:buAutoNum type="arabicPeriod"/>
              <a:defRPr/>
            </a:pPr>
            <a:r>
              <a:rPr lang="en-US" sz="3600" b="1" dirty="0">
                <a:solidFill>
                  <a:srgbClr val="FBEED4"/>
                </a:solidFill>
              </a:rPr>
              <a:t>Hallucinations don’t work this way. </a:t>
            </a:r>
            <a:endParaRPr kumimoji="0" lang="en-US" sz="3600" b="1" i="0" u="none" strike="noStrike" kern="1200" cap="none" spc="0" normalizeH="0" baseline="0" noProof="0" dirty="0">
              <a:ln>
                <a:noFill/>
              </a:ln>
              <a:solidFill>
                <a:srgbClr val="FBEED4"/>
              </a:solidFill>
              <a:effectLst/>
              <a:uLnTx/>
              <a:uFillTx/>
              <a:latin typeface="Grandview Display"/>
            </a:endParaRPr>
          </a:p>
        </p:txBody>
      </p:sp>
      <p:sp>
        <p:nvSpPr>
          <p:cNvPr id="7" name="Title 1">
            <a:extLst>
              <a:ext uri="{FF2B5EF4-FFF2-40B4-BE49-F238E27FC236}">
                <a16:creationId xmlns:a16="http://schemas.microsoft.com/office/drawing/2014/main" id="{92BDB80E-BB16-6DD5-216A-EFC14C0F92D3}"/>
              </a:ext>
            </a:extLst>
          </p:cNvPr>
          <p:cNvSpPr>
            <a:spLocks noGrp="1"/>
          </p:cNvSpPr>
          <p:nvPr>
            <p:ph type="title"/>
          </p:nvPr>
        </p:nvSpPr>
        <p:spPr>
          <a:xfrm>
            <a:off x="1" y="1"/>
            <a:ext cx="9539416" cy="1690912"/>
          </a:xfrm>
        </p:spPr>
        <p:txBody>
          <a:bodyPr anchor="ctr">
            <a:normAutofit fontScale="90000"/>
          </a:bodyPr>
          <a:lstStyle/>
          <a:p>
            <a:r>
              <a:rPr lang="en-US" sz="5400" dirty="0"/>
              <a:t>Hallucinations/visions theory </a:t>
            </a:r>
            <a:r>
              <a:rPr lang="en-US" sz="2000" dirty="0"/>
              <a:t>(20</a:t>
            </a:r>
            <a:r>
              <a:rPr lang="en-US" sz="2000" baseline="30000" dirty="0"/>
              <a:t>th</a:t>
            </a:r>
            <a:r>
              <a:rPr lang="en-US" sz="2000" dirty="0"/>
              <a:t> CE)</a:t>
            </a:r>
            <a:endParaRPr lang="en-US" sz="5400" dirty="0"/>
          </a:p>
        </p:txBody>
      </p:sp>
      <p:sp>
        <p:nvSpPr>
          <p:cNvPr id="8" name="TextBox 7">
            <a:extLst>
              <a:ext uri="{FF2B5EF4-FFF2-40B4-BE49-F238E27FC236}">
                <a16:creationId xmlns:a16="http://schemas.microsoft.com/office/drawing/2014/main" id="{6BCAE3FF-362D-9523-3583-0C8FDACFCA85}"/>
              </a:ext>
            </a:extLst>
          </p:cNvPr>
          <p:cNvSpPr txBox="1"/>
          <p:nvPr/>
        </p:nvSpPr>
        <p:spPr>
          <a:xfrm>
            <a:off x="4580594" y="1069481"/>
            <a:ext cx="4190076" cy="715089"/>
          </a:xfrm>
          <a:prstGeom prst="roundRect">
            <a:avLst/>
          </a:prstGeom>
          <a:solidFill>
            <a:srgbClr val="FBEED4"/>
          </a:solidFill>
        </p:spPr>
        <p:txBody>
          <a:bodyPr wrap="square">
            <a:spAutoFit/>
          </a:bodyPr>
          <a:lstStyle/>
          <a:p>
            <a:pPr lvl="0" algn="ctr"/>
            <a:r>
              <a:rPr lang="en-US" sz="3600" b="1" dirty="0">
                <a:solidFill>
                  <a:prstClr val="black"/>
                </a:solidFill>
              </a:rPr>
              <a:t>Or “doubt” theory</a:t>
            </a:r>
            <a:endParaRPr kumimoji="0" lang="en-US" sz="3600" b="1" u="none" strike="noStrike" kern="1200" cap="none" spc="0" normalizeH="0" baseline="0" noProof="0" dirty="0">
              <a:ln>
                <a:noFill/>
              </a:ln>
              <a:solidFill>
                <a:prstClr val="black"/>
              </a:solidFill>
              <a:effectLst/>
              <a:uLnTx/>
              <a:uFillTx/>
              <a:latin typeface="Grandview Display"/>
            </a:endParaRPr>
          </a:p>
        </p:txBody>
      </p:sp>
      <p:sp>
        <p:nvSpPr>
          <p:cNvPr id="9" name="TextBox 8">
            <a:extLst>
              <a:ext uri="{FF2B5EF4-FFF2-40B4-BE49-F238E27FC236}">
                <a16:creationId xmlns:a16="http://schemas.microsoft.com/office/drawing/2014/main" id="{40409AF2-7D25-31B7-B85D-822A2D8B47FF}"/>
              </a:ext>
            </a:extLst>
          </p:cNvPr>
          <p:cNvSpPr txBox="1"/>
          <p:nvPr/>
        </p:nvSpPr>
        <p:spPr>
          <a:xfrm>
            <a:off x="1099753" y="3512091"/>
            <a:ext cx="10175610" cy="2792254"/>
          </a:xfrm>
          <a:prstGeom prst="roundRect">
            <a:avLst/>
          </a:prstGeom>
          <a:solidFill>
            <a:srgbClr val="FBEED4"/>
          </a:solidFill>
        </p:spPr>
        <p:txBody>
          <a:bodyPr wrap="square">
            <a:spAutoFit/>
          </a:bodyPr>
          <a:lstStyle/>
          <a:p>
            <a:pPr lvl="0" algn="ctr"/>
            <a:r>
              <a:rPr lang="en-US" sz="2400" b="1" dirty="0">
                <a:solidFill>
                  <a:prstClr val="black"/>
                </a:solidFill>
              </a:rPr>
              <a:t>“Hallucinations are individual occurrences. By their very nature only one person can see a given hallucination at a time. They certainly aren’t something which can be seen by a group of people. Neither is it possible that one person could somehow induce an hallucination in somebody else. Since an hallucination exists only in this subjective, personal sense, it is obvious that others cannot witness it.” </a:t>
            </a:r>
            <a:br>
              <a:rPr lang="en-US" sz="2400" b="1" dirty="0">
                <a:solidFill>
                  <a:prstClr val="black"/>
                </a:solidFill>
              </a:rPr>
            </a:br>
            <a:r>
              <a:rPr lang="en-US" sz="1400" b="1" dirty="0">
                <a:solidFill>
                  <a:prstClr val="black"/>
                </a:solidFill>
              </a:rPr>
              <a:t>(Dr. Gary Collins, in Gary Habermas and J. P. Moreland, Immortality: The Other Side of Death, pg. 60)</a:t>
            </a:r>
            <a:endParaRPr kumimoji="0" lang="en-US" b="1" u="none" strike="noStrike" kern="1200" cap="none" spc="0" normalizeH="0" baseline="0" noProof="0" dirty="0">
              <a:ln>
                <a:noFill/>
              </a:ln>
              <a:solidFill>
                <a:prstClr val="black"/>
              </a:solidFill>
              <a:effectLst/>
              <a:uLnTx/>
              <a:uFillTx/>
              <a:latin typeface="Grandview Display"/>
            </a:endParaRPr>
          </a:p>
        </p:txBody>
      </p:sp>
      <p:sp>
        <p:nvSpPr>
          <p:cNvPr id="2" name="TextBox 1">
            <a:extLst>
              <a:ext uri="{FF2B5EF4-FFF2-40B4-BE49-F238E27FC236}">
                <a16:creationId xmlns:a16="http://schemas.microsoft.com/office/drawing/2014/main" id="{0632BADD-2648-E184-74CB-763191A3C044}"/>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17</a:t>
            </a:r>
          </a:p>
        </p:txBody>
      </p:sp>
    </p:spTree>
    <p:extLst>
      <p:ext uri="{BB962C8B-B14F-4D97-AF65-F5344CB8AC3E}">
        <p14:creationId xmlns:p14="http://schemas.microsoft.com/office/powerpoint/2010/main" val="14687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243143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startAt="3"/>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Objections to the Theory</a:t>
            </a:r>
          </a:p>
          <a:p>
            <a:pPr marL="1200150" lvl="1" indent="-742950">
              <a:buFont typeface="+mj-lt"/>
              <a:buAutoNum type="arabicPeriod"/>
              <a:defRPr/>
            </a:pPr>
            <a:r>
              <a:rPr lang="en-US" sz="3600" b="1" dirty="0">
                <a:solidFill>
                  <a:srgbClr val="FBEED4"/>
                </a:solidFill>
              </a:rPr>
              <a:t>Hallucinations don’t work this way.</a:t>
            </a:r>
          </a:p>
          <a:p>
            <a:pPr marL="1200150" lvl="1" indent="-742950">
              <a:buFont typeface="+mj-lt"/>
              <a:buAutoNum type="arabicPeriod"/>
              <a:defRPr/>
            </a:pPr>
            <a:r>
              <a:rPr lang="en-US" sz="3600" b="1" dirty="0">
                <a:solidFill>
                  <a:srgbClr val="FBEED4"/>
                </a:solidFill>
              </a:rPr>
              <a:t>The disciples were not doing anything to warrant a hallucination.</a:t>
            </a:r>
          </a:p>
        </p:txBody>
      </p:sp>
      <p:sp>
        <p:nvSpPr>
          <p:cNvPr id="7" name="Title 1">
            <a:extLst>
              <a:ext uri="{FF2B5EF4-FFF2-40B4-BE49-F238E27FC236}">
                <a16:creationId xmlns:a16="http://schemas.microsoft.com/office/drawing/2014/main" id="{92BDB80E-BB16-6DD5-216A-EFC14C0F92D3}"/>
              </a:ext>
            </a:extLst>
          </p:cNvPr>
          <p:cNvSpPr>
            <a:spLocks noGrp="1"/>
          </p:cNvSpPr>
          <p:nvPr>
            <p:ph type="title"/>
          </p:nvPr>
        </p:nvSpPr>
        <p:spPr>
          <a:xfrm>
            <a:off x="1" y="1"/>
            <a:ext cx="9539416" cy="1690912"/>
          </a:xfrm>
        </p:spPr>
        <p:txBody>
          <a:bodyPr anchor="ctr">
            <a:normAutofit fontScale="90000"/>
          </a:bodyPr>
          <a:lstStyle/>
          <a:p>
            <a:r>
              <a:rPr lang="en-US" sz="5400" dirty="0"/>
              <a:t>Hallucinations/visions theory </a:t>
            </a:r>
            <a:r>
              <a:rPr lang="en-US" sz="2000" dirty="0"/>
              <a:t>(20</a:t>
            </a:r>
            <a:r>
              <a:rPr lang="en-US" sz="2000" baseline="30000" dirty="0"/>
              <a:t>th</a:t>
            </a:r>
            <a:r>
              <a:rPr lang="en-US" sz="2000" dirty="0"/>
              <a:t> CE)</a:t>
            </a:r>
            <a:endParaRPr lang="en-US" sz="5400" dirty="0"/>
          </a:p>
        </p:txBody>
      </p:sp>
      <p:sp>
        <p:nvSpPr>
          <p:cNvPr id="8" name="TextBox 7">
            <a:extLst>
              <a:ext uri="{FF2B5EF4-FFF2-40B4-BE49-F238E27FC236}">
                <a16:creationId xmlns:a16="http://schemas.microsoft.com/office/drawing/2014/main" id="{6BCAE3FF-362D-9523-3583-0C8FDACFCA85}"/>
              </a:ext>
            </a:extLst>
          </p:cNvPr>
          <p:cNvSpPr txBox="1"/>
          <p:nvPr/>
        </p:nvSpPr>
        <p:spPr>
          <a:xfrm>
            <a:off x="4580594" y="1069481"/>
            <a:ext cx="4190076" cy="715089"/>
          </a:xfrm>
          <a:prstGeom prst="roundRect">
            <a:avLst/>
          </a:prstGeom>
          <a:solidFill>
            <a:srgbClr val="FBEED4"/>
          </a:solidFill>
        </p:spPr>
        <p:txBody>
          <a:bodyPr wrap="square">
            <a:spAutoFit/>
          </a:bodyPr>
          <a:lstStyle/>
          <a:p>
            <a:pPr lvl="0" algn="ctr"/>
            <a:r>
              <a:rPr lang="en-US" sz="3600" b="1" dirty="0">
                <a:solidFill>
                  <a:prstClr val="black"/>
                </a:solidFill>
              </a:rPr>
              <a:t>Or “doubt” theory</a:t>
            </a:r>
            <a:endParaRPr kumimoji="0" lang="en-US" sz="3600" b="1" u="none" strike="noStrike" kern="1200" cap="none" spc="0" normalizeH="0" baseline="0" noProof="0" dirty="0">
              <a:ln>
                <a:noFill/>
              </a:ln>
              <a:solidFill>
                <a:prstClr val="black"/>
              </a:solidFill>
              <a:effectLst/>
              <a:uLnTx/>
              <a:uFillTx/>
              <a:latin typeface="Grandview Display"/>
            </a:endParaRPr>
          </a:p>
        </p:txBody>
      </p:sp>
      <p:sp>
        <p:nvSpPr>
          <p:cNvPr id="9" name="TextBox 8">
            <a:extLst>
              <a:ext uri="{FF2B5EF4-FFF2-40B4-BE49-F238E27FC236}">
                <a16:creationId xmlns:a16="http://schemas.microsoft.com/office/drawing/2014/main" id="{40409AF2-7D25-31B7-B85D-822A2D8B47FF}"/>
              </a:ext>
            </a:extLst>
          </p:cNvPr>
          <p:cNvSpPr txBox="1"/>
          <p:nvPr/>
        </p:nvSpPr>
        <p:spPr>
          <a:xfrm>
            <a:off x="1139059" y="3692767"/>
            <a:ext cx="10175610" cy="2826306"/>
          </a:xfrm>
          <a:prstGeom prst="roundRect">
            <a:avLst/>
          </a:prstGeom>
          <a:solidFill>
            <a:srgbClr val="FBEED4"/>
          </a:solidFill>
        </p:spPr>
        <p:txBody>
          <a:bodyPr wrap="square">
            <a:spAutoFit/>
          </a:bodyPr>
          <a:lstStyle/>
          <a:p>
            <a:pPr lvl="0" algn="ctr"/>
            <a:r>
              <a:rPr lang="en-US" sz="2000" b="1" dirty="0">
                <a:solidFill>
                  <a:prstClr val="black"/>
                </a:solidFill>
              </a:rPr>
              <a:t>“Hallucinations are personal perceptions of objects or events by the physical senses without external stimulus or physical referent. A hallucination is a symptom, not a diagnosis. The presence of hallucinatory symptoms, therefore, mandates consideration of their etiology and the kinds of medical pathology that would account for their occurrence. Hallucinations can be classified in three types of etiology: </a:t>
            </a:r>
            <a:r>
              <a:rPr lang="en-US" sz="2000" b="1" dirty="0" err="1">
                <a:solidFill>
                  <a:prstClr val="black"/>
                </a:solidFill>
              </a:rPr>
              <a:t>Psychophysiologic</a:t>
            </a:r>
            <a:r>
              <a:rPr lang="en-US" sz="2000" b="1" dirty="0">
                <a:solidFill>
                  <a:prstClr val="black"/>
                </a:solidFill>
              </a:rPr>
              <a:t>, arising from alteration of brain structure and function; </a:t>
            </a:r>
            <a:r>
              <a:rPr lang="en-US" sz="2000" b="1" dirty="0" err="1">
                <a:solidFill>
                  <a:prstClr val="black"/>
                </a:solidFill>
              </a:rPr>
              <a:t>Psychobiochemical</a:t>
            </a:r>
            <a:r>
              <a:rPr lang="en-US" sz="2000" b="1" dirty="0">
                <a:solidFill>
                  <a:prstClr val="black"/>
                </a:solidFill>
              </a:rPr>
              <a:t>, due to neurotransmitter disturbances; and Psychodynamic, arising from intrusion of the unconscious into the conscious mind.” </a:t>
            </a:r>
            <a:endParaRPr kumimoji="0" lang="en-US" sz="1600" b="1" u="none" strike="noStrike" kern="1200" cap="none" spc="0" normalizeH="0" baseline="0" noProof="0" dirty="0">
              <a:ln>
                <a:noFill/>
              </a:ln>
              <a:solidFill>
                <a:prstClr val="black"/>
              </a:solidFill>
              <a:effectLst/>
              <a:uLnTx/>
              <a:uFillTx/>
              <a:latin typeface="Grandview Display"/>
            </a:endParaRPr>
          </a:p>
        </p:txBody>
      </p:sp>
      <p:pic>
        <p:nvPicPr>
          <p:cNvPr id="4" name="Picture 3" descr="A screenshot of a computer&#10;&#10;Description automatically generated">
            <a:extLst>
              <a:ext uri="{FF2B5EF4-FFF2-40B4-BE49-F238E27FC236}">
                <a16:creationId xmlns:a16="http://schemas.microsoft.com/office/drawing/2014/main" id="{48208E0B-A595-5AAC-2026-DC780FCCD123}"/>
              </a:ext>
            </a:extLst>
          </p:cNvPr>
          <p:cNvPicPr>
            <a:picLocks noChangeAspect="1"/>
          </p:cNvPicPr>
          <p:nvPr/>
        </p:nvPicPr>
        <p:blipFill>
          <a:blip r:embed="rId3"/>
          <a:stretch>
            <a:fillRect/>
          </a:stretch>
        </p:blipFill>
        <p:spPr>
          <a:xfrm>
            <a:off x="2340664" y="1557616"/>
            <a:ext cx="7772400" cy="4270301"/>
          </a:xfrm>
          <a:prstGeom prst="rect">
            <a:avLst/>
          </a:prstGeom>
        </p:spPr>
      </p:pic>
      <p:sp>
        <p:nvSpPr>
          <p:cNvPr id="2" name="TextBox 1">
            <a:extLst>
              <a:ext uri="{FF2B5EF4-FFF2-40B4-BE49-F238E27FC236}">
                <a16:creationId xmlns:a16="http://schemas.microsoft.com/office/drawing/2014/main" id="{0A207B24-D21E-94FD-4D93-051F79D10ACB}"/>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18-19</a:t>
            </a:r>
          </a:p>
        </p:txBody>
      </p:sp>
    </p:spTree>
    <p:extLst>
      <p:ext uri="{BB962C8B-B14F-4D97-AF65-F5344CB8AC3E}">
        <p14:creationId xmlns:p14="http://schemas.microsoft.com/office/powerpoint/2010/main" val="204548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4"/>
                                        </p:tgtEl>
                                      </p:cBhvr>
                                    </p:animEffect>
                                    <p:anim calcmode="lin" valueType="num">
                                      <p:cBhvr>
                                        <p:cTn id="21" dur="1000"/>
                                        <p:tgtEl>
                                          <p:spTgt spid="4"/>
                                        </p:tgtEl>
                                        <p:attrNameLst>
                                          <p:attrName>ppt_x</p:attrName>
                                        </p:attrNameLst>
                                      </p:cBhvr>
                                      <p:tavLst>
                                        <p:tav tm="0">
                                          <p:val>
                                            <p:strVal val="ppt_x"/>
                                          </p:val>
                                        </p:tav>
                                        <p:tav tm="100000">
                                          <p:val>
                                            <p:strVal val="ppt_x"/>
                                          </p:val>
                                        </p:tav>
                                      </p:tavLst>
                                    </p:anim>
                                    <p:anim calcmode="lin" valueType="num">
                                      <p:cBhvr>
                                        <p:cTn id="22" dur="1000"/>
                                        <p:tgtEl>
                                          <p:spTgt spid="4"/>
                                        </p:tgtEl>
                                        <p:attrNameLst>
                                          <p:attrName>ppt_y</p:attrName>
                                        </p:attrNameLst>
                                      </p:cBhvr>
                                      <p:tavLst>
                                        <p:tav tm="0">
                                          <p:val>
                                            <p:strVal val="ppt_y"/>
                                          </p:val>
                                        </p:tav>
                                        <p:tav tm="100000">
                                          <p:val>
                                            <p:strVal val="ppt_y+.1"/>
                                          </p:val>
                                        </p:tav>
                                      </p:tavLst>
                                    </p:anim>
                                    <p:set>
                                      <p:cBhvr>
                                        <p:cTn id="23" dur="1" fill="hold">
                                          <p:stCondLst>
                                            <p:cond delay="9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769441"/>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Basics of the Theory</a:t>
            </a:r>
          </a:p>
        </p:txBody>
      </p:sp>
      <p:sp>
        <p:nvSpPr>
          <p:cNvPr id="7" name="Title 1">
            <a:extLst>
              <a:ext uri="{FF2B5EF4-FFF2-40B4-BE49-F238E27FC236}">
                <a16:creationId xmlns:a16="http://schemas.microsoft.com/office/drawing/2014/main" id="{92BDB80E-BB16-6DD5-216A-EFC14C0F92D3}"/>
              </a:ext>
            </a:extLst>
          </p:cNvPr>
          <p:cNvSpPr>
            <a:spLocks noGrp="1"/>
          </p:cNvSpPr>
          <p:nvPr>
            <p:ph type="title"/>
          </p:nvPr>
        </p:nvSpPr>
        <p:spPr>
          <a:xfrm>
            <a:off x="1" y="1"/>
            <a:ext cx="9539416" cy="1690912"/>
          </a:xfrm>
        </p:spPr>
        <p:txBody>
          <a:bodyPr anchor="ctr">
            <a:normAutofit fontScale="90000"/>
          </a:bodyPr>
          <a:lstStyle/>
          <a:p>
            <a:r>
              <a:rPr lang="en-US" sz="5400" dirty="0"/>
              <a:t>Memory distortion theory </a:t>
            </a:r>
            <a:r>
              <a:rPr lang="en-US" sz="2000" dirty="0"/>
              <a:t>(21</a:t>
            </a:r>
            <a:r>
              <a:rPr lang="en-US" sz="2000" baseline="30000" dirty="0"/>
              <a:t>st</a:t>
            </a:r>
            <a:r>
              <a:rPr lang="en-US" sz="2000" dirty="0"/>
              <a:t> CE)</a:t>
            </a:r>
            <a:endParaRPr lang="en-US" sz="5400" dirty="0"/>
          </a:p>
        </p:txBody>
      </p:sp>
      <p:pic>
        <p:nvPicPr>
          <p:cNvPr id="6" name="Picture 5" descr="A blue and white striped background with text&#10;&#10;Description automatically generated">
            <a:extLst>
              <a:ext uri="{FF2B5EF4-FFF2-40B4-BE49-F238E27FC236}">
                <a16:creationId xmlns:a16="http://schemas.microsoft.com/office/drawing/2014/main" id="{D9DF460D-0259-76D7-FF62-9C01F49BBA05}"/>
              </a:ext>
            </a:extLst>
          </p:cNvPr>
          <p:cNvPicPr>
            <a:picLocks noChangeAspect="1"/>
          </p:cNvPicPr>
          <p:nvPr/>
        </p:nvPicPr>
        <p:blipFill>
          <a:blip r:embed="rId3"/>
          <a:stretch>
            <a:fillRect/>
          </a:stretch>
        </p:blipFill>
        <p:spPr>
          <a:xfrm>
            <a:off x="7449238" y="0"/>
            <a:ext cx="4742761" cy="6858000"/>
          </a:xfrm>
          <a:prstGeom prst="rect">
            <a:avLst/>
          </a:prstGeom>
        </p:spPr>
      </p:pic>
      <p:sp>
        <p:nvSpPr>
          <p:cNvPr id="2" name="TextBox 1">
            <a:extLst>
              <a:ext uri="{FF2B5EF4-FFF2-40B4-BE49-F238E27FC236}">
                <a16:creationId xmlns:a16="http://schemas.microsoft.com/office/drawing/2014/main" id="{990A7EB4-F748-DB84-EDF8-1710AEDA7378}"/>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18</a:t>
            </a:r>
          </a:p>
        </p:txBody>
      </p:sp>
    </p:spTree>
    <p:extLst>
      <p:ext uri="{BB962C8B-B14F-4D97-AF65-F5344CB8AC3E}">
        <p14:creationId xmlns:p14="http://schemas.microsoft.com/office/powerpoint/2010/main" val="905277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E0B6-C610-EACC-AEEB-033CE096F4C6}"/>
              </a:ext>
            </a:extLst>
          </p:cNvPr>
          <p:cNvSpPr>
            <a:spLocks noGrp="1"/>
          </p:cNvSpPr>
          <p:nvPr>
            <p:ph type="title"/>
          </p:nvPr>
        </p:nvSpPr>
        <p:spPr>
          <a:xfrm>
            <a:off x="1" y="1"/>
            <a:ext cx="9539416" cy="1690912"/>
          </a:xfrm>
        </p:spPr>
        <p:txBody>
          <a:bodyPr anchor="ctr">
            <a:normAutofit/>
          </a:bodyPr>
          <a:lstStyle/>
          <a:p>
            <a:r>
              <a:rPr lang="en-US" sz="5400" dirty="0"/>
              <a:t>Summary of theories</a:t>
            </a:r>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4154984"/>
          </a:xfrm>
          <a:prstGeom prst="rect">
            <a:avLst/>
          </a:prstGeom>
          <a:noFill/>
        </p:spPr>
        <p:txBody>
          <a:bodyPr wrap="square" rtlCol="0">
            <a:spAutoFit/>
          </a:bodyPr>
          <a:lstStyle/>
          <a:p>
            <a:pPr marL="742950" indent="-742950">
              <a:buFont typeface="+mj-lt"/>
              <a:buAutoNum type="arabicPeriod"/>
            </a:pPr>
            <a:r>
              <a:rPr lang="en-US" sz="4400" b="1" dirty="0">
                <a:solidFill>
                  <a:srgbClr val="FBEED4"/>
                </a:solidFill>
              </a:rPr>
              <a:t>Theft Theory (1st CE)</a:t>
            </a:r>
          </a:p>
          <a:p>
            <a:pPr marL="742950" indent="-742950">
              <a:buFont typeface="+mj-lt"/>
              <a:buAutoNum type="arabicPeriod"/>
            </a:pPr>
            <a:r>
              <a:rPr lang="en-US" sz="4400" b="1" dirty="0">
                <a:solidFill>
                  <a:srgbClr val="FBEED4"/>
                </a:solidFill>
              </a:rPr>
              <a:t>Swoon Theory (7th &amp; 18th CE)</a:t>
            </a:r>
          </a:p>
          <a:p>
            <a:pPr marL="742950" indent="-742950">
              <a:buFont typeface="+mj-lt"/>
              <a:buAutoNum type="arabicPeriod"/>
            </a:pPr>
            <a:r>
              <a:rPr lang="en-US" sz="4400" b="1" dirty="0">
                <a:solidFill>
                  <a:srgbClr val="FBEED4"/>
                </a:solidFill>
              </a:rPr>
              <a:t>Fabrication Theory (19th CE) </a:t>
            </a:r>
          </a:p>
          <a:p>
            <a:pPr marL="742950" indent="-742950">
              <a:buFont typeface="+mj-lt"/>
              <a:buAutoNum type="arabicPeriod"/>
            </a:pPr>
            <a:r>
              <a:rPr lang="en-US" sz="4400" b="1" dirty="0">
                <a:solidFill>
                  <a:srgbClr val="FBEED4"/>
                </a:solidFill>
              </a:rPr>
              <a:t>Wrong Tomb Theory (20th CE)</a:t>
            </a:r>
          </a:p>
          <a:p>
            <a:pPr marL="742950" indent="-742950">
              <a:buFont typeface="+mj-lt"/>
              <a:buAutoNum type="arabicPeriod"/>
            </a:pPr>
            <a:r>
              <a:rPr lang="en-US" sz="4400" b="1" dirty="0">
                <a:solidFill>
                  <a:srgbClr val="FBEED4"/>
                </a:solidFill>
              </a:rPr>
              <a:t>Hallucination/Visions Theory (20th CE)</a:t>
            </a:r>
          </a:p>
          <a:p>
            <a:pPr marL="742950" indent="-742950">
              <a:buFont typeface="+mj-lt"/>
              <a:buAutoNum type="arabicPeriod"/>
            </a:pPr>
            <a:r>
              <a:rPr lang="en-US" sz="4400" b="1" dirty="0">
                <a:solidFill>
                  <a:srgbClr val="FBEED4"/>
                </a:solidFill>
              </a:rPr>
              <a:t>Memory Distortion Theory (21st CE)</a:t>
            </a:r>
          </a:p>
        </p:txBody>
      </p:sp>
      <p:sp>
        <p:nvSpPr>
          <p:cNvPr id="4" name="TextBox 3">
            <a:extLst>
              <a:ext uri="{FF2B5EF4-FFF2-40B4-BE49-F238E27FC236}">
                <a16:creationId xmlns:a16="http://schemas.microsoft.com/office/drawing/2014/main" id="{0DC667B1-B73C-6618-DFDF-D409548B4713}"/>
              </a:ext>
            </a:extLst>
          </p:cNvPr>
          <p:cNvSpPr txBox="1"/>
          <p:nvPr/>
        </p:nvSpPr>
        <p:spPr>
          <a:xfrm>
            <a:off x="11068493" y="6396335"/>
            <a:ext cx="11235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1</a:t>
            </a:r>
          </a:p>
        </p:txBody>
      </p:sp>
    </p:spTree>
    <p:extLst>
      <p:ext uri="{BB962C8B-B14F-4D97-AF65-F5344CB8AC3E}">
        <p14:creationId xmlns:p14="http://schemas.microsoft.com/office/powerpoint/2010/main" val="2485650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1877437"/>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startAt="2"/>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History of the</a:t>
            </a:r>
            <a:r>
              <a:rPr kumimoji="0" lang="en-US" sz="4400" b="1" i="0" u="none" strike="noStrike" kern="1200" cap="none" spc="0" normalizeH="0" noProof="0" dirty="0">
                <a:ln>
                  <a:noFill/>
                </a:ln>
                <a:solidFill>
                  <a:srgbClr val="FBEED4"/>
                </a:solidFill>
                <a:effectLst/>
                <a:uLnTx/>
                <a:uFillTx/>
                <a:latin typeface="Grandview Display"/>
                <a:ea typeface="+mn-ea"/>
                <a:cs typeface="+mn-cs"/>
              </a:rPr>
              <a:t> Theory</a:t>
            </a:r>
          </a:p>
          <a:p>
            <a:pPr marL="1200150" lvl="1" indent="-742950">
              <a:buFont typeface="+mj-lt"/>
              <a:buAutoNum type="arabicPeriod"/>
              <a:defRPr/>
            </a:pPr>
            <a:r>
              <a:rPr lang="en-US" sz="3600" b="1" baseline="0" dirty="0">
                <a:solidFill>
                  <a:srgbClr val="FBEED4"/>
                </a:solidFill>
                <a:latin typeface="Grandview Display"/>
              </a:rPr>
              <a:t>Who is Bart Ehrman?</a:t>
            </a:r>
          </a:p>
          <a:p>
            <a:pPr marL="1657350" lvl="2" indent="-742950">
              <a:buFont typeface="+mj-lt"/>
              <a:buAutoNum type="arabicPeriod"/>
              <a:defRPr/>
            </a:pPr>
            <a:r>
              <a:rPr kumimoji="0" lang="en-US" sz="3600" b="1" i="0" u="none" strike="noStrike" kern="1200" cap="none" spc="0" normalizeH="0" noProof="0" dirty="0">
                <a:ln>
                  <a:noFill/>
                </a:ln>
                <a:solidFill>
                  <a:srgbClr val="FBEED4"/>
                </a:solidFill>
                <a:effectLst/>
                <a:uLnTx/>
                <a:uFillTx/>
                <a:latin typeface="Grandview Display"/>
              </a:rPr>
              <a:t>From believer to blasphemer</a:t>
            </a:r>
            <a:endParaRPr kumimoji="0" lang="en-US" sz="3600" b="1" i="0" u="none" strike="noStrike" kern="1200" cap="none" spc="0" normalizeH="0" baseline="0" noProof="0" dirty="0">
              <a:ln>
                <a:noFill/>
              </a:ln>
              <a:solidFill>
                <a:srgbClr val="FBEED4"/>
              </a:solidFill>
              <a:effectLst/>
              <a:uLnTx/>
              <a:uFillTx/>
              <a:latin typeface="Grandview Display"/>
            </a:endParaRPr>
          </a:p>
        </p:txBody>
      </p:sp>
      <p:sp>
        <p:nvSpPr>
          <p:cNvPr id="7" name="Title 1">
            <a:extLst>
              <a:ext uri="{FF2B5EF4-FFF2-40B4-BE49-F238E27FC236}">
                <a16:creationId xmlns:a16="http://schemas.microsoft.com/office/drawing/2014/main" id="{92BDB80E-BB16-6DD5-216A-EFC14C0F92D3}"/>
              </a:ext>
            </a:extLst>
          </p:cNvPr>
          <p:cNvSpPr>
            <a:spLocks noGrp="1"/>
          </p:cNvSpPr>
          <p:nvPr>
            <p:ph type="title"/>
          </p:nvPr>
        </p:nvSpPr>
        <p:spPr>
          <a:xfrm>
            <a:off x="1" y="1"/>
            <a:ext cx="9539416" cy="1690912"/>
          </a:xfrm>
        </p:spPr>
        <p:txBody>
          <a:bodyPr anchor="ctr">
            <a:normAutofit fontScale="90000"/>
          </a:bodyPr>
          <a:lstStyle/>
          <a:p>
            <a:r>
              <a:rPr lang="en-US" sz="5400" dirty="0"/>
              <a:t>Memory distortion theory </a:t>
            </a:r>
            <a:r>
              <a:rPr lang="en-US" sz="2000" dirty="0"/>
              <a:t>(21</a:t>
            </a:r>
            <a:r>
              <a:rPr lang="en-US" sz="2000" baseline="30000" dirty="0"/>
              <a:t>st</a:t>
            </a:r>
            <a:r>
              <a:rPr lang="en-US" sz="2000" dirty="0"/>
              <a:t> CE)</a:t>
            </a:r>
            <a:endParaRPr lang="en-US" sz="5400" dirty="0"/>
          </a:p>
        </p:txBody>
      </p:sp>
      <p:sp>
        <p:nvSpPr>
          <p:cNvPr id="2" name="TextBox 1">
            <a:extLst>
              <a:ext uri="{FF2B5EF4-FFF2-40B4-BE49-F238E27FC236}">
                <a16:creationId xmlns:a16="http://schemas.microsoft.com/office/drawing/2014/main" id="{DCF97842-2172-B9CA-5D68-2AD3D81FECB2}"/>
              </a:ext>
            </a:extLst>
          </p:cNvPr>
          <p:cNvSpPr txBox="1"/>
          <p:nvPr/>
        </p:nvSpPr>
        <p:spPr>
          <a:xfrm>
            <a:off x="880110" y="3796578"/>
            <a:ext cx="10766029" cy="2826306"/>
          </a:xfrm>
          <a:prstGeom prst="roundRect">
            <a:avLst/>
          </a:prstGeom>
          <a:solidFill>
            <a:srgbClr val="FBEED4"/>
          </a:solidFill>
        </p:spPr>
        <p:txBody>
          <a:bodyPr wrap="square">
            <a:spAutoFit/>
          </a:bodyPr>
          <a:lstStyle/>
          <a:p>
            <a:pPr lvl="0" algn="ctr"/>
            <a:r>
              <a:rPr lang="en-US" sz="2000" b="1" dirty="0">
                <a:solidFill>
                  <a:prstClr val="black"/>
                </a:solidFill>
              </a:rPr>
              <a:t>“Moreover, I came to think that my earlier views of inspiration were not only irrelevant, they were probably wrong. For the only reason (I came to think) for God to inspire the Bible would be so that his people would have his actual words; but if he really wanted people to have his actual words, surely he would have miraculously preserved those words, just as he had miraculously inspired them in the first place. Given the circumstance that he didn't preserve the words, the conclusion seemed inescapable to me that he hadn't gone to the trouble of inspiring them.” </a:t>
            </a:r>
            <a:br>
              <a:rPr lang="en-US" sz="2000" b="1" dirty="0">
                <a:solidFill>
                  <a:prstClr val="black"/>
                </a:solidFill>
              </a:rPr>
            </a:br>
            <a:r>
              <a:rPr lang="en-US" sz="1600" b="1" dirty="0">
                <a:solidFill>
                  <a:prstClr val="black"/>
                </a:solidFill>
              </a:rPr>
              <a:t>(Ehrman, Misquoting Jesus, pg. 211)</a:t>
            </a:r>
            <a:endParaRPr kumimoji="0" lang="en-US" sz="1600" b="1" u="none" strike="noStrike" kern="1200" cap="none" spc="0" normalizeH="0" baseline="0" noProof="0" dirty="0">
              <a:ln>
                <a:noFill/>
              </a:ln>
              <a:solidFill>
                <a:prstClr val="black"/>
              </a:solidFill>
              <a:effectLst/>
              <a:uLnTx/>
              <a:uFillTx/>
              <a:latin typeface="Grandview Display"/>
            </a:endParaRPr>
          </a:p>
        </p:txBody>
      </p:sp>
      <p:sp>
        <p:nvSpPr>
          <p:cNvPr id="4" name="TextBox 3">
            <a:extLst>
              <a:ext uri="{FF2B5EF4-FFF2-40B4-BE49-F238E27FC236}">
                <a16:creationId xmlns:a16="http://schemas.microsoft.com/office/drawing/2014/main" id="{9A115A9B-F2C2-392E-59F2-6D82863C57C6}"/>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18-19</a:t>
            </a:r>
          </a:p>
        </p:txBody>
      </p:sp>
    </p:spTree>
    <p:extLst>
      <p:ext uri="{BB962C8B-B14F-4D97-AF65-F5344CB8AC3E}">
        <p14:creationId xmlns:p14="http://schemas.microsoft.com/office/powerpoint/2010/main" val="282471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3539430"/>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startAt="2"/>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History of the</a:t>
            </a:r>
            <a:r>
              <a:rPr kumimoji="0" lang="en-US" sz="4400" b="1" i="0" u="none" strike="noStrike" kern="1200" cap="none" spc="0" normalizeH="0" noProof="0" dirty="0">
                <a:ln>
                  <a:noFill/>
                </a:ln>
                <a:solidFill>
                  <a:srgbClr val="FBEED4"/>
                </a:solidFill>
                <a:effectLst/>
                <a:uLnTx/>
                <a:uFillTx/>
                <a:latin typeface="Grandview Display"/>
                <a:ea typeface="+mn-ea"/>
                <a:cs typeface="+mn-cs"/>
              </a:rPr>
              <a:t> Theory</a:t>
            </a:r>
          </a:p>
          <a:p>
            <a:pPr marL="1200150" lvl="1" indent="-742950">
              <a:buFont typeface="+mj-lt"/>
              <a:buAutoNum type="arabicPeriod"/>
              <a:defRPr/>
            </a:pPr>
            <a:r>
              <a:rPr lang="en-US" sz="3600" b="1" baseline="0" dirty="0">
                <a:solidFill>
                  <a:srgbClr val="FBEED4"/>
                </a:solidFill>
                <a:latin typeface="Grandview Display"/>
              </a:rPr>
              <a:t>Who is Bart Ehrman?</a:t>
            </a:r>
          </a:p>
          <a:p>
            <a:pPr marL="1657350" lvl="2" indent="-742950">
              <a:buFont typeface="+mj-lt"/>
              <a:buAutoNum type="arabicPeriod"/>
              <a:defRPr/>
            </a:pPr>
            <a:r>
              <a:rPr kumimoji="0" lang="en-US" sz="3600" b="1" i="0" u="none" strike="noStrike" kern="1200" cap="none" spc="0" normalizeH="0" noProof="0" dirty="0">
                <a:ln>
                  <a:noFill/>
                </a:ln>
                <a:solidFill>
                  <a:srgbClr val="FBEED4"/>
                </a:solidFill>
                <a:effectLst/>
                <a:uLnTx/>
                <a:uFillTx/>
                <a:latin typeface="Grandview Display"/>
              </a:rPr>
              <a:t>From believer to blasphemer</a:t>
            </a:r>
          </a:p>
          <a:p>
            <a:pPr marL="1657350" lvl="2" indent="-742950">
              <a:buFont typeface="+mj-lt"/>
              <a:buAutoNum type="arabicPeriod"/>
              <a:defRPr/>
            </a:pPr>
            <a:r>
              <a:rPr lang="en-US" sz="3600" b="1" baseline="0" dirty="0">
                <a:solidFill>
                  <a:srgbClr val="FBEED4"/>
                </a:solidFill>
                <a:latin typeface="Grandview Display"/>
              </a:rPr>
              <a:t>Summary of beliefs</a:t>
            </a:r>
          </a:p>
          <a:p>
            <a:pPr marL="2114550" lvl="3" indent="-742950">
              <a:buFont typeface="+mj-lt"/>
              <a:buAutoNum type="arabicPeriod"/>
              <a:defRPr/>
            </a:pPr>
            <a:r>
              <a:rPr kumimoji="0" lang="en-US" sz="3600" b="1" i="0" u="none" strike="noStrike" kern="1200" cap="none" spc="0" normalizeH="0" noProof="0" dirty="0">
                <a:ln>
                  <a:noFill/>
                </a:ln>
                <a:solidFill>
                  <a:srgbClr val="FBEED4"/>
                </a:solidFill>
                <a:effectLst/>
                <a:uLnTx/>
                <a:uFillTx/>
                <a:latin typeface="Grandview Display"/>
              </a:rPr>
              <a:t>Views on Jesus</a:t>
            </a:r>
          </a:p>
          <a:p>
            <a:pPr marL="2114550" lvl="3" indent="-742950">
              <a:buFont typeface="+mj-lt"/>
              <a:buAutoNum type="arabicPeriod"/>
              <a:defRPr/>
            </a:pPr>
            <a:r>
              <a:rPr lang="en-US" sz="3600" b="1" baseline="0" dirty="0">
                <a:solidFill>
                  <a:srgbClr val="FBEED4"/>
                </a:solidFill>
                <a:latin typeface="Grandview Display"/>
              </a:rPr>
              <a:t>Views on death &amp; burial of Jesus</a:t>
            </a:r>
            <a:endParaRPr kumimoji="0" lang="en-US" sz="3600" b="1" i="0" u="none" strike="noStrike" kern="1200" cap="none" spc="0" normalizeH="0" baseline="0" noProof="0" dirty="0">
              <a:ln>
                <a:noFill/>
              </a:ln>
              <a:solidFill>
                <a:srgbClr val="FBEED4"/>
              </a:solidFill>
              <a:effectLst/>
              <a:uLnTx/>
              <a:uFillTx/>
              <a:latin typeface="Grandview Display"/>
            </a:endParaRPr>
          </a:p>
        </p:txBody>
      </p:sp>
      <p:sp>
        <p:nvSpPr>
          <p:cNvPr id="7" name="Title 1">
            <a:extLst>
              <a:ext uri="{FF2B5EF4-FFF2-40B4-BE49-F238E27FC236}">
                <a16:creationId xmlns:a16="http://schemas.microsoft.com/office/drawing/2014/main" id="{92BDB80E-BB16-6DD5-216A-EFC14C0F92D3}"/>
              </a:ext>
            </a:extLst>
          </p:cNvPr>
          <p:cNvSpPr>
            <a:spLocks noGrp="1"/>
          </p:cNvSpPr>
          <p:nvPr>
            <p:ph type="title"/>
          </p:nvPr>
        </p:nvSpPr>
        <p:spPr>
          <a:xfrm>
            <a:off x="1" y="1"/>
            <a:ext cx="9539416" cy="1690912"/>
          </a:xfrm>
        </p:spPr>
        <p:txBody>
          <a:bodyPr anchor="ctr">
            <a:normAutofit fontScale="90000"/>
          </a:bodyPr>
          <a:lstStyle/>
          <a:p>
            <a:r>
              <a:rPr lang="en-US" sz="5400" dirty="0"/>
              <a:t>Memory distortion theory </a:t>
            </a:r>
            <a:r>
              <a:rPr lang="en-US" sz="2000" dirty="0"/>
              <a:t>(21</a:t>
            </a:r>
            <a:r>
              <a:rPr lang="en-US" sz="2000" baseline="30000" dirty="0"/>
              <a:t>st</a:t>
            </a:r>
            <a:r>
              <a:rPr lang="en-US" sz="2000" dirty="0"/>
              <a:t> CE)</a:t>
            </a:r>
            <a:endParaRPr lang="en-US" sz="5400" dirty="0"/>
          </a:p>
        </p:txBody>
      </p:sp>
      <p:sp>
        <p:nvSpPr>
          <p:cNvPr id="2" name="TextBox 1">
            <a:extLst>
              <a:ext uri="{FF2B5EF4-FFF2-40B4-BE49-F238E27FC236}">
                <a16:creationId xmlns:a16="http://schemas.microsoft.com/office/drawing/2014/main" id="{DCF97842-2172-B9CA-5D68-2AD3D81FECB2}"/>
              </a:ext>
            </a:extLst>
          </p:cNvPr>
          <p:cNvSpPr txBox="1"/>
          <p:nvPr/>
        </p:nvSpPr>
        <p:spPr>
          <a:xfrm>
            <a:off x="1387767" y="5417657"/>
            <a:ext cx="9416466" cy="1166424"/>
          </a:xfrm>
          <a:prstGeom prst="roundRect">
            <a:avLst/>
          </a:prstGeom>
          <a:solidFill>
            <a:srgbClr val="FBEED4"/>
          </a:solidFill>
        </p:spPr>
        <p:txBody>
          <a:bodyPr wrap="square">
            <a:spAutoFit/>
          </a:bodyPr>
          <a:lstStyle/>
          <a:p>
            <a:pPr lvl="0" algn="ctr"/>
            <a:r>
              <a:rPr lang="en-US" sz="2000" b="1" dirty="0">
                <a:solidFill>
                  <a:prstClr val="black"/>
                </a:solidFill>
              </a:rPr>
              <a:t>“I don’t know of any instance where we have a verified account of anybody being buried in the afternoon of their crucifixion in a known tomb. So how likely is it that they made an exception in the case of Jesus?” </a:t>
            </a:r>
            <a:endParaRPr kumimoji="0" lang="en-US" sz="1600" b="1" u="none" strike="noStrike" kern="1200" cap="none" spc="0" normalizeH="0" baseline="0" noProof="0" dirty="0">
              <a:ln>
                <a:noFill/>
              </a:ln>
              <a:solidFill>
                <a:prstClr val="black"/>
              </a:solidFill>
              <a:effectLst/>
              <a:uLnTx/>
              <a:uFillTx/>
              <a:latin typeface="Grandview Display"/>
            </a:endParaRPr>
          </a:p>
        </p:txBody>
      </p:sp>
      <p:sp>
        <p:nvSpPr>
          <p:cNvPr id="4" name="TextBox 3">
            <a:extLst>
              <a:ext uri="{FF2B5EF4-FFF2-40B4-BE49-F238E27FC236}">
                <a16:creationId xmlns:a16="http://schemas.microsoft.com/office/drawing/2014/main" id="{CE20CBC7-3D05-36E0-D9DF-24DD3BCF63A8}"/>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19-20</a:t>
            </a:r>
          </a:p>
        </p:txBody>
      </p:sp>
    </p:spTree>
    <p:extLst>
      <p:ext uri="{BB962C8B-B14F-4D97-AF65-F5344CB8AC3E}">
        <p14:creationId xmlns:p14="http://schemas.microsoft.com/office/powerpoint/2010/main" val="75854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1323439"/>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startAt="2"/>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History of the</a:t>
            </a:r>
            <a:r>
              <a:rPr kumimoji="0" lang="en-US" sz="4400" b="1" i="0" u="none" strike="noStrike" kern="1200" cap="none" spc="0" normalizeH="0" noProof="0" dirty="0">
                <a:ln>
                  <a:noFill/>
                </a:ln>
                <a:solidFill>
                  <a:srgbClr val="FBEED4"/>
                </a:solidFill>
                <a:effectLst/>
                <a:uLnTx/>
                <a:uFillTx/>
                <a:latin typeface="Grandview Display"/>
                <a:ea typeface="+mn-ea"/>
                <a:cs typeface="+mn-cs"/>
              </a:rPr>
              <a:t> Theory</a:t>
            </a:r>
          </a:p>
          <a:p>
            <a:pPr marL="1200150" lvl="1" indent="-742950">
              <a:buFont typeface="+mj-lt"/>
              <a:buAutoNum type="arabicPeriod" startAt="2"/>
              <a:defRPr/>
            </a:pPr>
            <a:r>
              <a:rPr lang="en-US" sz="3600" b="1" baseline="0" dirty="0">
                <a:solidFill>
                  <a:srgbClr val="FBEED4"/>
                </a:solidFill>
                <a:latin typeface="Grandview Display"/>
              </a:rPr>
              <a:t>Ehrman</a:t>
            </a:r>
            <a:r>
              <a:rPr lang="en-US" sz="3600" b="1" dirty="0">
                <a:solidFill>
                  <a:srgbClr val="FBEED4"/>
                </a:solidFill>
                <a:latin typeface="Grandview Display"/>
              </a:rPr>
              <a:t>’s theory in </a:t>
            </a:r>
            <a:r>
              <a:rPr lang="en-US" sz="3600" b="1" i="1" dirty="0">
                <a:solidFill>
                  <a:srgbClr val="FBEED4"/>
                </a:solidFill>
                <a:latin typeface="Grandview Display"/>
              </a:rPr>
              <a:t>Jesus Before the Gospels</a:t>
            </a:r>
          </a:p>
        </p:txBody>
      </p:sp>
      <p:sp>
        <p:nvSpPr>
          <p:cNvPr id="7" name="Title 1">
            <a:extLst>
              <a:ext uri="{FF2B5EF4-FFF2-40B4-BE49-F238E27FC236}">
                <a16:creationId xmlns:a16="http://schemas.microsoft.com/office/drawing/2014/main" id="{92BDB80E-BB16-6DD5-216A-EFC14C0F92D3}"/>
              </a:ext>
            </a:extLst>
          </p:cNvPr>
          <p:cNvSpPr>
            <a:spLocks noGrp="1"/>
          </p:cNvSpPr>
          <p:nvPr>
            <p:ph type="title"/>
          </p:nvPr>
        </p:nvSpPr>
        <p:spPr>
          <a:xfrm>
            <a:off x="1" y="1"/>
            <a:ext cx="9539416" cy="1690912"/>
          </a:xfrm>
        </p:spPr>
        <p:txBody>
          <a:bodyPr anchor="ctr">
            <a:normAutofit fontScale="90000"/>
          </a:bodyPr>
          <a:lstStyle/>
          <a:p>
            <a:r>
              <a:rPr lang="en-US" sz="5400" dirty="0"/>
              <a:t>Memory distortion theory </a:t>
            </a:r>
            <a:r>
              <a:rPr lang="en-US" sz="2000" dirty="0"/>
              <a:t>(21</a:t>
            </a:r>
            <a:r>
              <a:rPr lang="en-US" sz="2000" baseline="30000" dirty="0"/>
              <a:t>st</a:t>
            </a:r>
            <a:r>
              <a:rPr lang="en-US" sz="2000" dirty="0"/>
              <a:t> CE)</a:t>
            </a:r>
            <a:endParaRPr lang="en-US" sz="5400" dirty="0"/>
          </a:p>
        </p:txBody>
      </p:sp>
      <p:sp>
        <p:nvSpPr>
          <p:cNvPr id="4" name="TextBox 3">
            <a:extLst>
              <a:ext uri="{FF2B5EF4-FFF2-40B4-BE49-F238E27FC236}">
                <a16:creationId xmlns:a16="http://schemas.microsoft.com/office/drawing/2014/main" id="{1BA1CC19-6D6D-E845-46C0-ACC224B2C847}"/>
              </a:ext>
            </a:extLst>
          </p:cNvPr>
          <p:cNvSpPr txBox="1"/>
          <p:nvPr/>
        </p:nvSpPr>
        <p:spPr>
          <a:xfrm>
            <a:off x="329514" y="2539946"/>
            <a:ext cx="5287765" cy="4188381"/>
          </a:xfrm>
          <a:prstGeom prst="roundRect">
            <a:avLst/>
          </a:prstGeom>
          <a:solidFill>
            <a:srgbClr val="FBEED4"/>
          </a:solidFill>
        </p:spPr>
        <p:txBody>
          <a:bodyPr wrap="square">
            <a:spAutoFit/>
          </a:bodyPr>
          <a:lstStyle/>
          <a:p>
            <a:pPr lvl="0" algn="ctr"/>
            <a:r>
              <a:rPr lang="en-US" sz="2000" b="1" dirty="0">
                <a:solidFill>
                  <a:prstClr val="black"/>
                </a:solidFill>
              </a:rPr>
              <a:t>“We—whether as individuals or as members of a collective—“remember” the past because of its value in the present. Otherwise we have no reason even to think about the past—whether it is our own past lives and experiences or the lives and experiences of our society. And—this is the key point I am trying to make—sometimes, often, or always our memories of the past are distorted precisely because of the demands of the present.” </a:t>
            </a:r>
            <a:endParaRPr kumimoji="0" lang="en-US" sz="1600" b="1" u="none" strike="noStrike" kern="1200" cap="none" spc="0" normalizeH="0" baseline="0" noProof="0" dirty="0">
              <a:ln>
                <a:noFill/>
              </a:ln>
              <a:solidFill>
                <a:prstClr val="black"/>
              </a:solidFill>
              <a:effectLst/>
              <a:uLnTx/>
              <a:uFillTx/>
              <a:latin typeface="Grandview Display"/>
            </a:endParaRPr>
          </a:p>
        </p:txBody>
      </p:sp>
      <p:sp>
        <p:nvSpPr>
          <p:cNvPr id="6" name="TextBox 5">
            <a:extLst>
              <a:ext uri="{FF2B5EF4-FFF2-40B4-BE49-F238E27FC236}">
                <a16:creationId xmlns:a16="http://schemas.microsoft.com/office/drawing/2014/main" id="{3FFE7979-102B-EACE-8EB4-828A9D4120F4}"/>
              </a:ext>
            </a:extLst>
          </p:cNvPr>
          <p:cNvSpPr txBox="1"/>
          <p:nvPr/>
        </p:nvSpPr>
        <p:spPr>
          <a:xfrm>
            <a:off x="6260345" y="2623766"/>
            <a:ext cx="5287764" cy="3847862"/>
          </a:xfrm>
          <a:prstGeom prst="roundRect">
            <a:avLst/>
          </a:prstGeom>
          <a:solidFill>
            <a:srgbClr val="FBEED4"/>
          </a:solidFill>
        </p:spPr>
        <p:txBody>
          <a:bodyPr wrap="square">
            <a:spAutoFit/>
          </a:bodyPr>
          <a:lstStyle/>
          <a:p>
            <a:pPr lvl="0" algn="ctr"/>
            <a:r>
              <a:rPr lang="en-US" sz="2000" b="1" dirty="0">
                <a:solidFill>
                  <a:prstClr val="black"/>
                </a:solidFill>
              </a:rPr>
              <a:t>“Here, though, is my ultimate point, both for this chapter and for the entire book: this invention of memories of Jesus is not simply a modern phenomenon. It has always been going on. From the very earliest of times. As far back as we have recorded memories of Jesus, we have widely disparate accounts of his words and deeds. And the events of his life. And the events of the lives of those who knew him.” </a:t>
            </a:r>
            <a:endParaRPr kumimoji="0" lang="en-US" sz="1600" b="1" u="none" strike="noStrike" kern="1200" cap="none" spc="0" normalizeH="0" baseline="0" noProof="0" dirty="0">
              <a:ln>
                <a:noFill/>
              </a:ln>
              <a:solidFill>
                <a:prstClr val="black"/>
              </a:solidFill>
              <a:effectLst/>
              <a:uLnTx/>
              <a:uFillTx/>
              <a:latin typeface="Grandview Display"/>
            </a:endParaRPr>
          </a:p>
        </p:txBody>
      </p:sp>
      <p:sp>
        <p:nvSpPr>
          <p:cNvPr id="2" name="TextBox 1">
            <a:extLst>
              <a:ext uri="{FF2B5EF4-FFF2-40B4-BE49-F238E27FC236}">
                <a16:creationId xmlns:a16="http://schemas.microsoft.com/office/drawing/2014/main" id="{C510C6E5-DE7F-E576-7158-E15930871EEA}"/>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20</a:t>
            </a:r>
          </a:p>
        </p:txBody>
      </p:sp>
    </p:spTree>
    <p:extLst>
      <p:ext uri="{BB962C8B-B14F-4D97-AF65-F5344CB8AC3E}">
        <p14:creationId xmlns:p14="http://schemas.microsoft.com/office/powerpoint/2010/main" val="186307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4647426"/>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startAt="2"/>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History of the</a:t>
            </a:r>
            <a:r>
              <a:rPr kumimoji="0" lang="en-US" sz="4400" b="1" i="0" u="none" strike="noStrike" kern="1200" cap="none" spc="0" normalizeH="0" noProof="0" dirty="0">
                <a:ln>
                  <a:noFill/>
                </a:ln>
                <a:solidFill>
                  <a:srgbClr val="FBEED4"/>
                </a:solidFill>
                <a:effectLst/>
                <a:uLnTx/>
                <a:uFillTx/>
                <a:latin typeface="Grandview Display"/>
                <a:ea typeface="+mn-ea"/>
                <a:cs typeface="+mn-cs"/>
              </a:rPr>
              <a:t> Theory</a:t>
            </a:r>
          </a:p>
          <a:p>
            <a:pPr marL="1200150" lvl="1" indent="-742950">
              <a:buFont typeface="+mj-lt"/>
              <a:buAutoNum type="arabicPeriod" startAt="3"/>
              <a:defRPr/>
            </a:pPr>
            <a:r>
              <a:rPr lang="en-US" sz="3600" b="1" dirty="0">
                <a:solidFill>
                  <a:srgbClr val="FBEED4"/>
                </a:solidFill>
                <a:latin typeface="Grandview Display"/>
              </a:rPr>
              <a:t>Ehrman’s different findings on kinds of “memory”</a:t>
            </a:r>
          </a:p>
          <a:p>
            <a:pPr marL="1657350" lvl="2" indent="-742950">
              <a:buFont typeface="+mj-lt"/>
              <a:buAutoNum type="arabicPeriod"/>
              <a:defRPr/>
            </a:pPr>
            <a:r>
              <a:rPr lang="en-US" sz="3600" b="1" dirty="0">
                <a:solidFill>
                  <a:srgbClr val="FBEED4"/>
                </a:solidFill>
                <a:latin typeface="Grandview Display"/>
              </a:rPr>
              <a:t>Episodic &amp; Semantic Memory</a:t>
            </a:r>
          </a:p>
          <a:p>
            <a:pPr marL="1657350" lvl="2" indent="-742950">
              <a:buFont typeface="+mj-lt"/>
              <a:buAutoNum type="arabicPeriod"/>
              <a:defRPr/>
            </a:pPr>
            <a:r>
              <a:rPr lang="en-US" sz="3600" b="1" dirty="0">
                <a:solidFill>
                  <a:srgbClr val="FBEED4"/>
                </a:solidFill>
                <a:latin typeface="Grandview Display"/>
              </a:rPr>
              <a:t>Group memory</a:t>
            </a:r>
          </a:p>
          <a:p>
            <a:pPr marL="1657350" lvl="2" indent="-742950">
              <a:buFont typeface="+mj-lt"/>
              <a:buAutoNum type="arabicPeriod"/>
              <a:defRPr/>
            </a:pPr>
            <a:r>
              <a:rPr lang="en-US" sz="3600" b="1" dirty="0">
                <a:solidFill>
                  <a:srgbClr val="FBEED4"/>
                </a:solidFill>
                <a:latin typeface="Grandview Display"/>
              </a:rPr>
              <a:t>Suggestion memory</a:t>
            </a:r>
          </a:p>
          <a:p>
            <a:pPr marL="1657350" lvl="2" indent="-742950">
              <a:buFont typeface="+mj-lt"/>
              <a:buAutoNum type="arabicPeriod"/>
              <a:defRPr/>
            </a:pPr>
            <a:r>
              <a:rPr lang="en-US" sz="3600" b="1" dirty="0">
                <a:solidFill>
                  <a:srgbClr val="FBEED4"/>
                </a:solidFill>
                <a:latin typeface="Grandview Display"/>
              </a:rPr>
              <a:t>“filling in the gaps”</a:t>
            </a:r>
          </a:p>
          <a:p>
            <a:pPr marL="1657350" lvl="2" indent="-742950">
              <a:buFont typeface="+mj-lt"/>
              <a:buAutoNum type="arabicPeriod"/>
              <a:defRPr/>
            </a:pPr>
            <a:r>
              <a:rPr lang="en-US" sz="3600" b="1" dirty="0">
                <a:solidFill>
                  <a:srgbClr val="FBEED4"/>
                </a:solidFill>
                <a:latin typeface="Grandview Display"/>
              </a:rPr>
              <a:t>Distorted memory</a:t>
            </a:r>
          </a:p>
          <a:p>
            <a:pPr marL="1657350" lvl="2" indent="-742950">
              <a:buFont typeface="+mj-lt"/>
              <a:buAutoNum type="arabicPeriod"/>
              <a:defRPr/>
            </a:pPr>
            <a:r>
              <a:rPr lang="en-US" sz="3600" b="1" dirty="0">
                <a:solidFill>
                  <a:srgbClr val="FBEED4"/>
                </a:solidFill>
                <a:latin typeface="Grandview Display"/>
              </a:rPr>
              <a:t>Flashbulb vs gist memory</a:t>
            </a:r>
          </a:p>
        </p:txBody>
      </p:sp>
      <p:sp>
        <p:nvSpPr>
          <p:cNvPr id="7" name="Title 1">
            <a:extLst>
              <a:ext uri="{FF2B5EF4-FFF2-40B4-BE49-F238E27FC236}">
                <a16:creationId xmlns:a16="http://schemas.microsoft.com/office/drawing/2014/main" id="{92BDB80E-BB16-6DD5-216A-EFC14C0F92D3}"/>
              </a:ext>
            </a:extLst>
          </p:cNvPr>
          <p:cNvSpPr>
            <a:spLocks noGrp="1"/>
          </p:cNvSpPr>
          <p:nvPr>
            <p:ph type="title"/>
          </p:nvPr>
        </p:nvSpPr>
        <p:spPr>
          <a:xfrm>
            <a:off x="1" y="1"/>
            <a:ext cx="9539416" cy="1690912"/>
          </a:xfrm>
        </p:spPr>
        <p:txBody>
          <a:bodyPr anchor="ctr">
            <a:normAutofit fontScale="90000"/>
          </a:bodyPr>
          <a:lstStyle/>
          <a:p>
            <a:r>
              <a:rPr lang="en-US" sz="5400" dirty="0"/>
              <a:t>Memory distortion theory </a:t>
            </a:r>
            <a:r>
              <a:rPr lang="en-US" sz="2000" dirty="0"/>
              <a:t>(21</a:t>
            </a:r>
            <a:r>
              <a:rPr lang="en-US" sz="2000" baseline="30000" dirty="0"/>
              <a:t>st</a:t>
            </a:r>
            <a:r>
              <a:rPr lang="en-US" sz="2000" dirty="0"/>
              <a:t> CE)</a:t>
            </a:r>
            <a:endParaRPr lang="en-US" sz="5400" dirty="0"/>
          </a:p>
        </p:txBody>
      </p:sp>
      <p:sp>
        <p:nvSpPr>
          <p:cNvPr id="2" name="TextBox 1">
            <a:extLst>
              <a:ext uri="{FF2B5EF4-FFF2-40B4-BE49-F238E27FC236}">
                <a16:creationId xmlns:a16="http://schemas.microsoft.com/office/drawing/2014/main" id="{AB1CA99D-22C8-9DB4-7DF7-8BC0993BAAB2}"/>
              </a:ext>
            </a:extLst>
          </p:cNvPr>
          <p:cNvSpPr txBox="1"/>
          <p:nvPr/>
        </p:nvSpPr>
        <p:spPr>
          <a:xfrm>
            <a:off x="868768" y="2448268"/>
            <a:ext cx="10858500" cy="3507343"/>
          </a:xfrm>
          <a:prstGeom prst="roundRect">
            <a:avLst/>
          </a:prstGeom>
          <a:solidFill>
            <a:srgbClr val="FBEED4"/>
          </a:solidFill>
        </p:spPr>
        <p:txBody>
          <a:bodyPr wrap="square">
            <a:spAutoFit/>
          </a:bodyPr>
          <a:lstStyle/>
          <a:p>
            <a:pPr lvl="0" algn="ctr"/>
            <a:r>
              <a:rPr lang="en-US" sz="2000" b="1" dirty="0">
                <a:solidFill>
                  <a:prstClr val="black"/>
                </a:solidFill>
              </a:rPr>
              <a:t>“Jesus’s Sermon on the Mount in Matthew chapters 5–7 was recorded about fifty years after he would have delivered the sermon. But can we assume he delivered it? If he did so, did he speak the specific words now found in the sermon (all three chapters of them) while sitting on a mountain addressing the crowds? On that occasion did he really say, “Blessed are the poor in spirit, for theirs is the Kingdom of Heaven,” and “Beware of false prophets, who come to you in sheep’s clothing but inwardly are ravenous wolves,” and “Everyone who hears these words of mine and does them will be like a wise man who built his house on a rock”? Or did he say things sort of like that on the occasion? Or did he say something sort of like that on some other occasion—any occasion at all? Which is the gist and which is the detail?”</a:t>
            </a:r>
            <a:endParaRPr kumimoji="0" lang="en-US" sz="1600" b="1" u="none" strike="noStrike" kern="1200" cap="none" spc="0" normalizeH="0" baseline="0" noProof="0" dirty="0">
              <a:ln>
                <a:noFill/>
              </a:ln>
              <a:solidFill>
                <a:prstClr val="black"/>
              </a:solidFill>
              <a:effectLst/>
              <a:uLnTx/>
              <a:uFillTx/>
              <a:latin typeface="Grandview Display"/>
            </a:endParaRPr>
          </a:p>
        </p:txBody>
      </p:sp>
      <p:sp>
        <p:nvSpPr>
          <p:cNvPr id="4" name="TextBox 3">
            <a:extLst>
              <a:ext uri="{FF2B5EF4-FFF2-40B4-BE49-F238E27FC236}">
                <a16:creationId xmlns:a16="http://schemas.microsoft.com/office/drawing/2014/main" id="{5A986568-9F5D-C7E5-C05C-6A0F650A7D50}"/>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21-23</a:t>
            </a:r>
          </a:p>
        </p:txBody>
      </p:sp>
    </p:spTree>
    <p:extLst>
      <p:ext uri="{BB962C8B-B14F-4D97-AF65-F5344CB8AC3E}">
        <p14:creationId xmlns:p14="http://schemas.microsoft.com/office/powerpoint/2010/main" val="357969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3"/>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1877437"/>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startAt="2"/>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History of the</a:t>
            </a:r>
            <a:r>
              <a:rPr kumimoji="0" lang="en-US" sz="4400" b="1" i="0" u="none" strike="noStrike" kern="1200" cap="none" spc="0" normalizeH="0" noProof="0" dirty="0">
                <a:ln>
                  <a:noFill/>
                </a:ln>
                <a:solidFill>
                  <a:srgbClr val="FBEED4"/>
                </a:solidFill>
                <a:effectLst/>
                <a:uLnTx/>
                <a:uFillTx/>
                <a:latin typeface="Grandview Display"/>
                <a:ea typeface="+mn-ea"/>
                <a:cs typeface="+mn-cs"/>
              </a:rPr>
              <a:t> Theory</a:t>
            </a:r>
          </a:p>
          <a:p>
            <a:pPr marL="1200150" lvl="1" indent="-742950">
              <a:buFont typeface="+mj-lt"/>
              <a:buAutoNum type="arabicPeriod" startAt="4"/>
              <a:defRPr/>
            </a:pPr>
            <a:r>
              <a:rPr lang="en-US" sz="3600" b="1" dirty="0">
                <a:solidFill>
                  <a:srgbClr val="FBEED4"/>
                </a:solidFill>
                <a:latin typeface="Grandview Display"/>
              </a:rPr>
              <a:t>Various studies that Ehrman cites</a:t>
            </a:r>
          </a:p>
          <a:p>
            <a:pPr marL="1657350" lvl="2" indent="-742950">
              <a:buFont typeface="+mj-lt"/>
              <a:buAutoNum type="arabicPeriod"/>
              <a:defRPr/>
            </a:pPr>
            <a:endParaRPr lang="en-US" sz="3600" b="1" dirty="0">
              <a:solidFill>
                <a:srgbClr val="FBEED4"/>
              </a:solidFill>
              <a:latin typeface="Grandview Display"/>
            </a:endParaRPr>
          </a:p>
        </p:txBody>
      </p:sp>
      <p:sp>
        <p:nvSpPr>
          <p:cNvPr id="7" name="Title 1">
            <a:extLst>
              <a:ext uri="{FF2B5EF4-FFF2-40B4-BE49-F238E27FC236}">
                <a16:creationId xmlns:a16="http://schemas.microsoft.com/office/drawing/2014/main" id="{92BDB80E-BB16-6DD5-216A-EFC14C0F92D3}"/>
              </a:ext>
            </a:extLst>
          </p:cNvPr>
          <p:cNvSpPr>
            <a:spLocks noGrp="1"/>
          </p:cNvSpPr>
          <p:nvPr>
            <p:ph type="title"/>
          </p:nvPr>
        </p:nvSpPr>
        <p:spPr>
          <a:xfrm>
            <a:off x="1" y="1"/>
            <a:ext cx="9539416" cy="1690912"/>
          </a:xfrm>
        </p:spPr>
        <p:txBody>
          <a:bodyPr anchor="ctr">
            <a:normAutofit fontScale="90000"/>
          </a:bodyPr>
          <a:lstStyle/>
          <a:p>
            <a:r>
              <a:rPr lang="en-US" sz="5400" dirty="0"/>
              <a:t>Memory distortion theory </a:t>
            </a:r>
            <a:r>
              <a:rPr lang="en-US" sz="2000" dirty="0"/>
              <a:t>(21</a:t>
            </a:r>
            <a:r>
              <a:rPr lang="en-US" sz="2000" baseline="30000" dirty="0"/>
              <a:t>st</a:t>
            </a:r>
            <a:r>
              <a:rPr lang="en-US" sz="2000" dirty="0"/>
              <a:t> CE)</a:t>
            </a:r>
            <a:endParaRPr lang="en-US" sz="5400" dirty="0"/>
          </a:p>
        </p:txBody>
      </p:sp>
      <p:pic>
        <p:nvPicPr>
          <p:cNvPr id="4" name="Online Media 3" descr="selective attention test">
            <a:hlinkClick r:id="" action="ppaction://media"/>
            <a:extLst>
              <a:ext uri="{FF2B5EF4-FFF2-40B4-BE49-F238E27FC236}">
                <a16:creationId xmlns:a16="http://schemas.microsoft.com/office/drawing/2014/main" id="{0DD801DA-CFF0-0CC8-D6C6-79C8D4517868}"/>
              </a:ext>
            </a:extLst>
          </p:cNvPr>
          <p:cNvPicPr>
            <a:picLocks noRot="1" noChangeAspect="1"/>
          </p:cNvPicPr>
          <p:nvPr>
            <a:videoFile r:link="rId1"/>
          </p:nvPr>
        </p:nvPicPr>
        <p:blipFill>
          <a:blip r:embed="rId4"/>
          <a:stretch>
            <a:fillRect/>
          </a:stretch>
        </p:blipFill>
        <p:spPr>
          <a:xfrm>
            <a:off x="1837020" y="0"/>
            <a:ext cx="9143999" cy="6858000"/>
          </a:xfrm>
          <a:prstGeom prst="rect">
            <a:avLst/>
          </a:prstGeom>
        </p:spPr>
      </p:pic>
      <p:sp>
        <p:nvSpPr>
          <p:cNvPr id="2" name="TextBox 1">
            <a:extLst>
              <a:ext uri="{FF2B5EF4-FFF2-40B4-BE49-F238E27FC236}">
                <a16:creationId xmlns:a16="http://schemas.microsoft.com/office/drawing/2014/main" id="{06AECBF1-A191-21C4-4450-F05B2AB87945}"/>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23</a:t>
            </a:r>
          </a:p>
        </p:txBody>
      </p:sp>
    </p:spTree>
    <p:extLst>
      <p:ext uri="{BB962C8B-B14F-4D97-AF65-F5344CB8AC3E}">
        <p14:creationId xmlns:p14="http://schemas.microsoft.com/office/powerpoint/2010/main" val="169676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4"/>
                </p:tgtEl>
              </p:cMediaNode>
            </p:video>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uiExpand="1"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2985433"/>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startAt="2"/>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History of the</a:t>
            </a:r>
            <a:r>
              <a:rPr kumimoji="0" lang="en-US" sz="4400" b="1" i="0" u="none" strike="noStrike" kern="1200" cap="none" spc="0" normalizeH="0" noProof="0" dirty="0">
                <a:ln>
                  <a:noFill/>
                </a:ln>
                <a:solidFill>
                  <a:srgbClr val="FBEED4"/>
                </a:solidFill>
                <a:effectLst/>
                <a:uLnTx/>
                <a:uFillTx/>
                <a:latin typeface="Grandview Display"/>
                <a:ea typeface="+mn-ea"/>
                <a:cs typeface="+mn-cs"/>
              </a:rPr>
              <a:t> Theory</a:t>
            </a:r>
          </a:p>
          <a:p>
            <a:pPr marL="1200150" lvl="1" indent="-742950">
              <a:buFont typeface="+mj-lt"/>
              <a:buAutoNum type="arabicPeriod" startAt="4"/>
              <a:defRPr/>
            </a:pPr>
            <a:r>
              <a:rPr lang="en-US" sz="3600" b="1" dirty="0">
                <a:solidFill>
                  <a:srgbClr val="FBEED4"/>
                </a:solidFill>
                <a:latin typeface="Grandview Display"/>
              </a:rPr>
              <a:t>Various studies that Ehrman cites</a:t>
            </a:r>
          </a:p>
          <a:p>
            <a:pPr marL="1200150" lvl="1" indent="-742950">
              <a:buFont typeface="+mj-lt"/>
              <a:buAutoNum type="arabicPeriod" startAt="4"/>
              <a:defRPr/>
            </a:pPr>
            <a:r>
              <a:rPr lang="en-US" sz="3600" b="1" dirty="0">
                <a:solidFill>
                  <a:srgbClr val="FBEED4"/>
                </a:solidFill>
              </a:rPr>
              <a:t>Ehrman largely subscribes to the Legendary/Myth theories of Jesus Resurrection.</a:t>
            </a:r>
            <a:endParaRPr lang="en-US" sz="3600" b="1" dirty="0">
              <a:solidFill>
                <a:srgbClr val="FBEED4"/>
              </a:solidFill>
              <a:latin typeface="Grandview Display"/>
            </a:endParaRPr>
          </a:p>
          <a:p>
            <a:pPr marL="1657350" lvl="2" indent="-742950">
              <a:buFont typeface="+mj-lt"/>
              <a:buAutoNum type="arabicPeriod"/>
              <a:defRPr/>
            </a:pPr>
            <a:endParaRPr lang="en-US" sz="3600" b="1" dirty="0">
              <a:solidFill>
                <a:srgbClr val="FBEED4"/>
              </a:solidFill>
              <a:latin typeface="Grandview Display"/>
            </a:endParaRPr>
          </a:p>
        </p:txBody>
      </p:sp>
      <p:sp>
        <p:nvSpPr>
          <p:cNvPr id="7" name="Title 1">
            <a:extLst>
              <a:ext uri="{FF2B5EF4-FFF2-40B4-BE49-F238E27FC236}">
                <a16:creationId xmlns:a16="http://schemas.microsoft.com/office/drawing/2014/main" id="{92BDB80E-BB16-6DD5-216A-EFC14C0F92D3}"/>
              </a:ext>
            </a:extLst>
          </p:cNvPr>
          <p:cNvSpPr>
            <a:spLocks noGrp="1"/>
          </p:cNvSpPr>
          <p:nvPr>
            <p:ph type="title"/>
          </p:nvPr>
        </p:nvSpPr>
        <p:spPr>
          <a:xfrm>
            <a:off x="1" y="1"/>
            <a:ext cx="9539416" cy="1690912"/>
          </a:xfrm>
        </p:spPr>
        <p:txBody>
          <a:bodyPr anchor="ctr">
            <a:normAutofit fontScale="90000"/>
          </a:bodyPr>
          <a:lstStyle/>
          <a:p>
            <a:r>
              <a:rPr lang="en-US" sz="5400" dirty="0"/>
              <a:t>Memory distortion theory </a:t>
            </a:r>
            <a:r>
              <a:rPr lang="en-US" sz="2000" dirty="0"/>
              <a:t>(21</a:t>
            </a:r>
            <a:r>
              <a:rPr lang="en-US" sz="2000" baseline="30000" dirty="0"/>
              <a:t>st</a:t>
            </a:r>
            <a:r>
              <a:rPr lang="en-US" sz="2000" dirty="0"/>
              <a:t> CE)</a:t>
            </a:r>
            <a:endParaRPr lang="en-US" sz="5400" dirty="0"/>
          </a:p>
        </p:txBody>
      </p:sp>
      <p:sp>
        <p:nvSpPr>
          <p:cNvPr id="2" name="TextBox 1">
            <a:extLst>
              <a:ext uri="{FF2B5EF4-FFF2-40B4-BE49-F238E27FC236}">
                <a16:creationId xmlns:a16="http://schemas.microsoft.com/office/drawing/2014/main" id="{9D6E2A25-608F-C40B-722A-751ACBD8EB5C}"/>
              </a:ext>
            </a:extLst>
          </p:cNvPr>
          <p:cNvSpPr txBox="1"/>
          <p:nvPr/>
        </p:nvSpPr>
        <p:spPr>
          <a:xfrm>
            <a:off x="607025" y="3429000"/>
            <a:ext cx="10858500" cy="2962513"/>
          </a:xfrm>
          <a:prstGeom prst="roundRect">
            <a:avLst/>
          </a:prstGeom>
          <a:solidFill>
            <a:srgbClr val="FBEED4"/>
          </a:solidFill>
        </p:spPr>
        <p:txBody>
          <a:bodyPr wrap="square">
            <a:spAutoFit/>
          </a:bodyPr>
          <a:lstStyle/>
          <a:p>
            <a:pPr lvl="0" algn="ctr"/>
            <a:r>
              <a:rPr lang="en-US" sz="2800" b="1" dirty="0">
                <a:solidFill>
                  <a:prstClr val="black"/>
                </a:solidFill>
              </a:rPr>
              <a:t>“And so to return to my question: is it possible that some people—many people—see “invented” traditions about Jesus, or “distorted” memories of what happened in his life, when they are looking for them, in books from outside the New Testament? But that when the books are inside the New Testament they are not looking for such things and so don’t see them?” </a:t>
            </a:r>
            <a:endParaRPr kumimoji="0" lang="en-US" sz="2000" b="1" u="none" strike="noStrike" kern="1200" cap="none" spc="0" normalizeH="0" baseline="0" noProof="0" dirty="0">
              <a:ln>
                <a:noFill/>
              </a:ln>
              <a:solidFill>
                <a:prstClr val="black"/>
              </a:solidFill>
              <a:effectLst/>
              <a:uLnTx/>
              <a:uFillTx/>
              <a:latin typeface="Grandview Display"/>
            </a:endParaRPr>
          </a:p>
        </p:txBody>
      </p:sp>
      <p:sp>
        <p:nvSpPr>
          <p:cNvPr id="4" name="TextBox 3">
            <a:extLst>
              <a:ext uri="{FF2B5EF4-FFF2-40B4-BE49-F238E27FC236}">
                <a16:creationId xmlns:a16="http://schemas.microsoft.com/office/drawing/2014/main" id="{03CD8007-3D1D-ABDD-812C-C7270119B19C}"/>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23-24</a:t>
            </a:r>
          </a:p>
        </p:txBody>
      </p:sp>
    </p:spTree>
    <p:extLst>
      <p:ext uri="{BB962C8B-B14F-4D97-AF65-F5344CB8AC3E}">
        <p14:creationId xmlns:p14="http://schemas.microsoft.com/office/powerpoint/2010/main" val="410119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2" grpId="0" animBg="1"/>
      <p:bldP spid="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A5D29E-A8C8-FB8A-A9E0-499A0E7BE8AD}"/>
              </a:ext>
            </a:extLst>
          </p:cNvPr>
          <p:cNvSpPr txBox="1"/>
          <p:nvPr/>
        </p:nvSpPr>
        <p:spPr>
          <a:xfrm>
            <a:off x="0" y="1878227"/>
            <a:ext cx="12191999" cy="5016758"/>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startAt="3"/>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Objections to the</a:t>
            </a:r>
            <a:r>
              <a:rPr kumimoji="0" lang="en-US" sz="4400" b="1" i="0" u="none" strike="noStrike" kern="1200" cap="none" spc="0" normalizeH="0" noProof="0" dirty="0">
                <a:ln>
                  <a:noFill/>
                </a:ln>
                <a:solidFill>
                  <a:srgbClr val="FBEED4"/>
                </a:solidFill>
                <a:effectLst/>
                <a:uLnTx/>
                <a:uFillTx/>
                <a:latin typeface="Grandview Display"/>
                <a:ea typeface="+mn-ea"/>
                <a:cs typeface="+mn-cs"/>
              </a:rPr>
              <a:t> Theory</a:t>
            </a:r>
          </a:p>
          <a:p>
            <a:pPr marL="1200150" lvl="1" indent="-742950">
              <a:buFont typeface="+mj-lt"/>
              <a:buAutoNum type="arabicPeriod"/>
              <a:defRPr/>
            </a:pPr>
            <a:r>
              <a:rPr lang="en-US" sz="3000" b="1" dirty="0">
                <a:solidFill>
                  <a:srgbClr val="FBEED4"/>
                </a:solidFill>
              </a:rPr>
              <a:t>There is no comparing what the early disciples and eyewitnesses of Jesus saw.</a:t>
            </a:r>
          </a:p>
          <a:p>
            <a:pPr marL="1200150" lvl="1" indent="-742950">
              <a:buFont typeface="+mj-lt"/>
              <a:buAutoNum type="arabicPeriod"/>
              <a:defRPr/>
            </a:pPr>
            <a:r>
              <a:rPr lang="en-US" sz="3000" b="1" dirty="0">
                <a:solidFill>
                  <a:srgbClr val="FBEED4"/>
                </a:solidFill>
              </a:rPr>
              <a:t>When weighed against all the evidence and the eyewitnesses, this theory seems improbable. </a:t>
            </a:r>
          </a:p>
          <a:p>
            <a:pPr marL="1200150" lvl="1" indent="-742950">
              <a:buFont typeface="+mj-lt"/>
              <a:buAutoNum type="arabicPeriod"/>
              <a:defRPr/>
            </a:pPr>
            <a:r>
              <a:rPr lang="en-US" sz="3000" b="1" dirty="0">
                <a:solidFill>
                  <a:srgbClr val="FBEED4"/>
                </a:solidFill>
              </a:rPr>
              <a:t>Ehrman’s worldview dismisses plenary inspiration of the Scriptures. </a:t>
            </a:r>
          </a:p>
          <a:p>
            <a:pPr marL="1200150" lvl="1" indent="-742950">
              <a:buFont typeface="+mj-lt"/>
              <a:buAutoNum type="arabicPeriod"/>
              <a:defRPr/>
            </a:pPr>
            <a:r>
              <a:rPr lang="en-US" sz="3000" b="1" dirty="0">
                <a:solidFill>
                  <a:srgbClr val="FBEED4"/>
                </a:solidFill>
              </a:rPr>
              <a:t>Ehrman’s begins with conjecture that leads to his conclusions. </a:t>
            </a:r>
          </a:p>
          <a:p>
            <a:pPr marL="1200150" lvl="1" indent="-742950">
              <a:buFont typeface="+mj-lt"/>
              <a:buAutoNum type="arabicPeriod"/>
              <a:defRPr/>
            </a:pPr>
            <a:r>
              <a:rPr lang="en-US" sz="3000" b="1" dirty="0">
                <a:solidFill>
                  <a:srgbClr val="FBEED4"/>
                </a:solidFill>
              </a:rPr>
              <a:t>An over exaggeration of textual criticism.</a:t>
            </a:r>
            <a:endParaRPr lang="en-US" sz="3000" b="1" dirty="0">
              <a:solidFill>
                <a:srgbClr val="FBEED4"/>
              </a:solidFill>
              <a:latin typeface="Grandview Display"/>
            </a:endParaRPr>
          </a:p>
          <a:p>
            <a:pPr marL="1657350" lvl="2" indent="-742950">
              <a:buFont typeface="+mj-lt"/>
              <a:buAutoNum type="arabicPeriod"/>
              <a:defRPr/>
            </a:pPr>
            <a:endParaRPr lang="en-US" sz="3600" b="1" dirty="0">
              <a:solidFill>
                <a:srgbClr val="FBEED4"/>
              </a:solidFill>
              <a:latin typeface="Grandview Display"/>
            </a:endParaRPr>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7" name="Title 1">
            <a:extLst>
              <a:ext uri="{FF2B5EF4-FFF2-40B4-BE49-F238E27FC236}">
                <a16:creationId xmlns:a16="http://schemas.microsoft.com/office/drawing/2014/main" id="{92BDB80E-BB16-6DD5-216A-EFC14C0F92D3}"/>
              </a:ext>
            </a:extLst>
          </p:cNvPr>
          <p:cNvSpPr>
            <a:spLocks noGrp="1"/>
          </p:cNvSpPr>
          <p:nvPr>
            <p:ph type="title"/>
          </p:nvPr>
        </p:nvSpPr>
        <p:spPr>
          <a:xfrm>
            <a:off x="1" y="1"/>
            <a:ext cx="9539416" cy="1690912"/>
          </a:xfrm>
        </p:spPr>
        <p:txBody>
          <a:bodyPr anchor="ctr">
            <a:normAutofit fontScale="90000"/>
          </a:bodyPr>
          <a:lstStyle/>
          <a:p>
            <a:r>
              <a:rPr lang="en-US" sz="5400" dirty="0"/>
              <a:t>Memory distortion theory </a:t>
            </a:r>
            <a:r>
              <a:rPr lang="en-US" sz="2000" dirty="0"/>
              <a:t>(21</a:t>
            </a:r>
            <a:r>
              <a:rPr lang="en-US" sz="2000" baseline="30000" dirty="0"/>
              <a:t>st</a:t>
            </a:r>
            <a:r>
              <a:rPr lang="en-US" sz="2000" dirty="0"/>
              <a:t> CE)</a:t>
            </a:r>
            <a:endParaRPr lang="en-US" sz="5400" dirty="0"/>
          </a:p>
        </p:txBody>
      </p:sp>
      <p:sp>
        <p:nvSpPr>
          <p:cNvPr id="4" name="TextBox 3">
            <a:extLst>
              <a:ext uri="{FF2B5EF4-FFF2-40B4-BE49-F238E27FC236}">
                <a16:creationId xmlns:a16="http://schemas.microsoft.com/office/drawing/2014/main" id="{4BC4AFE6-F38F-4F15-0049-077DC72016BF}"/>
              </a:ext>
            </a:extLst>
          </p:cNvPr>
          <p:cNvSpPr txBox="1"/>
          <p:nvPr/>
        </p:nvSpPr>
        <p:spPr>
          <a:xfrm>
            <a:off x="666749" y="3166110"/>
            <a:ext cx="10858500" cy="3200876"/>
          </a:xfrm>
          <a:prstGeom prst="roundRect">
            <a:avLst/>
          </a:prstGeom>
          <a:solidFill>
            <a:srgbClr val="FBEED4"/>
          </a:solidFill>
        </p:spPr>
        <p:txBody>
          <a:bodyPr wrap="square">
            <a:spAutoFit/>
          </a:bodyPr>
          <a:lstStyle/>
          <a:p>
            <a:pPr lvl="0" algn="ctr"/>
            <a:r>
              <a:rPr lang="en-US" sz="2400" b="1" dirty="0">
                <a:solidFill>
                  <a:prstClr val="black"/>
                </a:solidFill>
              </a:rPr>
              <a:t>“The more I studied the manuscript tradition of the New Testament, the more I realized just how radically the text had been altered over the years at the hands of scribes, who were not only conserving scripture but also changing it. To be sure, of all the hundreds of thousands of textual changes found among our manuscripts, most of them are completely insignificant, immaterial, of no real importance for anything other than showing that scribes could not spell or keep focused any better than the rest of us.” </a:t>
            </a:r>
            <a:br>
              <a:rPr lang="en-US" sz="2400" b="1" dirty="0">
                <a:solidFill>
                  <a:prstClr val="black"/>
                </a:solidFill>
              </a:rPr>
            </a:br>
            <a:r>
              <a:rPr lang="en-US" sz="1400" b="1" dirty="0">
                <a:solidFill>
                  <a:prstClr val="black"/>
                </a:solidFill>
              </a:rPr>
              <a:t>(Ehrman, Misquoting Jesus, pg. 207)</a:t>
            </a:r>
            <a:endParaRPr kumimoji="0" lang="en-US" b="1" u="none" strike="noStrike" kern="1200" cap="none" spc="0" normalizeH="0" baseline="0" noProof="0" dirty="0">
              <a:ln>
                <a:noFill/>
              </a:ln>
              <a:solidFill>
                <a:prstClr val="black"/>
              </a:solidFill>
              <a:effectLst/>
              <a:uLnTx/>
              <a:uFillTx/>
              <a:latin typeface="Grandview Display"/>
            </a:endParaRPr>
          </a:p>
        </p:txBody>
      </p:sp>
      <p:sp>
        <p:nvSpPr>
          <p:cNvPr id="2" name="TextBox 1">
            <a:extLst>
              <a:ext uri="{FF2B5EF4-FFF2-40B4-BE49-F238E27FC236}">
                <a16:creationId xmlns:a16="http://schemas.microsoft.com/office/drawing/2014/main" id="{F396E9E1-6296-E71A-DBB2-DA9B16D82808}"/>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24-26</a:t>
            </a:r>
          </a:p>
        </p:txBody>
      </p:sp>
    </p:spTree>
    <p:extLst>
      <p:ext uri="{BB962C8B-B14F-4D97-AF65-F5344CB8AC3E}">
        <p14:creationId xmlns:p14="http://schemas.microsoft.com/office/powerpoint/2010/main" val="23810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A5D29E-A8C8-FB8A-A9E0-499A0E7BE8AD}"/>
              </a:ext>
            </a:extLst>
          </p:cNvPr>
          <p:cNvSpPr txBox="1"/>
          <p:nvPr/>
        </p:nvSpPr>
        <p:spPr>
          <a:xfrm>
            <a:off x="0" y="1878227"/>
            <a:ext cx="12191999" cy="255454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lphaUcPeriod" startAt="3"/>
              <a:tabLst/>
              <a:defRPr/>
            </a:pPr>
            <a:r>
              <a:rPr kumimoji="0" lang="en-US" sz="4400" b="1" i="0" u="none" strike="noStrike" kern="1200" cap="none" spc="0" normalizeH="0" baseline="0" noProof="0" dirty="0">
                <a:ln>
                  <a:noFill/>
                </a:ln>
                <a:solidFill>
                  <a:srgbClr val="FBEED4"/>
                </a:solidFill>
                <a:effectLst/>
                <a:uLnTx/>
                <a:uFillTx/>
                <a:latin typeface="Grandview Display"/>
                <a:ea typeface="+mn-ea"/>
                <a:cs typeface="+mn-cs"/>
              </a:rPr>
              <a:t>Objections to the</a:t>
            </a:r>
            <a:r>
              <a:rPr kumimoji="0" lang="en-US" sz="4400" b="1" i="0" u="none" strike="noStrike" kern="1200" cap="none" spc="0" normalizeH="0" noProof="0" dirty="0">
                <a:ln>
                  <a:noFill/>
                </a:ln>
                <a:solidFill>
                  <a:srgbClr val="FBEED4"/>
                </a:solidFill>
                <a:effectLst/>
                <a:uLnTx/>
                <a:uFillTx/>
                <a:latin typeface="Grandview Display"/>
                <a:ea typeface="+mn-ea"/>
                <a:cs typeface="+mn-cs"/>
              </a:rPr>
              <a:t> Theory</a:t>
            </a:r>
          </a:p>
          <a:p>
            <a:pPr marL="1200150" lvl="1" indent="-742950">
              <a:buFont typeface="+mj-lt"/>
              <a:buAutoNum type="arabicPeriod" startAt="6"/>
              <a:defRPr/>
            </a:pPr>
            <a:r>
              <a:rPr lang="en-US" sz="3000" b="1" dirty="0">
                <a:solidFill>
                  <a:srgbClr val="FBEED4"/>
                </a:solidFill>
              </a:rPr>
              <a:t>Recreation of the story of Jesus in the 7 critic accepted Pauline letters.</a:t>
            </a:r>
          </a:p>
          <a:p>
            <a:pPr marL="1657350" lvl="2" indent="-742950">
              <a:buFont typeface="Arial" panose="020B0604020202020204" pitchFamily="34" charset="0"/>
              <a:buChar char="•"/>
              <a:defRPr/>
            </a:pPr>
            <a:r>
              <a:rPr lang="en-US" sz="2800" b="1" dirty="0">
                <a:solidFill>
                  <a:srgbClr val="FBEED4"/>
                </a:solidFill>
              </a:rPr>
              <a:t>7 critic accepted Pauline letters are: Romans, 1-2 Corinthians, Galatians, Philippians, 1 Thessalonians, Philemon.</a:t>
            </a:r>
            <a:endParaRPr lang="en-US" sz="2800" b="1" dirty="0">
              <a:solidFill>
                <a:srgbClr val="FBEED4"/>
              </a:solidFill>
              <a:latin typeface="Grandview Display"/>
            </a:endParaRPr>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7" name="Title 1">
            <a:extLst>
              <a:ext uri="{FF2B5EF4-FFF2-40B4-BE49-F238E27FC236}">
                <a16:creationId xmlns:a16="http://schemas.microsoft.com/office/drawing/2014/main" id="{92BDB80E-BB16-6DD5-216A-EFC14C0F92D3}"/>
              </a:ext>
            </a:extLst>
          </p:cNvPr>
          <p:cNvSpPr>
            <a:spLocks noGrp="1"/>
          </p:cNvSpPr>
          <p:nvPr>
            <p:ph type="title"/>
          </p:nvPr>
        </p:nvSpPr>
        <p:spPr>
          <a:xfrm>
            <a:off x="1" y="1"/>
            <a:ext cx="9539416" cy="1690912"/>
          </a:xfrm>
        </p:spPr>
        <p:txBody>
          <a:bodyPr anchor="ctr">
            <a:normAutofit fontScale="90000"/>
          </a:bodyPr>
          <a:lstStyle/>
          <a:p>
            <a:r>
              <a:rPr lang="en-US" sz="5400" dirty="0"/>
              <a:t>Memory distortion theory </a:t>
            </a:r>
            <a:r>
              <a:rPr lang="en-US" sz="2000" dirty="0"/>
              <a:t>(21</a:t>
            </a:r>
            <a:r>
              <a:rPr lang="en-US" sz="2000" baseline="30000" dirty="0"/>
              <a:t>st</a:t>
            </a:r>
            <a:r>
              <a:rPr lang="en-US" sz="2000" dirty="0"/>
              <a:t> CE)</a:t>
            </a:r>
            <a:endParaRPr lang="en-US" sz="5400" dirty="0"/>
          </a:p>
        </p:txBody>
      </p:sp>
      <p:sp>
        <p:nvSpPr>
          <p:cNvPr id="2" name="TextBox 1">
            <a:extLst>
              <a:ext uri="{FF2B5EF4-FFF2-40B4-BE49-F238E27FC236}">
                <a16:creationId xmlns:a16="http://schemas.microsoft.com/office/drawing/2014/main" id="{68B88C4E-ED9E-96E4-AAD7-188AB23972E4}"/>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26-27</a:t>
            </a:r>
          </a:p>
        </p:txBody>
      </p:sp>
    </p:spTree>
    <p:extLst>
      <p:ext uri="{BB962C8B-B14F-4D97-AF65-F5344CB8AC3E}">
        <p14:creationId xmlns:p14="http://schemas.microsoft.com/office/powerpoint/2010/main" val="124885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AC7214C-A942-B261-B038-F93B479716A0}"/>
              </a:ext>
            </a:extLst>
          </p:cNvPr>
          <p:cNvGraphicFramePr>
            <a:graphicFrameLocks noGrp="1"/>
          </p:cNvGraphicFramePr>
          <p:nvPr>
            <p:extLst>
              <p:ext uri="{D42A27DB-BD31-4B8C-83A1-F6EECF244321}">
                <p14:modId xmlns:p14="http://schemas.microsoft.com/office/powerpoint/2010/main" val="1181870401"/>
              </p:ext>
            </p:extLst>
          </p:nvPr>
        </p:nvGraphicFramePr>
        <p:xfrm>
          <a:off x="0" y="0"/>
          <a:ext cx="12192000" cy="6858000"/>
        </p:xfrm>
        <a:graphic>
          <a:graphicData uri="http://schemas.openxmlformats.org/drawingml/2006/table">
            <a:tbl>
              <a:tblPr firstRow="1" firstCol="1" bandRow="1">
                <a:tableStyleId>{073A0DAA-6AF3-43AB-8588-CEC1D06C72B9}</a:tableStyleId>
              </a:tblPr>
              <a:tblGrid>
                <a:gridCol w="6565424">
                  <a:extLst>
                    <a:ext uri="{9D8B030D-6E8A-4147-A177-3AD203B41FA5}">
                      <a16:colId xmlns:a16="http://schemas.microsoft.com/office/drawing/2014/main" val="2481480868"/>
                    </a:ext>
                  </a:extLst>
                </a:gridCol>
                <a:gridCol w="5626576">
                  <a:extLst>
                    <a:ext uri="{9D8B030D-6E8A-4147-A177-3AD203B41FA5}">
                      <a16:colId xmlns:a16="http://schemas.microsoft.com/office/drawing/2014/main" val="4285852995"/>
                    </a:ext>
                  </a:extLst>
                </a:gridCol>
              </a:tblGrid>
              <a:tr h="274320">
                <a:tc>
                  <a:txBody>
                    <a:bodyPr/>
                    <a:lstStyle/>
                    <a:p>
                      <a:pPr marL="0" marR="0" indent="0" algn="ctr">
                        <a:spcBef>
                          <a:spcPts val="0"/>
                        </a:spcBef>
                        <a:spcAft>
                          <a:spcPts val="0"/>
                        </a:spcAft>
                        <a:tabLst>
                          <a:tab pos="640080" algn="l"/>
                          <a:tab pos="457200" algn="l"/>
                        </a:tabLst>
                      </a:pPr>
                      <a:r>
                        <a:rPr lang="en-US" sz="1800" kern="0">
                          <a:effectLst/>
                        </a:rPr>
                        <a:t>Events of the Gospel Narratives</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Found in 7 Critic Accepted Pauline Letters</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3015818054"/>
                  </a:ext>
                </a:extLst>
              </a:tr>
              <a:tr h="274320">
                <a:tc>
                  <a:txBody>
                    <a:bodyPr/>
                    <a:lstStyle/>
                    <a:p>
                      <a:pPr marL="0" marR="0" indent="0" algn="ctr">
                        <a:spcBef>
                          <a:spcPts val="0"/>
                        </a:spcBef>
                        <a:spcAft>
                          <a:spcPts val="0"/>
                        </a:spcAft>
                        <a:tabLst>
                          <a:tab pos="640080" algn="l"/>
                          <a:tab pos="457200" algn="l"/>
                        </a:tabLst>
                      </a:pPr>
                      <a:r>
                        <a:rPr lang="en-US" sz="1800" kern="0">
                          <a:effectLst/>
                        </a:rPr>
                        <a:t>FAMILY</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dirty="0">
                          <a:effectLst/>
                        </a:rPr>
                        <a:t> </a:t>
                      </a:r>
                      <a:endParaRPr lang="en-US" sz="1800" b="1" kern="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795358998"/>
                  </a:ext>
                </a:extLst>
              </a:tr>
              <a:tr h="274320">
                <a:tc>
                  <a:txBody>
                    <a:bodyPr/>
                    <a:lstStyle/>
                    <a:p>
                      <a:pPr marL="0" marR="0" indent="0">
                        <a:spcBef>
                          <a:spcPts val="0"/>
                        </a:spcBef>
                        <a:spcAft>
                          <a:spcPts val="0"/>
                        </a:spcAft>
                        <a:tabLst>
                          <a:tab pos="640080" algn="l"/>
                          <a:tab pos="457200" algn="l"/>
                        </a:tabLst>
                      </a:pPr>
                      <a:r>
                        <a:rPr lang="en-US" sz="1800" kern="0">
                          <a:effectLst/>
                        </a:rPr>
                        <a:t>Born of Mary (a virgin)</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Galatians 4:4</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521288017"/>
                  </a:ext>
                </a:extLst>
              </a:tr>
              <a:tr h="274320">
                <a:tc>
                  <a:txBody>
                    <a:bodyPr/>
                    <a:lstStyle/>
                    <a:p>
                      <a:pPr marL="0" marR="0" indent="0">
                        <a:spcBef>
                          <a:spcPts val="0"/>
                        </a:spcBef>
                        <a:spcAft>
                          <a:spcPts val="0"/>
                        </a:spcAft>
                        <a:tabLst>
                          <a:tab pos="640080" algn="l"/>
                          <a:tab pos="457200" algn="l"/>
                        </a:tabLst>
                      </a:pPr>
                      <a:r>
                        <a:rPr lang="en-US" sz="1800" kern="0">
                          <a:effectLst/>
                        </a:rPr>
                        <a:t>Descendant of King David</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Romans 1:3</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961502081"/>
                  </a:ext>
                </a:extLst>
              </a:tr>
              <a:tr h="548640">
                <a:tc>
                  <a:txBody>
                    <a:bodyPr/>
                    <a:lstStyle/>
                    <a:p>
                      <a:pPr marL="0" marR="0" indent="0">
                        <a:spcBef>
                          <a:spcPts val="0"/>
                        </a:spcBef>
                        <a:spcAft>
                          <a:spcPts val="0"/>
                        </a:spcAft>
                        <a:tabLst>
                          <a:tab pos="640080" algn="l"/>
                          <a:tab pos="457200" algn="l"/>
                        </a:tabLst>
                      </a:pPr>
                      <a:r>
                        <a:rPr lang="en-US" sz="1800" kern="0">
                          <a:effectLst/>
                        </a:rPr>
                        <a:t>(Father): Joseph / Bro.: James, Joseph, Simon, Judas</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dirty="0">
                          <a:effectLst/>
                        </a:rPr>
                        <a:t>1 Corinthians 9:5; Galatians 1:19</a:t>
                      </a:r>
                      <a:endParaRPr lang="en-US" sz="1800" b="1" kern="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413992644"/>
                  </a:ext>
                </a:extLst>
              </a:tr>
              <a:tr h="274320">
                <a:tc>
                  <a:txBody>
                    <a:bodyPr/>
                    <a:lstStyle/>
                    <a:p>
                      <a:pPr marL="0" marR="0" indent="0">
                        <a:spcBef>
                          <a:spcPts val="0"/>
                        </a:spcBef>
                        <a:spcAft>
                          <a:spcPts val="0"/>
                        </a:spcAft>
                        <a:tabLst>
                          <a:tab pos="640080" algn="l"/>
                          <a:tab pos="457200" algn="l"/>
                        </a:tabLst>
                      </a:pPr>
                      <a:r>
                        <a:rPr lang="en-US" sz="1800" kern="0" dirty="0">
                          <a:effectLst/>
                        </a:rPr>
                        <a:t>Bethlehem  / Nazareth</a:t>
                      </a:r>
                      <a:endParaRPr lang="en-US" sz="1800" b="1" kern="0" dirty="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dirty="0">
                          <a:effectLst/>
                        </a:rPr>
                        <a:t>Acts 22:28</a:t>
                      </a:r>
                      <a:endParaRPr lang="en-US" sz="1800" b="1" kern="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63389833"/>
                  </a:ext>
                </a:extLst>
              </a:tr>
              <a:tr h="274320">
                <a:tc>
                  <a:txBody>
                    <a:bodyPr/>
                    <a:lstStyle/>
                    <a:p>
                      <a:pPr marL="0" marR="0" indent="0" algn="ctr">
                        <a:spcBef>
                          <a:spcPts val="0"/>
                        </a:spcBef>
                        <a:spcAft>
                          <a:spcPts val="0"/>
                        </a:spcAft>
                        <a:tabLst>
                          <a:tab pos="640080" algn="l"/>
                          <a:tab pos="457200" algn="l"/>
                        </a:tabLst>
                      </a:pPr>
                      <a:r>
                        <a:rPr lang="en-US" sz="1800" kern="0">
                          <a:effectLst/>
                        </a:rPr>
                        <a:t>INTRO TO THE GOSPELS</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 </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1113505923"/>
                  </a:ext>
                </a:extLst>
              </a:tr>
              <a:tr h="274320">
                <a:tc>
                  <a:txBody>
                    <a:bodyPr/>
                    <a:lstStyle/>
                    <a:p>
                      <a:pPr marL="182880" marR="0" indent="-182880">
                        <a:spcBef>
                          <a:spcPts val="0"/>
                        </a:spcBef>
                        <a:spcAft>
                          <a:spcPts val="0"/>
                        </a:spcAft>
                        <a:tabLst>
                          <a:tab pos="640080" algn="l"/>
                          <a:tab pos="457200" algn="l"/>
                        </a:tabLst>
                      </a:pPr>
                      <a:r>
                        <a:rPr lang="en-US" sz="1800" kern="0" dirty="0">
                          <a:effectLst/>
                        </a:rPr>
                        <a:t>John the Baptist</a:t>
                      </a:r>
                      <a:endParaRPr lang="en-US" sz="1800" b="1" kern="0" dirty="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Acts 13:24</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647435877"/>
                  </a:ext>
                </a:extLst>
              </a:tr>
              <a:tr h="274320">
                <a:tc>
                  <a:txBody>
                    <a:bodyPr/>
                    <a:lstStyle/>
                    <a:p>
                      <a:pPr marL="0" marR="0" indent="0" algn="ctr">
                        <a:spcBef>
                          <a:spcPts val="0"/>
                        </a:spcBef>
                        <a:spcAft>
                          <a:spcPts val="0"/>
                        </a:spcAft>
                        <a:tabLst>
                          <a:tab pos="640080" algn="l"/>
                          <a:tab pos="457200" algn="l"/>
                        </a:tabLst>
                      </a:pPr>
                      <a:r>
                        <a:rPr lang="en-US" sz="1800" kern="0">
                          <a:effectLst/>
                        </a:rPr>
                        <a:t>MINISTRY OF JESUS: Galilee / Samaria/ Judea</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 </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3977800183"/>
                  </a:ext>
                </a:extLst>
              </a:tr>
              <a:tr h="274320">
                <a:tc>
                  <a:txBody>
                    <a:bodyPr/>
                    <a:lstStyle/>
                    <a:p>
                      <a:pPr marL="0" marR="0" indent="0">
                        <a:spcBef>
                          <a:spcPts val="0"/>
                        </a:spcBef>
                        <a:spcAft>
                          <a:spcPts val="0"/>
                        </a:spcAft>
                        <a:tabLst>
                          <a:tab pos="640080" algn="l"/>
                          <a:tab pos="457200" algn="l"/>
                        </a:tabLst>
                      </a:pPr>
                      <a:r>
                        <a:rPr lang="en-US" sz="1800" kern="0">
                          <a:effectLst/>
                        </a:rPr>
                        <a:t>Teaching (sermons, parables)</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1 Corinthians 7:10; 11:23; Acts 20:35</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1466865774"/>
                  </a:ext>
                </a:extLst>
              </a:tr>
              <a:tr h="274320">
                <a:tc>
                  <a:txBody>
                    <a:bodyPr/>
                    <a:lstStyle/>
                    <a:p>
                      <a:pPr marL="0" marR="0" indent="0">
                        <a:spcBef>
                          <a:spcPts val="0"/>
                        </a:spcBef>
                        <a:spcAft>
                          <a:spcPts val="0"/>
                        </a:spcAft>
                        <a:tabLst>
                          <a:tab pos="640080" algn="l"/>
                          <a:tab pos="457200" algn="l"/>
                        </a:tabLst>
                      </a:pPr>
                      <a:r>
                        <a:rPr lang="en-US" sz="1800" kern="0">
                          <a:effectLst/>
                        </a:rPr>
                        <a:t>Miracles (signs, healings, etc.)</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2 Corinthians 12:12; Rom. 15:19</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2752656600"/>
                  </a:ext>
                </a:extLst>
              </a:tr>
              <a:tr h="274320">
                <a:tc>
                  <a:txBody>
                    <a:bodyPr/>
                    <a:lstStyle/>
                    <a:p>
                      <a:pPr marL="0" marR="0" indent="0">
                        <a:spcBef>
                          <a:spcPts val="0"/>
                        </a:spcBef>
                        <a:spcAft>
                          <a:spcPts val="0"/>
                        </a:spcAft>
                        <a:tabLst>
                          <a:tab pos="640080" algn="l"/>
                          <a:tab pos="457200" algn="l"/>
                        </a:tabLst>
                      </a:pPr>
                      <a:r>
                        <a:rPr lang="en-US" sz="1800" kern="0">
                          <a:effectLst/>
                        </a:rPr>
                        <a:t>12 Apostles</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1 Corinthians 15:5</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3476207659"/>
                  </a:ext>
                </a:extLst>
              </a:tr>
              <a:tr h="274320">
                <a:tc>
                  <a:txBody>
                    <a:bodyPr/>
                    <a:lstStyle/>
                    <a:p>
                      <a:pPr marL="0" marR="0" indent="0">
                        <a:spcBef>
                          <a:spcPts val="0"/>
                        </a:spcBef>
                        <a:spcAft>
                          <a:spcPts val="0"/>
                        </a:spcAft>
                        <a:tabLst>
                          <a:tab pos="640080" algn="l"/>
                          <a:tab pos="457200" algn="l"/>
                        </a:tabLst>
                      </a:pPr>
                      <a:r>
                        <a:rPr lang="en-US" sz="1800" kern="0">
                          <a:effectLst/>
                        </a:rPr>
                        <a:t>Peter,  John, etc.</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Gal. 1-2; 1 Cor. 1; 15:5</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3532296146"/>
                  </a:ext>
                </a:extLst>
              </a:tr>
              <a:tr h="274320">
                <a:tc>
                  <a:txBody>
                    <a:bodyPr/>
                    <a:lstStyle/>
                    <a:p>
                      <a:pPr marL="0" marR="0" indent="0" algn="ctr">
                        <a:spcBef>
                          <a:spcPts val="0"/>
                        </a:spcBef>
                        <a:spcAft>
                          <a:spcPts val="0"/>
                        </a:spcAft>
                        <a:tabLst>
                          <a:tab pos="640080" algn="l"/>
                          <a:tab pos="457200" algn="l"/>
                        </a:tabLst>
                      </a:pPr>
                      <a:r>
                        <a:rPr lang="en-US" sz="1800" kern="0">
                          <a:effectLst/>
                        </a:rPr>
                        <a:t>EVENTS SURROUNDING DEATH &amp; RES.</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dirty="0">
                          <a:effectLst/>
                        </a:rPr>
                        <a:t> </a:t>
                      </a:r>
                      <a:endParaRPr lang="en-US" sz="1800" b="1" kern="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4107471028"/>
                  </a:ext>
                </a:extLst>
              </a:tr>
              <a:tr h="274320">
                <a:tc>
                  <a:txBody>
                    <a:bodyPr/>
                    <a:lstStyle/>
                    <a:p>
                      <a:pPr marL="0" marR="0" indent="0">
                        <a:spcBef>
                          <a:spcPts val="0"/>
                        </a:spcBef>
                        <a:spcAft>
                          <a:spcPts val="0"/>
                        </a:spcAft>
                        <a:tabLst>
                          <a:tab pos="640080" algn="l"/>
                          <a:tab pos="457200" algn="l"/>
                        </a:tabLst>
                      </a:pPr>
                      <a:r>
                        <a:rPr lang="en-US" sz="1800" kern="0">
                          <a:effectLst/>
                        </a:rPr>
                        <a:t>Enters Jerusalem</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1 Thessalonians 2:14-15</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1324776780"/>
                  </a:ext>
                </a:extLst>
              </a:tr>
              <a:tr h="274320">
                <a:tc>
                  <a:txBody>
                    <a:bodyPr/>
                    <a:lstStyle/>
                    <a:p>
                      <a:pPr marL="0" marR="0" indent="0">
                        <a:spcBef>
                          <a:spcPts val="0"/>
                        </a:spcBef>
                        <a:spcAft>
                          <a:spcPts val="0"/>
                        </a:spcAft>
                        <a:tabLst>
                          <a:tab pos="640080" algn="l"/>
                          <a:tab pos="457200" algn="l"/>
                        </a:tabLst>
                      </a:pPr>
                      <a:r>
                        <a:rPr lang="en-US" sz="1800" kern="0">
                          <a:effectLst/>
                        </a:rPr>
                        <a:t>Betrayal by Judas</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1 Thessalonians 2:14-15</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1969453600"/>
                  </a:ext>
                </a:extLst>
              </a:tr>
              <a:tr h="274320">
                <a:tc>
                  <a:txBody>
                    <a:bodyPr/>
                    <a:lstStyle/>
                    <a:p>
                      <a:pPr marL="0" marR="0" indent="0">
                        <a:spcBef>
                          <a:spcPts val="0"/>
                        </a:spcBef>
                        <a:spcAft>
                          <a:spcPts val="0"/>
                        </a:spcAft>
                        <a:tabLst>
                          <a:tab pos="640080" algn="l"/>
                          <a:tab pos="457200" algn="l"/>
                        </a:tabLst>
                      </a:pPr>
                      <a:r>
                        <a:rPr lang="en-US" sz="1800" kern="0">
                          <a:effectLst/>
                        </a:rPr>
                        <a:t>Eats the Lord’s Supper</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1 Corinthians 11:23</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2944012493"/>
                  </a:ext>
                </a:extLst>
              </a:tr>
              <a:tr h="274320">
                <a:tc>
                  <a:txBody>
                    <a:bodyPr/>
                    <a:lstStyle/>
                    <a:p>
                      <a:pPr marL="0" marR="0" indent="0">
                        <a:spcBef>
                          <a:spcPts val="0"/>
                        </a:spcBef>
                        <a:spcAft>
                          <a:spcPts val="0"/>
                        </a:spcAft>
                        <a:tabLst>
                          <a:tab pos="640080" algn="l"/>
                          <a:tab pos="457200" algn="l"/>
                        </a:tabLst>
                      </a:pPr>
                      <a:r>
                        <a:rPr lang="en-US" sz="1800" kern="0">
                          <a:effectLst/>
                        </a:rPr>
                        <a:t>Arrested &amp; Tried before High Priest</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1 Thessalonians 2:14-15</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1089778540"/>
                  </a:ext>
                </a:extLst>
              </a:tr>
              <a:tr h="274320">
                <a:tc>
                  <a:txBody>
                    <a:bodyPr/>
                    <a:lstStyle/>
                    <a:p>
                      <a:pPr marL="0" marR="0" indent="0">
                        <a:spcBef>
                          <a:spcPts val="0"/>
                        </a:spcBef>
                        <a:spcAft>
                          <a:spcPts val="0"/>
                        </a:spcAft>
                        <a:tabLst>
                          <a:tab pos="640080" algn="l"/>
                          <a:tab pos="457200" algn="l"/>
                        </a:tabLst>
                      </a:pPr>
                      <a:r>
                        <a:rPr lang="en-US" sz="1800" kern="0">
                          <a:effectLst/>
                        </a:rPr>
                        <a:t>Brought to Pilate &amp; Herod</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Acts 13:28</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1674691184"/>
                  </a:ext>
                </a:extLst>
              </a:tr>
              <a:tr h="274320">
                <a:tc>
                  <a:txBody>
                    <a:bodyPr/>
                    <a:lstStyle/>
                    <a:p>
                      <a:pPr marL="0" marR="0" indent="0">
                        <a:spcBef>
                          <a:spcPts val="0"/>
                        </a:spcBef>
                        <a:spcAft>
                          <a:spcPts val="0"/>
                        </a:spcAft>
                        <a:tabLst>
                          <a:tab pos="640080" algn="l"/>
                          <a:tab pos="457200" algn="l"/>
                        </a:tabLst>
                      </a:pPr>
                      <a:r>
                        <a:rPr lang="en-US" sz="1800" kern="0">
                          <a:effectLst/>
                        </a:rPr>
                        <a:t>Crucified</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1 Cor. 2:2; 1:18; Phil. 2:8; Gal. 3:13</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3634993218"/>
                  </a:ext>
                </a:extLst>
              </a:tr>
              <a:tr h="274320">
                <a:tc>
                  <a:txBody>
                    <a:bodyPr/>
                    <a:lstStyle/>
                    <a:p>
                      <a:pPr marL="0" marR="0" indent="0">
                        <a:spcBef>
                          <a:spcPts val="0"/>
                        </a:spcBef>
                        <a:spcAft>
                          <a:spcPts val="0"/>
                        </a:spcAft>
                        <a:tabLst>
                          <a:tab pos="640080" algn="l"/>
                          <a:tab pos="457200" algn="l"/>
                        </a:tabLst>
                      </a:pPr>
                      <a:r>
                        <a:rPr lang="en-US" sz="1800" kern="0">
                          <a:effectLst/>
                        </a:rPr>
                        <a:t>Buried by Joseph &amp; Nicodemus</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1 Corinthians 15:4</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2548572775"/>
                  </a:ext>
                </a:extLst>
              </a:tr>
              <a:tr h="274320">
                <a:tc>
                  <a:txBody>
                    <a:bodyPr/>
                    <a:lstStyle/>
                    <a:p>
                      <a:pPr marL="0" marR="0" indent="0">
                        <a:spcBef>
                          <a:spcPts val="0"/>
                        </a:spcBef>
                        <a:spcAft>
                          <a:spcPts val="0"/>
                        </a:spcAft>
                        <a:tabLst>
                          <a:tab pos="640080" algn="l"/>
                          <a:tab pos="457200" algn="l"/>
                        </a:tabLst>
                      </a:pPr>
                      <a:r>
                        <a:rPr lang="en-US" sz="1800" kern="0">
                          <a:effectLst/>
                        </a:rPr>
                        <a:t>Rose on the 1</a:t>
                      </a:r>
                      <a:r>
                        <a:rPr lang="en-US" sz="1800" kern="0" baseline="30000">
                          <a:effectLst/>
                        </a:rPr>
                        <a:t>st</a:t>
                      </a:r>
                      <a:r>
                        <a:rPr lang="en-US" sz="1800" kern="0">
                          <a:effectLst/>
                        </a:rPr>
                        <a:t> day</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Romans 1:4; 1 Cor. 15; 16:1; 1 Thess. 4:14</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304647765"/>
                  </a:ext>
                </a:extLst>
              </a:tr>
              <a:tr h="274320">
                <a:tc>
                  <a:txBody>
                    <a:bodyPr/>
                    <a:lstStyle/>
                    <a:p>
                      <a:pPr marL="0" marR="0" indent="0">
                        <a:spcBef>
                          <a:spcPts val="0"/>
                        </a:spcBef>
                        <a:spcAft>
                          <a:spcPts val="0"/>
                        </a:spcAft>
                        <a:tabLst>
                          <a:tab pos="640080" algn="l"/>
                          <a:tab pos="457200" algn="l"/>
                        </a:tabLst>
                      </a:pPr>
                      <a:r>
                        <a:rPr lang="en-US" sz="1800" kern="0">
                          <a:effectLst/>
                        </a:rPr>
                        <a:t>Appeared to disciples</a:t>
                      </a:r>
                      <a:endParaRPr lang="en-US" sz="1800" b="1" kern="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a:effectLst/>
                        </a:rPr>
                        <a:t>1 Corinthians 15</a:t>
                      </a:r>
                      <a:endParaRPr lang="en-US" sz="1800" b="1" kern="0">
                        <a:effectLst/>
                        <a:latin typeface="Times New Roman" panose="02020603050405020304" pitchFamily="18" charset="0"/>
                      </a:endParaRPr>
                    </a:p>
                  </a:txBody>
                  <a:tcPr marL="68580" marR="68580" marT="0" marB="0"/>
                </a:tc>
                <a:extLst>
                  <a:ext uri="{0D108BD9-81ED-4DB2-BD59-A6C34878D82A}">
                    <a16:rowId xmlns:a16="http://schemas.microsoft.com/office/drawing/2014/main" val="2080467147"/>
                  </a:ext>
                </a:extLst>
              </a:tr>
              <a:tr h="274320">
                <a:tc>
                  <a:txBody>
                    <a:bodyPr/>
                    <a:lstStyle/>
                    <a:p>
                      <a:pPr marL="0" marR="0" indent="0">
                        <a:spcBef>
                          <a:spcPts val="0"/>
                        </a:spcBef>
                        <a:spcAft>
                          <a:spcPts val="0"/>
                        </a:spcAft>
                        <a:tabLst>
                          <a:tab pos="640080" algn="l"/>
                          <a:tab pos="457200" algn="l"/>
                        </a:tabLst>
                      </a:pPr>
                      <a:r>
                        <a:rPr lang="en-US" sz="1800" kern="0" dirty="0">
                          <a:effectLst/>
                        </a:rPr>
                        <a:t>Ascended to the Father</a:t>
                      </a:r>
                      <a:endParaRPr lang="en-US" sz="1800" b="1" kern="0" dirty="0">
                        <a:effectLst/>
                        <a:latin typeface="Times New Roman" panose="02020603050405020304" pitchFamily="18" charset="0"/>
                      </a:endParaRPr>
                    </a:p>
                  </a:txBody>
                  <a:tcPr marL="68580" marR="68580" marT="0" marB="0"/>
                </a:tc>
                <a:tc>
                  <a:txBody>
                    <a:bodyPr/>
                    <a:lstStyle/>
                    <a:p>
                      <a:pPr marL="0" marR="0" indent="0" algn="ctr">
                        <a:spcBef>
                          <a:spcPts val="0"/>
                        </a:spcBef>
                        <a:spcAft>
                          <a:spcPts val="0"/>
                        </a:spcAft>
                        <a:tabLst>
                          <a:tab pos="640080" algn="l"/>
                          <a:tab pos="457200" algn="l"/>
                        </a:tabLst>
                      </a:pPr>
                      <a:r>
                        <a:rPr lang="en-US" sz="1800" kern="0" dirty="0">
                          <a:effectLst/>
                        </a:rPr>
                        <a:t>Phil. 2:9; Romans 8:34</a:t>
                      </a:r>
                      <a:endParaRPr lang="en-US" sz="1800" b="1" kern="0" dirty="0">
                        <a:effectLst/>
                        <a:latin typeface="Times New Roman" panose="02020603050405020304" pitchFamily="18" charset="0"/>
                      </a:endParaRPr>
                    </a:p>
                  </a:txBody>
                  <a:tcPr marL="68580" marR="68580" marT="0" marB="0"/>
                </a:tc>
                <a:extLst>
                  <a:ext uri="{0D108BD9-81ED-4DB2-BD59-A6C34878D82A}">
                    <a16:rowId xmlns:a16="http://schemas.microsoft.com/office/drawing/2014/main" val="1347396338"/>
                  </a:ext>
                </a:extLst>
              </a:tr>
            </a:tbl>
          </a:graphicData>
        </a:graphic>
      </p:graphicFrame>
    </p:spTree>
    <p:extLst>
      <p:ext uri="{BB962C8B-B14F-4D97-AF65-F5344CB8AC3E}">
        <p14:creationId xmlns:p14="http://schemas.microsoft.com/office/powerpoint/2010/main" val="121185305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A5D29E-A8C8-FB8A-A9E0-499A0E7BE8AD}"/>
              </a:ext>
            </a:extLst>
          </p:cNvPr>
          <p:cNvSpPr txBox="1"/>
          <p:nvPr/>
        </p:nvSpPr>
        <p:spPr>
          <a:xfrm>
            <a:off x="0" y="1878227"/>
            <a:ext cx="12191999" cy="4708981"/>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dirty="0">
                <a:ln>
                  <a:noFill/>
                </a:ln>
                <a:solidFill>
                  <a:srgbClr val="FBEED4"/>
                </a:solidFill>
                <a:effectLst/>
                <a:uLnTx/>
                <a:uFillTx/>
                <a:latin typeface="Grandview Display"/>
              </a:rPr>
              <a:t>“naturalistic” explanations sound pretty miraculous</a:t>
            </a:r>
            <a:br>
              <a:rPr kumimoji="0" lang="en-US" sz="3600" b="1" i="0" u="none" strike="noStrike" kern="1200" cap="none" spc="0" normalizeH="0" baseline="0" noProof="0" dirty="0">
                <a:ln>
                  <a:noFill/>
                </a:ln>
                <a:solidFill>
                  <a:srgbClr val="FBEED4"/>
                </a:solidFill>
                <a:effectLst/>
                <a:uLnTx/>
                <a:uFillTx/>
                <a:latin typeface="Grandview Display"/>
              </a:rPr>
            </a:br>
            <a:endParaRPr lang="en-US" sz="3600" b="1" noProof="0" dirty="0">
              <a:solidFill>
                <a:srgbClr val="FBEED4"/>
              </a:solidFill>
              <a:latin typeface="Grandview Display"/>
            </a:endParaRPr>
          </a:p>
          <a:p>
            <a:pPr marL="742950" lvl="0" indent="-742950">
              <a:buFont typeface="+mj-lt"/>
              <a:buAutoNum type="arabicPeriod"/>
              <a:defRPr/>
            </a:pPr>
            <a:r>
              <a:rPr lang="en-US" sz="3600" b="1" dirty="0">
                <a:solidFill>
                  <a:srgbClr val="FBEED4"/>
                </a:solidFill>
              </a:rPr>
              <a:t>Jesus was a real person. </a:t>
            </a:r>
          </a:p>
          <a:p>
            <a:pPr marL="742950" lvl="0" indent="-742950">
              <a:buFont typeface="+mj-lt"/>
              <a:buAutoNum type="arabicPeriod"/>
              <a:defRPr/>
            </a:pPr>
            <a:r>
              <a:rPr lang="en-US" sz="3600" b="1" dirty="0">
                <a:solidFill>
                  <a:srgbClr val="FBEED4"/>
                </a:solidFill>
              </a:rPr>
              <a:t>Jesus was crucified. </a:t>
            </a:r>
          </a:p>
          <a:p>
            <a:pPr marL="742950" lvl="0" indent="-742950">
              <a:buFont typeface="+mj-lt"/>
              <a:buAutoNum type="arabicPeriod"/>
              <a:defRPr/>
            </a:pPr>
            <a:r>
              <a:rPr lang="en-US" sz="3600" b="1" dirty="0">
                <a:solidFill>
                  <a:srgbClr val="FBEED4"/>
                </a:solidFill>
              </a:rPr>
              <a:t>Jesus was buried in a tomb.</a:t>
            </a:r>
          </a:p>
          <a:p>
            <a:pPr marL="742950" lvl="0" indent="-742950">
              <a:buFont typeface="+mj-lt"/>
              <a:buAutoNum type="arabicPeriod"/>
              <a:defRPr/>
            </a:pPr>
            <a:r>
              <a:rPr lang="en-US" sz="3600" b="1" dirty="0">
                <a:solidFill>
                  <a:srgbClr val="FBEED4"/>
                </a:solidFill>
              </a:rPr>
              <a:t>People saw a post-mortem Jesus walking around and interacted with him. </a:t>
            </a:r>
          </a:p>
          <a:p>
            <a:pPr lvl="0" algn="ctr">
              <a:defRPr/>
            </a:pPr>
            <a:r>
              <a:rPr lang="en-US" sz="4800" b="1" u="sng" dirty="0">
                <a:solidFill>
                  <a:srgbClr val="FBEED4"/>
                </a:solidFill>
              </a:rPr>
              <a:t>how is this possible?</a:t>
            </a:r>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7" name="Title 1">
            <a:extLst>
              <a:ext uri="{FF2B5EF4-FFF2-40B4-BE49-F238E27FC236}">
                <a16:creationId xmlns:a16="http://schemas.microsoft.com/office/drawing/2014/main" id="{92BDB80E-BB16-6DD5-216A-EFC14C0F92D3}"/>
              </a:ext>
            </a:extLst>
          </p:cNvPr>
          <p:cNvSpPr>
            <a:spLocks noGrp="1"/>
          </p:cNvSpPr>
          <p:nvPr>
            <p:ph type="title"/>
          </p:nvPr>
        </p:nvSpPr>
        <p:spPr>
          <a:xfrm>
            <a:off x="1" y="1"/>
            <a:ext cx="9539416" cy="1690912"/>
          </a:xfrm>
        </p:spPr>
        <p:txBody>
          <a:bodyPr anchor="ctr">
            <a:normAutofit/>
          </a:bodyPr>
          <a:lstStyle/>
          <a:p>
            <a:r>
              <a:rPr lang="en-US" sz="5400" dirty="0"/>
              <a:t>Conclusion</a:t>
            </a:r>
          </a:p>
        </p:txBody>
      </p:sp>
      <p:sp>
        <p:nvSpPr>
          <p:cNvPr id="2" name="TextBox 1">
            <a:extLst>
              <a:ext uri="{FF2B5EF4-FFF2-40B4-BE49-F238E27FC236}">
                <a16:creationId xmlns:a16="http://schemas.microsoft.com/office/drawing/2014/main" id="{C8FA10F9-03DE-A215-21AC-9177364CF3A7}"/>
              </a:ext>
            </a:extLst>
          </p:cNvPr>
          <p:cNvSpPr txBox="1"/>
          <p:nvPr/>
        </p:nvSpPr>
        <p:spPr>
          <a:xfrm>
            <a:off x="666749" y="3006849"/>
            <a:ext cx="10858500" cy="2451735"/>
          </a:xfrm>
          <a:prstGeom prst="roundRect">
            <a:avLst/>
          </a:prstGeom>
          <a:solidFill>
            <a:srgbClr val="FBEED4"/>
          </a:solidFill>
        </p:spPr>
        <p:txBody>
          <a:bodyPr wrap="square">
            <a:spAutoFit/>
          </a:bodyPr>
          <a:lstStyle/>
          <a:p>
            <a:pPr lvl="0" algn="ctr"/>
            <a:r>
              <a:rPr lang="en-US" sz="13800" b="1" noProof="0" dirty="0">
                <a:solidFill>
                  <a:prstClr val="black"/>
                </a:solidFill>
              </a:rPr>
              <a:t>”He is risen.”</a:t>
            </a:r>
            <a:endParaRPr kumimoji="0" lang="en-US" sz="9600" b="1" u="none" strike="noStrike" kern="1200" cap="none" spc="0" normalizeH="0" baseline="0" noProof="0" dirty="0">
              <a:ln>
                <a:noFill/>
              </a:ln>
              <a:solidFill>
                <a:prstClr val="black"/>
              </a:solidFill>
              <a:effectLst/>
              <a:uLnTx/>
              <a:uFillTx/>
              <a:latin typeface="Grandview Display"/>
            </a:endParaRPr>
          </a:p>
        </p:txBody>
      </p:sp>
      <p:sp>
        <p:nvSpPr>
          <p:cNvPr id="4" name="TextBox 3">
            <a:extLst>
              <a:ext uri="{FF2B5EF4-FFF2-40B4-BE49-F238E27FC236}">
                <a16:creationId xmlns:a16="http://schemas.microsoft.com/office/drawing/2014/main" id="{3F4996DC-ECA4-5495-0E70-1BF79C817B4A}"/>
              </a:ext>
            </a:extLst>
          </p:cNvPr>
          <p:cNvSpPr txBox="1"/>
          <p:nvPr/>
        </p:nvSpPr>
        <p:spPr>
          <a:xfrm>
            <a:off x="10611294" y="6396335"/>
            <a:ext cx="1580706"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27-28</a:t>
            </a:r>
          </a:p>
        </p:txBody>
      </p:sp>
    </p:spTree>
    <p:extLst>
      <p:ext uri="{BB962C8B-B14F-4D97-AF65-F5344CB8AC3E}">
        <p14:creationId xmlns:p14="http://schemas.microsoft.com/office/powerpoint/2010/main" val="247063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E0B6-C610-EACC-AEEB-033CE096F4C6}"/>
              </a:ext>
            </a:extLst>
          </p:cNvPr>
          <p:cNvSpPr>
            <a:spLocks noGrp="1"/>
          </p:cNvSpPr>
          <p:nvPr>
            <p:ph type="title"/>
          </p:nvPr>
        </p:nvSpPr>
        <p:spPr>
          <a:xfrm>
            <a:off x="1" y="1"/>
            <a:ext cx="9539416" cy="1690912"/>
          </a:xfrm>
        </p:spPr>
        <p:txBody>
          <a:bodyPr anchor="ctr">
            <a:normAutofit/>
          </a:bodyPr>
          <a:lstStyle/>
          <a:p>
            <a:r>
              <a:rPr lang="en-US" sz="5400" dirty="0"/>
              <a:t>Theft Theory (1st CE)</a:t>
            </a:r>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4832092"/>
          </a:xfrm>
          <a:prstGeom prst="rect">
            <a:avLst/>
          </a:prstGeom>
          <a:noFill/>
        </p:spPr>
        <p:txBody>
          <a:bodyPr wrap="square" rtlCol="0">
            <a:spAutoFit/>
          </a:bodyPr>
          <a:lstStyle/>
          <a:p>
            <a:pPr marL="742950" indent="-742950">
              <a:buFont typeface="+mj-lt"/>
              <a:buAutoNum type="alphaUcPeriod"/>
            </a:pPr>
            <a:r>
              <a:rPr lang="en-US" sz="4400" b="1" dirty="0">
                <a:solidFill>
                  <a:srgbClr val="FBEED4"/>
                </a:solidFill>
              </a:rPr>
              <a:t>Basics of the Theory</a:t>
            </a:r>
          </a:p>
          <a:p>
            <a:pPr marL="742950" indent="-742950">
              <a:buFont typeface="+mj-lt"/>
              <a:buAutoNum type="alphaUcPeriod"/>
            </a:pPr>
            <a:r>
              <a:rPr lang="en-US" sz="4400" b="1" dirty="0">
                <a:solidFill>
                  <a:srgbClr val="FBEED4"/>
                </a:solidFill>
              </a:rPr>
              <a:t>History of the Theory</a:t>
            </a:r>
          </a:p>
          <a:p>
            <a:pPr marL="1200150" lvl="1" indent="-742950">
              <a:buFont typeface="+mj-lt"/>
              <a:buAutoNum type="arabicPeriod"/>
            </a:pPr>
            <a:r>
              <a:rPr lang="en-US" sz="4400" b="1" dirty="0">
                <a:solidFill>
                  <a:srgbClr val="FBEED4"/>
                </a:solidFill>
              </a:rPr>
              <a:t>a rumor created by chief priests, spread by guards (Matt. 28:11-15)</a:t>
            </a:r>
          </a:p>
          <a:p>
            <a:pPr marL="1200150" lvl="1" indent="-742950">
              <a:buFont typeface="+mj-lt"/>
              <a:buAutoNum type="arabicPeriod"/>
            </a:pPr>
            <a:r>
              <a:rPr lang="en-US" sz="4400" b="1" dirty="0">
                <a:solidFill>
                  <a:srgbClr val="FBEED4"/>
                </a:solidFill>
              </a:rPr>
              <a:t>Graverobbers.</a:t>
            </a:r>
          </a:p>
          <a:p>
            <a:pPr marL="1200150" lvl="1" indent="-742950">
              <a:buFont typeface="+mj-lt"/>
              <a:buAutoNum type="arabicPeriod"/>
            </a:pPr>
            <a:r>
              <a:rPr lang="en-US" sz="4400" b="1" dirty="0">
                <a:solidFill>
                  <a:srgbClr val="FBEED4"/>
                </a:solidFill>
              </a:rPr>
              <a:t>Jesus’ family</a:t>
            </a:r>
          </a:p>
          <a:p>
            <a:pPr marL="1200150" lvl="1" indent="-742950">
              <a:buFont typeface="+mj-lt"/>
              <a:buAutoNum type="arabicPeriod"/>
            </a:pPr>
            <a:r>
              <a:rPr lang="en-US" sz="4400" b="1" dirty="0">
                <a:solidFill>
                  <a:srgbClr val="FBEED4"/>
                </a:solidFill>
              </a:rPr>
              <a:t>The gardener</a:t>
            </a:r>
          </a:p>
        </p:txBody>
      </p:sp>
      <p:sp>
        <p:nvSpPr>
          <p:cNvPr id="4" name="TextBox 3">
            <a:extLst>
              <a:ext uri="{FF2B5EF4-FFF2-40B4-BE49-F238E27FC236}">
                <a16:creationId xmlns:a16="http://schemas.microsoft.com/office/drawing/2014/main" id="{9E35140A-5C03-5100-CAB3-4BE56436E13B}"/>
              </a:ext>
            </a:extLst>
          </p:cNvPr>
          <p:cNvSpPr txBox="1"/>
          <p:nvPr/>
        </p:nvSpPr>
        <p:spPr>
          <a:xfrm>
            <a:off x="6036275" y="2631989"/>
            <a:ext cx="5945660" cy="3234928"/>
          </a:xfrm>
          <a:prstGeom prst="roundRect">
            <a:avLst/>
          </a:prstGeom>
          <a:solidFill>
            <a:srgbClr val="FBEED4"/>
          </a:solidFill>
        </p:spPr>
        <p:txBody>
          <a:bodyPr wrap="square">
            <a:spAutoFit/>
          </a:bodyPr>
          <a:lstStyle/>
          <a:p>
            <a:pPr algn="ctr"/>
            <a:r>
              <a:rPr lang="en-US" sz="2800" b="1" i="1" dirty="0"/>
              <a:t>“This is He whom His disciples secretly stole away, that it might be said He had risen again, or the gardener abstracted, that his lettuces might come to no harm from the crowds of visitants.” </a:t>
            </a:r>
            <a:r>
              <a:rPr lang="en-US" sz="1600" b="1" dirty="0"/>
              <a:t>(Tertullian, De </a:t>
            </a:r>
            <a:r>
              <a:rPr lang="en-US" sz="1600" b="1" dirty="0" err="1"/>
              <a:t>Spectaculis</a:t>
            </a:r>
            <a:r>
              <a:rPr lang="en-US" sz="1600" b="1" dirty="0"/>
              <a:t>, </a:t>
            </a:r>
            <a:r>
              <a:rPr lang="en-US" sz="1600" b="1" dirty="0" err="1"/>
              <a:t>ch.</a:t>
            </a:r>
            <a:r>
              <a:rPr lang="en-US" sz="1600" b="1" dirty="0"/>
              <a:t> 30)</a:t>
            </a:r>
            <a:endParaRPr lang="en-US" sz="2800" b="1" dirty="0"/>
          </a:p>
        </p:txBody>
      </p:sp>
      <p:sp>
        <p:nvSpPr>
          <p:cNvPr id="6" name="TextBox 5">
            <a:extLst>
              <a:ext uri="{FF2B5EF4-FFF2-40B4-BE49-F238E27FC236}">
                <a16:creationId xmlns:a16="http://schemas.microsoft.com/office/drawing/2014/main" id="{6BDC5E53-C29A-4235-0289-0799AC8F4CD4}"/>
              </a:ext>
            </a:extLst>
          </p:cNvPr>
          <p:cNvSpPr txBox="1"/>
          <p:nvPr/>
        </p:nvSpPr>
        <p:spPr>
          <a:xfrm>
            <a:off x="10706986" y="6396335"/>
            <a:ext cx="1485013"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2-3</a:t>
            </a:r>
          </a:p>
        </p:txBody>
      </p:sp>
    </p:spTree>
    <p:extLst>
      <p:ext uri="{BB962C8B-B14F-4D97-AF65-F5344CB8AC3E}">
        <p14:creationId xmlns:p14="http://schemas.microsoft.com/office/powerpoint/2010/main" val="1361732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ck with a large rock in the middle&#10;&#10;Description automatically generated with medium confidence">
            <a:extLst>
              <a:ext uri="{FF2B5EF4-FFF2-40B4-BE49-F238E27FC236}">
                <a16:creationId xmlns:a16="http://schemas.microsoft.com/office/drawing/2014/main" id="{3DD81459-0B9D-43A6-75C5-06FB94B7E4A2}"/>
              </a:ext>
            </a:extLst>
          </p:cNvPr>
          <p:cNvPicPr>
            <a:picLocks noChangeAspect="1"/>
          </p:cNvPicPr>
          <p:nvPr/>
        </p:nvPicPr>
        <p:blipFill rotWithShape="1">
          <a:blip r:embed="rId2"/>
          <a:srcRect/>
          <a:stretch/>
        </p:blipFill>
        <p:spPr>
          <a:xfrm>
            <a:off x="-4" y="10"/>
            <a:ext cx="12192000" cy="6857990"/>
          </a:xfrm>
          <a:prstGeom prst="rect">
            <a:avLst/>
          </a:prstGeom>
        </p:spPr>
      </p:pic>
      <p:sp>
        <p:nvSpPr>
          <p:cNvPr id="2" name="Title 1">
            <a:extLst>
              <a:ext uri="{FF2B5EF4-FFF2-40B4-BE49-F238E27FC236}">
                <a16:creationId xmlns:a16="http://schemas.microsoft.com/office/drawing/2014/main" id="{743356DC-7869-0B0B-E055-6E212B0DE36A}"/>
              </a:ext>
            </a:extLst>
          </p:cNvPr>
          <p:cNvSpPr>
            <a:spLocks noGrp="1"/>
          </p:cNvSpPr>
          <p:nvPr>
            <p:ph type="ctrTitle"/>
          </p:nvPr>
        </p:nvSpPr>
        <p:spPr>
          <a:xfrm>
            <a:off x="652371" y="647700"/>
            <a:ext cx="6210884" cy="3375660"/>
          </a:xfrm>
        </p:spPr>
        <p:txBody>
          <a:bodyPr anchor="t">
            <a:noAutofit/>
          </a:bodyPr>
          <a:lstStyle/>
          <a:p>
            <a:r>
              <a:rPr lang="en-US" sz="4800" dirty="0"/>
              <a:t>The Case Against the Resurrection</a:t>
            </a:r>
          </a:p>
        </p:txBody>
      </p:sp>
      <p:sp>
        <p:nvSpPr>
          <p:cNvPr id="3" name="Subtitle 2">
            <a:extLst>
              <a:ext uri="{FF2B5EF4-FFF2-40B4-BE49-F238E27FC236}">
                <a16:creationId xmlns:a16="http://schemas.microsoft.com/office/drawing/2014/main" id="{C61A5C55-24AA-6455-8D16-E47F9392B545}"/>
              </a:ext>
            </a:extLst>
          </p:cNvPr>
          <p:cNvSpPr>
            <a:spLocks noGrp="1"/>
          </p:cNvSpPr>
          <p:nvPr>
            <p:ph type="subTitle" idx="1"/>
          </p:nvPr>
        </p:nvSpPr>
        <p:spPr>
          <a:xfrm>
            <a:off x="647700" y="5075227"/>
            <a:ext cx="4291920" cy="906473"/>
          </a:xfrm>
        </p:spPr>
        <p:txBody>
          <a:bodyPr>
            <a:normAutofit/>
          </a:bodyPr>
          <a:lstStyle/>
          <a:p>
            <a:r>
              <a:rPr lang="en-US" sz="2800" dirty="0">
                <a:solidFill>
                  <a:srgbClr val="FFFFFF"/>
                </a:solidFill>
              </a:rPr>
              <a:t>SITS Conference 2024</a:t>
            </a:r>
          </a:p>
        </p:txBody>
      </p:sp>
    </p:spTree>
    <p:extLst>
      <p:ext uri="{BB962C8B-B14F-4D97-AF65-F5344CB8AC3E}">
        <p14:creationId xmlns:p14="http://schemas.microsoft.com/office/powerpoint/2010/main" val="2311471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E0B6-C610-EACC-AEEB-033CE096F4C6}"/>
              </a:ext>
            </a:extLst>
          </p:cNvPr>
          <p:cNvSpPr>
            <a:spLocks noGrp="1"/>
          </p:cNvSpPr>
          <p:nvPr>
            <p:ph type="title"/>
          </p:nvPr>
        </p:nvSpPr>
        <p:spPr>
          <a:xfrm>
            <a:off x="1" y="1"/>
            <a:ext cx="9539416" cy="1690912"/>
          </a:xfrm>
        </p:spPr>
        <p:txBody>
          <a:bodyPr anchor="ctr">
            <a:normAutofit/>
          </a:bodyPr>
          <a:lstStyle/>
          <a:p>
            <a:r>
              <a:rPr lang="en-US" sz="5400" dirty="0"/>
              <a:t>Theft Theory (1st CE)</a:t>
            </a:r>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4832092"/>
          </a:xfrm>
          <a:prstGeom prst="rect">
            <a:avLst/>
          </a:prstGeom>
          <a:noFill/>
        </p:spPr>
        <p:txBody>
          <a:bodyPr wrap="square" rtlCol="0">
            <a:spAutoFit/>
          </a:bodyPr>
          <a:lstStyle/>
          <a:p>
            <a:pPr marL="742950" indent="-742950">
              <a:buFont typeface="+mj-lt"/>
              <a:buAutoNum type="alphaUcPeriod" startAt="3"/>
            </a:pPr>
            <a:r>
              <a:rPr lang="en-US" sz="4400" b="1" dirty="0">
                <a:solidFill>
                  <a:srgbClr val="FBEED4"/>
                </a:solidFill>
              </a:rPr>
              <a:t>Objections to the Theory</a:t>
            </a:r>
          </a:p>
          <a:p>
            <a:pPr marL="1200150" lvl="1" indent="-742950">
              <a:buFont typeface="+mj-lt"/>
              <a:buAutoNum type="arabicPeriod"/>
            </a:pPr>
            <a:r>
              <a:rPr lang="en-US" sz="4400" b="1" dirty="0">
                <a:solidFill>
                  <a:srgbClr val="FBEED4"/>
                </a:solidFill>
              </a:rPr>
              <a:t>Matthew’s use of “to this day” (Mt. 28:15)</a:t>
            </a:r>
          </a:p>
          <a:p>
            <a:pPr marL="1200150" lvl="1" indent="-742950">
              <a:buFont typeface="+mj-lt"/>
              <a:buAutoNum type="arabicPeriod"/>
            </a:pPr>
            <a:r>
              <a:rPr lang="en-US" sz="4400" b="1" dirty="0">
                <a:solidFill>
                  <a:srgbClr val="FBEED4"/>
                </a:solidFill>
              </a:rPr>
              <a:t>The guards at the tomb.</a:t>
            </a:r>
          </a:p>
          <a:p>
            <a:pPr marL="1200150" lvl="1" indent="-742950">
              <a:buFont typeface="+mj-lt"/>
              <a:buAutoNum type="arabicPeriod"/>
            </a:pPr>
            <a:r>
              <a:rPr lang="en-US" sz="4400" b="1" dirty="0">
                <a:solidFill>
                  <a:srgbClr val="FBEED4"/>
                </a:solidFill>
              </a:rPr>
              <a:t>The disciple’s willingness to take a lie like this to the grave. </a:t>
            </a:r>
          </a:p>
          <a:p>
            <a:pPr marL="1200150" lvl="1" indent="-742950">
              <a:buFont typeface="+mj-lt"/>
              <a:buAutoNum type="arabicPeriod"/>
            </a:pPr>
            <a:r>
              <a:rPr lang="en-US" sz="4400" b="1" dirty="0">
                <a:solidFill>
                  <a:srgbClr val="FBEED4"/>
                </a:solidFill>
              </a:rPr>
              <a:t>We must ignore the eyewitness testimony. </a:t>
            </a:r>
          </a:p>
        </p:txBody>
      </p:sp>
      <p:sp>
        <p:nvSpPr>
          <p:cNvPr id="4" name="TextBox 3">
            <a:extLst>
              <a:ext uri="{FF2B5EF4-FFF2-40B4-BE49-F238E27FC236}">
                <a16:creationId xmlns:a16="http://schemas.microsoft.com/office/drawing/2014/main" id="{9E35140A-5C03-5100-CAB3-4BE56436E13B}"/>
              </a:ext>
            </a:extLst>
          </p:cNvPr>
          <p:cNvSpPr txBox="1"/>
          <p:nvPr/>
        </p:nvSpPr>
        <p:spPr>
          <a:xfrm>
            <a:off x="269789" y="2123912"/>
            <a:ext cx="11652421" cy="3779758"/>
          </a:xfrm>
          <a:prstGeom prst="roundRect">
            <a:avLst/>
          </a:prstGeom>
          <a:solidFill>
            <a:srgbClr val="FBEED4"/>
          </a:solidFill>
        </p:spPr>
        <p:txBody>
          <a:bodyPr wrap="square">
            <a:spAutoFit/>
          </a:bodyPr>
          <a:lstStyle/>
          <a:p>
            <a:pPr marL="514350" indent="-514350">
              <a:buFont typeface="+mj-lt"/>
              <a:buAutoNum type="arabicPeriod"/>
            </a:pPr>
            <a:r>
              <a:rPr lang="en-US" sz="2400" dirty="0"/>
              <a:t>Mary Magdalene (Jn. 20:10–18)  </a:t>
            </a:r>
          </a:p>
          <a:p>
            <a:pPr marL="514350" indent="-514350">
              <a:buFont typeface="+mj-lt"/>
              <a:buAutoNum type="arabicPeriod"/>
            </a:pPr>
            <a:r>
              <a:rPr lang="en-US" sz="2400" dirty="0"/>
              <a:t>To the other women (Matt. 28:8–10) </a:t>
            </a:r>
          </a:p>
          <a:p>
            <a:pPr marL="514350" indent="-514350">
              <a:buFont typeface="+mj-lt"/>
              <a:buAutoNum type="arabicPeriod"/>
            </a:pPr>
            <a:r>
              <a:rPr lang="en-US" sz="2400" dirty="0"/>
              <a:t>Cleopas and another disciple on the road to Emmaus (Lk. 24:13–32)</a:t>
            </a:r>
          </a:p>
          <a:p>
            <a:pPr marL="514350" indent="-514350">
              <a:buFont typeface="+mj-lt"/>
              <a:buAutoNum type="arabicPeriod"/>
            </a:pPr>
            <a:r>
              <a:rPr lang="en-US" sz="2400" dirty="0"/>
              <a:t>Eleven disciples and others (Lk. 24:33–49)</a:t>
            </a:r>
          </a:p>
          <a:p>
            <a:pPr marL="514350" indent="-514350">
              <a:buFont typeface="+mj-lt"/>
              <a:buAutoNum type="arabicPeriod"/>
            </a:pPr>
            <a:r>
              <a:rPr lang="en-US" sz="2400" dirty="0"/>
              <a:t>To ten apostles and others, with Thomas absent (Jn 20:19–23)</a:t>
            </a:r>
          </a:p>
          <a:p>
            <a:pPr marL="514350" indent="-514350">
              <a:buFont typeface="+mj-lt"/>
              <a:buAutoNum type="arabicPeriod"/>
            </a:pPr>
            <a:r>
              <a:rPr lang="en-US" sz="2400" dirty="0"/>
              <a:t>Thomas and the other apostles (Jn 20:26–30)</a:t>
            </a:r>
          </a:p>
          <a:p>
            <a:pPr marL="514350" indent="-514350">
              <a:buFont typeface="+mj-lt"/>
              <a:buAutoNum type="arabicPeriod"/>
            </a:pPr>
            <a:r>
              <a:rPr lang="en-US" sz="2400" dirty="0"/>
              <a:t>Seven apostles (Jn 21:1–14)</a:t>
            </a:r>
          </a:p>
          <a:p>
            <a:pPr marL="514350" indent="-514350">
              <a:buFont typeface="+mj-lt"/>
              <a:buAutoNum type="arabicPeriod"/>
            </a:pPr>
            <a:r>
              <a:rPr lang="en-US" sz="2400" dirty="0"/>
              <a:t>The disciples (Matt. 28:16–20)</a:t>
            </a:r>
          </a:p>
          <a:p>
            <a:pPr marL="514350" indent="-514350">
              <a:buFont typeface="+mj-lt"/>
              <a:buAutoNum type="arabicPeriod"/>
            </a:pPr>
            <a:r>
              <a:rPr lang="en-US" sz="2400" dirty="0"/>
              <a:t>The apostles at the Mt of Olives before his ascension (Lk. 24:50–52; Ac. 1:4–9)</a:t>
            </a:r>
          </a:p>
        </p:txBody>
      </p:sp>
      <p:sp>
        <p:nvSpPr>
          <p:cNvPr id="6" name="TextBox 5">
            <a:extLst>
              <a:ext uri="{FF2B5EF4-FFF2-40B4-BE49-F238E27FC236}">
                <a16:creationId xmlns:a16="http://schemas.microsoft.com/office/drawing/2014/main" id="{54F26820-61B8-8C59-00DC-F92FEE013B82}"/>
              </a:ext>
            </a:extLst>
          </p:cNvPr>
          <p:cNvSpPr txBox="1"/>
          <p:nvPr/>
        </p:nvSpPr>
        <p:spPr>
          <a:xfrm>
            <a:off x="10706986" y="6396335"/>
            <a:ext cx="1485013"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3-5</a:t>
            </a:r>
          </a:p>
        </p:txBody>
      </p:sp>
    </p:spTree>
    <p:extLst>
      <p:ext uri="{BB962C8B-B14F-4D97-AF65-F5344CB8AC3E}">
        <p14:creationId xmlns:p14="http://schemas.microsoft.com/office/powerpoint/2010/main" val="143239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E0B6-C610-EACC-AEEB-033CE096F4C6}"/>
              </a:ext>
            </a:extLst>
          </p:cNvPr>
          <p:cNvSpPr>
            <a:spLocks noGrp="1"/>
          </p:cNvSpPr>
          <p:nvPr>
            <p:ph type="title"/>
          </p:nvPr>
        </p:nvSpPr>
        <p:spPr>
          <a:xfrm>
            <a:off x="1" y="1"/>
            <a:ext cx="9539416" cy="1690912"/>
          </a:xfrm>
        </p:spPr>
        <p:txBody>
          <a:bodyPr anchor="ctr">
            <a:normAutofit fontScale="90000"/>
          </a:bodyPr>
          <a:lstStyle/>
          <a:p>
            <a:r>
              <a:rPr lang="en-US" sz="5400" dirty="0"/>
              <a:t>SWOON THEORY </a:t>
            </a:r>
            <a:r>
              <a:rPr lang="en-US" sz="5300" dirty="0"/>
              <a:t>(7</a:t>
            </a:r>
            <a:r>
              <a:rPr lang="en-US" sz="1600" dirty="0"/>
              <a:t>th</a:t>
            </a:r>
            <a:r>
              <a:rPr lang="en-US" sz="5300" dirty="0"/>
              <a:t> &amp; 18</a:t>
            </a:r>
            <a:r>
              <a:rPr lang="en-US" sz="1600" dirty="0"/>
              <a:t>th</a:t>
            </a:r>
            <a:r>
              <a:rPr lang="en-US" sz="5300" dirty="0"/>
              <a:t> CE)</a:t>
            </a:r>
            <a:endParaRPr lang="en-US" sz="5400" dirty="0"/>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2800767"/>
          </a:xfrm>
          <a:prstGeom prst="rect">
            <a:avLst/>
          </a:prstGeom>
          <a:noFill/>
        </p:spPr>
        <p:txBody>
          <a:bodyPr wrap="square" rtlCol="0">
            <a:spAutoFit/>
          </a:bodyPr>
          <a:lstStyle/>
          <a:p>
            <a:pPr marL="742950" indent="-742950">
              <a:buFont typeface="+mj-lt"/>
              <a:buAutoNum type="alphaUcPeriod"/>
            </a:pPr>
            <a:r>
              <a:rPr lang="en-US" sz="4400" b="1" dirty="0">
                <a:solidFill>
                  <a:srgbClr val="FBEED4"/>
                </a:solidFill>
              </a:rPr>
              <a:t>Basics of the Theory</a:t>
            </a:r>
          </a:p>
          <a:p>
            <a:pPr marL="742950" indent="-742950">
              <a:buFont typeface="+mj-lt"/>
              <a:buAutoNum type="alphaUcPeriod"/>
            </a:pPr>
            <a:r>
              <a:rPr lang="en-US" sz="4400" b="1" dirty="0">
                <a:solidFill>
                  <a:srgbClr val="FBEED4"/>
                </a:solidFill>
              </a:rPr>
              <a:t>History of the Theory</a:t>
            </a:r>
          </a:p>
          <a:p>
            <a:pPr marL="1200150" lvl="1" indent="-742950">
              <a:buFont typeface="+mj-lt"/>
              <a:buAutoNum type="arabicPeriod"/>
            </a:pPr>
            <a:r>
              <a:rPr lang="en-US" sz="4400" b="1" dirty="0">
                <a:solidFill>
                  <a:srgbClr val="FBEED4"/>
                </a:solidFill>
              </a:rPr>
              <a:t>The </a:t>
            </a:r>
            <a:r>
              <a:rPr lang="en-US" sz="4400" b="1" i="1" dirty="0">
                <a:solidFill>
                  <a:srgbClr val="FBEED4"/>
                </a:solidFill>
              </a:rPr>
              <a:t>Quran</a:t>
            </a:r>
            <a:r>
              <a:rPr lang="en-US" sz="4400" b="1" dirty="0">
                <a:solidFill>
                  <a:srgbClr val="FBEED4"/>
                </a:solidFill>
              </a:rPr>
              <a:t> &amp; the Ahmadiyya Muslims</a:t>
            </a:r>
          </a:p>
          <a:p>
            <a:pPr marL="1200150" lvl="1" indent="-742950">
              <a:buFont typeface="+mj-lt"/>
              <a:buAutoNum type="arabicPeriod"/>
            </a:pPr>
            <a:r>
              <a:rPr lang="en-US" sz="4400" b="1" dirty="0">
                <a:solidFill>
                  <a:srgbClr val="FBEED4"/>
                </a:solidFill>
              </a:rPr>
              <a:t>Germans Karl </a:t>
            </a:r>
            <a:r>
              <a:rPr lang="en-US" sz="4400" b="1" dirty="0" err="1">
                <a:solidFill>
                  <a:srgbClr val="FBEED4"/>
                </a:solidFill>
              </a:rPr>
              <a:t>Bahrdt</a:t>
            </a:r>
            <a:r>
              <a:rPr lang="en-US" sz="4400" b="1" dirty="0">
                <a:solidFill>
                  <a:srgbClr val="FBEED4"/>
                </a:solidFill>
              </a:rPr>
              <a:t> &amp; Karl </a:t>
            </a:r>
            <a:r>
              <a:rPr lang="en-US" sz="4400" b="1" dirty="0" err="1">
                <a:solidFill>
                  <a:srgbClr val="FBEED4"/>
                </a:solidFill>
              </a:rPr>
              <a:t>Venturini</a:t>
            </a:r>
            <a:endParaRPr lang="en-US" sz="4400" b="1" dirty="0">
              <a:solidFill>
                <a:srgbClr val="FBEED4"/>
              </a:solidFill>
            </a:endParaRPr>
          </a:p>
        </p:txBody>
      </p:sp>
      <p:sp>
        <p:nvSpPr>
          <p:cNvPr id="4" name="TextBox 3">
            <a:extLst>
              <a:ext uri="{FF2B5EF4-FFF2-40B4-BE49-F238E27FC236}">
                <a16:creationId xmlns:a16="http://schemas.microsoft.com/office/drawing/2014/main" id="{9E35140A-5C03-5100-CAB3-4BE56436E13B}"/>
              </a:ext>
            </a:extLst>
          </p:cNvPr>
          <p:cNvSpPr txBox="1"/>
          <p:nvPr/>
        </p:nvSpPr>
        <p:spPr>
          <a:xfrm>
            <a:off x="210065" y="3653210"/>
            <a:ext cx="11883081" cy="2426196"/>
          </a:xfrm>
          <a:prstGeom prst="roundRect">
            <a:avLst/>
          </a:prstGeom>
          <a:solidFill>
            <a:srgbClr val="FBEED4"/>
          </a:solidFill>
        </p:spPr>
        <p:txBody>
          <a:bodyPr wrap="square">
            <a:spAutoFit/>
          </a:bodyPr>
          <a:lstStyle/>
          <a:p>
            <a:pPr algn="ctr"/>
            <a:r>
              <a:rPr lang="en-US" b="1" i="1" dirty="0"/>
              <a:t>˹They were condemned˺ for breaking their covenant, rejecting Allah’s signs, killing the prophets unjustly, and for saying, “Our hearts are unreceptive!”—it is Allah Who has sealed their hearts for their disbelief, so they do not believe except for a few — and for their denial and outrageous accusation against Mary, and for boasting, “We killed the Messiah, Jesus, son of Mary, the messenger of Allah.” </a:t>
            </a:r>
            <a:r>
              <a:rPr lang="en-US" b="1" i="1" u="sng" dirty="0"/>
              <a:t>But they neither killed nor crucified him—it was only made to appear so</a:t>
            </a:r>
            <a:r>
              <a:rPr lang="en-US" b="1" i="1" dirty="0"/>
              <a:t>. Even those who argue for this ˹crucifixion˺ are in doubt. They have no knowledge whatsoever—only making assumptions. </a:t>
            </a:r>
            <a:r>
              <a:rPr lang="en-US" b="1" i="1" u="sng" dirty="0"/>
              <a:t>They certainly did not kill him</a:t>
            </a:r>
            <a:r>
              <a:rPr lang="en-US" b="1" i="1" dirty="0"/>
              <a:t>. Rather, Allah raised him up to Himself. And Allah is Almighty, All-Wise. </a:t>
            </a:r>
            <a:br>
              <a:rPr lang="en-US" b="1" i="1" dirty="0"/>
            </a:br>
            <a:r>
              <a:rPr lang="en-US" sz="1100" b="1" i="1" dirty="0"/>
              <a:t>(Surah IV 155-58)</a:t>
            </a:r>
            <a:endParaRPr lang="en-US" b="1" dirty="0"/>
          </a:p>
        </p:txBody>
      </p:sp>
      <p:sp>
        <p:nvSpPr>
          <p:cNvPr id="6" name="TextBox 5">
            <a:extLst>
              <a:ext uri="{FF2B5EF4-FFF2-40B4-BE49-F238E27FC236}">
                <a16:creationId xmlns:a16="http://schemas.microsoft.com/office/drawing/2014/main" id="{BD9C3EAA-6C1F-1CDF-1088-8A0676E3CF82}"/>
              </a:ext>
            </a:extLst>
          </p:cNvPr>
          <p:cNvSpPr txBox="1"/>
          <p:nvPr/>
        </p:nvSpPr>
        <p:spPr>
          <a:xfrm>
            <a:off x="10706986" y="6396335"/>
            <a:ext cx="1485013"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5-6</a:t>
            </a:r>
          </a:p>
        </p:txBody>
      </p:sp>
    </p:spTree>
    <p:extLst>
      <p:ext uri="{BB962C8B-B14F-4D97-AF65-F5344CB8AC3E}">
        <p14:creationId xmlns:p14="http://schemas.microsoft.com/office/powerpoint/2010/main" val="1331382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4"/>
                                        </p:tgtEl>
                                      </p:cBhvr>
                                    </p:animEffect>
                                    <p:anim calcmode="lin" valueType="num">
                                      <p:cBhvr>
                                        <p:cTn id="35" dur="1000"/>
                                        <p:tgtEl>
                                          <p:spTgt spid="4"/>
                                        </p:tgtEl>
                                        <p:attrNameLst>
                                          <p:attrName>ppt_x</p:attrName>
                                        </p:attrNameLst>
                                      </p:cBhvr>
                                      <p:tavLst>
                                        <p:tav tm="0">
                                          <p:val>
                                            <p:strVal val="ppt_x"/>
                                          </p:val>
                                        </p:tav>
                                        <p:tav tm="100000">
                                          <p:val>
                                            <p:strVal val="ppt_x"/>
                                          </p:val>
                                        </p:tav>
                                      </p:tavLst>
                                    </p:anim>
                                    <p:anim calcmode="lin" valueType="num">
                                      <p:cBhvr>
                                        <p:cTn id="36" dur="1000"/>
                                        <p:tgtEl>
                                          <p:spTgt spid="4"/>
                                        </p:tgtEl>
                                        <p:attrNameLst>
                                          <p:attrName>ppt_y</p:attrName>
                                        </p:attrNameLst>
                                      </p:cBhvr>
                                      <p:tavLst>
                                        <p:tav tm="0">
                                          <p:val>
                                            <p:strVal val="ppt_y"/>
                                          </p:val>
                                        </p:tav>
                                        <p:tav tm="100000">
                                          <p:val>
                                            <p:strVal val="ppt_y+.1"/>
                                          </p:val>
                                        </p:tav>
                                      </p:tavLst>
                                    </p:anim>
                                    <p:set>
                                      <p:cBhvr>
                                        <p:cTn id="37" dur="1" fill="hold">
                                          <p:stCondLst>
                                            <p:cond delay="9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E0B6-C610-EACC-AEEB-033CE096F4C6}"/>
              </a:ext>
            </a:extLst>
          </p:cNvPr>
          <p:cNvSpPr>
            <a:spLocks noGrp="1"/>
          </p:cNvSpPr>
          <p:nvPr>
            <p:ph type="title"/>
          </p:nvPr>
        </p:nvSpPr>
        <p:spPr>
          <a:xfrm>
            <a:off x="1" y="1"/>
            <a:ext cx="9539416" cy="1690912"/>
          </a:xfrm>
        </p:spPr>
        <p:txBody>
          <a:bodyPr anchor="ctr">
            <a:normAutofit fontScale="90000"/>
          </a:bodyPr>
          <a:lstStyle/>
          <a:p>
            <a:r>
              <a:rPr lang="en-US" sz="5400" dirty="0"/>
              <a:t>SWOON THEORY </a:t>
            </a:r>
            <a:r>
              <a:rPr lang="en-US" sz="5300" dirty="0"/>
              <a:t>(7</a:t>
            </a:r>
            <a:r>
              <a:rPr lang="en-US" sz="1600" dirty="0"/>
              <a:t>th</a:t>
            </a:r>
            <a:r>
              <a:rPr lang="en-US" sz="5300" dirty="0"/>
              <a:t> &amp; 18</a:t>
            </a:r>
            <a:r>
              <a:rPr lang="en-US" sz="1600" dirty="0"/>
              <a:t>th</a:t>
            </a:r>
            <a:r>
              <a:rPr lang="en-US" sz="5300" dirty="0"/>
              <a:t> CE)</a:t>
            </a:r>
            <a:endParaRPr lang="en-US" sz="5400" dirty="0"/>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2185214"/>
          </a:xfrm>
          <a:prstGeom prst="rect">
            <a:avLst/>
          </a:prstGeom>
          <a:noFill/>
        </p:spPr>
        <p:txBody>
          <a:bodyPr wrap="square" rtlCol="0">
            <a:spAutoFit/>
          </a:bodyPr>
          <a:lstStyle/>
          <a:p>
            <a:pPr marL="742950" indent="-742950">
              <a:buFont typeface="+mj-lt"/>
              <a:buAutoNum type="alphaUcPeriod" startAt="3"/>
            </a:pPr>
            <a:r>
              <a:rPr lang="en-US" sz="3600" b="1" dirty="0">
                <a:solidFill>
                  <a:srgbClr val="FBEED4"/>
                </a:solidFill>
              </a:rPr>
              <a:t>Objections to the Theory</a:t>
            </a:r>
          </a:p>
          <a:p>
            <a:pPr marL="1200150" lvl="1" indent="-742950">
              <a:buFont typeface="+mj-lt"/>
              <a:buAutoNum type="arabicPeriod"/>
            </a:pPr>
            <a:r>
              <a:rPr lang="en-US" sz="3600" b="1" dirty="0">
                <a:solidFill>
                  <a:srgbClr val="FBEED4"/>
                </a:solidFill>
              </a:rPr>
              <a:t>The multiples parts of crucifixion undoubtedly points to Jesus’ death.</a:t>
            </a:r>
          </a:p>
          <a:p>
            <a:pPr marL="1657350" lvl="2" indent="-742950">
              <a:buFont typeface="+mj-lt"/>
              <a:buAutoNum type="arabicPeriod"/>
            </a:pPr>
            <a:r>
              <a:rPr lang="en-US" sz="2800" b="1" dirty="0">
                <a:solidFill>
                  <a:srgbClr val="FBEED4"/>
                </a:solidFill>
              </a:rPr>
              <a:t>“Then Pilate took Jesus and had him flogged.” (John 19:1)</a:t>
            </a:r>
          </a:p>
        </p:txBody>
      </p:sp>
      <p:sp>
        <p:nvSpPr>
          <p:cNvPr id="4" name="TextBox 3">
            <a:extLst>
              <a:ext uri="{FF2B5EF4-FFF2-40B4-BE49-F238E27FC236}">
                <a16:creationId xmlns:a16="http://schemas.microsoft.com/office/drawing/2014/main" id="{9E35140A-5C03-5100-CAB3-4BE56436E13B}"/>
              </a:ext>
            </a:extLst>
          </p:cNvPr>
          <p:cNvSpPr txBox="1"/>
          <p:nvPr/>
        </p:nvSpPr>
        <p:spPr>
          <a:xfrm>
            <a:off x="210065" y="3909930"/>
            <a:ext cx="4024184" cy="2724150"/>
          </a:xfrm>
          <a:prstGeom prst="roundRect">
            <a:avLst/>
          </a:prstGeom>
          <a:solidFill>
            <a:srgbClr val="FBEED4"/>
          </a:solidFill>
        </p:spPr>
        <p:txBody>
          <a:bodyPr wrap="square">
            <a:spAutoFit/>
          </a:bodyPr>
          <a:lstStyle/>
          <a:p>
            <a:pPr algn="ctr"/>
            <a:r>
              <a:rPr lang="en-US" sz="2000" b="1" i="1" dirty="0"/>
              <a:t>“Hereupon our rulers supposing, as the case proved to be, that this was a sort of divine fury in the man, brought him to the Roman procurator; where he was whipped till his bones were laid bare;” </a:t>
            </a:r>
            <a:r>
              <a:rPr lang="en-US" sz="1400" b="1" i="1" dirty="0"/>
              <a:t>(Josephus, The War of the Jews, 303-304)</a:t>
            </a:r>
            <a:endParaRPr lang="en-US" sz="2000" b="1" dirty="0"/>
          </a:p>
        </p:txBody>
      </p:sp>
      <p:sp>
        <p:nvSpPr>
          <p:cNvPr id="6" name="TextBox 5">
            <a:extLst>
              <a:ext uri="{FF2B5EF4-FFF2-40B4-BE49-F238E27FC236}">
                <a16:creationId xmlns:a16="http://schemas.microsoft.com/office/drawing/2014/main" id="{165ECE0D-3EA6-04C3-4E3C-EB6EEA7D9538}"/>
              </a:ext>
            </a:extLst>
          </p:cNvPr>
          <p:cNvSpPr txBox="1"/>
          <p:nvPr/>
        </p:nvSpPr>
        <p:spPr>
          <a:xfrm>
            <a:off x="4491680" y="1853442"/>
            <a:ext cx="4024184" cy="4784288"/>
          </a:xfrm>
          <a:prstGeom prst="roundRect">
            <a:avLst/>
          </a:prstGeom>
          <a:solidFill>
            <a:srgbClr val="FBEED4"/>
          </a:solidFill>
        </p:spPr>
        <p:txBody>
          <a:bodyPr wrap="square">
            <a:spAutoFit/>
          </a:bodyPr>
          <a:lstStyle/>
          <a:p>
            <a:pPr algn="ctr"/>
            <a:r>
              <a:rPr lang="en-US" sz="2000" b="1" i="1" dirty="0"/>
              <a:t>“At Rome the scourging of citizens had been forbidden from very early times. Unprivileged persons, and especially slaves, were scourged in a variety of ways, of which the flagellum was the worse. It was a “knout” or “cat,” with lashes of knotted cord, or even wire; like the </a:t>
            </a:r>
            <a:r>
              <a:rPr lang="el-GR" sz="2000" i="1" dirty="0" err="1">
                <a:latin typeface="Times New Roman" panose="02020603050405020304" pitchFamily="18" charset="0"/>
                <a:cs typeface="Times New Roman" panose="02020603050405020304" pitchFamily="18" charset="0"/>
              </a:rPr>
              <a:t>ἀστραγαλωτὴ</a:t>
            </a:r>
            <a:r>
              <a:rPr lang="el-GR" sz="2000" b="1" i="1" dirty="0"/>
              <a:t> </a:t>
            </a:r>
            <a:r>
              <a:rPr lang="en-US" sz="2000" b="1" i="1" dirty="0"/>
              <a:t>of the Greeks, it might be loaded with knuckle-bones or other cruel aggravations.” </a:t>
            </a:r>
            <a:r>
              <a:rPr lang="en-US" sz="1200" b="1" i="1" dirty="0"/>
              <a:t>(Smith, </a:t>
            </a:r>
            <a:r>
              <a:rPr lang="en-US" sz="1200" b="1" i="1" dirty="0" err="1"/>
              <a:t>Wayte</a:t>
            </a:r>
            <a:r>
              <a:rPr lang="en-US" sz="1200" b="1" i="1" dirty="0"/>
              <a:t>, </a:t>
            </a:r>
            <a:r>
              <a:rPr lang="en-US" sz="1200" b="1" i="1" dirty="0" err="1"/>
              <a:t>Marindin</a:t>
            </a:r>
            <a:r>
              <a:rPr lang="en-US" sz="1200" b="1" i="1" dirty="0"/>
              <a:t>)</a:t>
            </a:r>
            <a:endParaRPr lang="en-US" sz="2000" b="1" dirty="0"/>
          </a:p>
        </p:txBody>
      </p:sp>
      <p:sp>
        <p:nvSpPr>
          <p:cNvPr id="7" name="TextBox 6">
            <a:extLst>
              <a:ext uri="{FF2B5EF4-FFF2-40B4-BE49-F238E27FC236}">
                <a16:creationId xmlns:a16="http://schemas.microsoft.com/office/drawing/2014/main" id="{512255C5-E15B-73AA-D404-E47F3FE0FC69}"/>
              </a:ext>
            </a:extLst>
          </p:cNvPr>
          <p:cNvSpPr txBox="1"/>
          <p:nvPr/>
        </p:nvSpPr>
        <p:spPr>
          <a:xfrm>
            <a:off x="8773296" y="2066366"/>
            <a:ext cx="3258066" cy="4567714"/>
          </a:xfrm>
          <a:prstGeom prst="roundRect">
            <a:avLst/>
          </a:prstGeom>
          <a:solidFill>
            <a:srgbClr val="FBEED4"/>
          </a:solidFill>
        </p:spPr>
        <p:txBody>
          <a:bodyPr wrap="square">
            <a:spAutoFit/>
          </a:bodyPr>
          <a:lstStyle/>
          <a:p>
            <a:pPr algn="ctr"/>
            <a:r>
              <a:rPr lang="en-US" sz="2000" b="1" i="1" dirty="0"/>
              <a:t>“For they say that the bystanders were struck with amazement when they saw them lacerated with scourges even to the innermost veins and arteries, so that the hidden inward parts of the body, both their bowels and their members, were exposed to view” </a:t>
            </a:r>
            <a:br>
              <a:rPr lang="en-US" sz="2000" b="1" i="1" dirty="0"/>
            </a:br>
            <a:r>
              <a:rPr lang="en-US" sz="1200" b="1" i="1" dirty="0"/>
              <a:t>(Eusebius, Ecclesiastical History, 4.15).</a:t>
            </a:r>
            <a:endParaRPr lang="en-US" sz="2000" b="1" dirty="0"/>
          </a:p>
        </p:txBody>
      </p:sp>
      <p:sp>
        <p:nvSpPr>
          <p:cNvPr id="8" name="TextBox 7">
            <a:extLst>
              <a:ext uri="{FF2B5EF4-FFF2-40B4-BE49-F238E27FC236}">
                <a16:creationId xmlns:a16="http://schemas.microsoft.com/office/drawing/2014/main" id="{44CCC11B-EEF8-61BC-33D5-ABC66C632103}"/>
              </a:ext>
            </a:extLst>
          </p:cNvPr>
          <p:cNvSpPr txBox="1"/>
          <p:nvPr/>
        </p:nvSpPr>
        <p:spPr>
          <a:xfrm>
            <a:off x="10706986" y="6396335"/>
            <a:ext cx="1485013"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6-7</a:t>
            </a:r>
          </a:p>
        </p:txBody>
      </p:sp>
    </p:spTree>
    <p:extLst>
      <p:ext uri="{BB962C8B-B14F-4D97-AF65-F5344CB8AC3E}">
        <p14:creationId xmlns:p14="http://schemas.microsoft.com/office/powerpoint/2010/main" val="287857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4"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E0B6-C610-EACC-AEEB-033CE096F4C6}"/>
              </a:ext>
            </a:extLst>
          </p:cNvPr>
          <p:cNvSpPr>
            <a:spLocks noGrp="1"/>
          </p:cNvSpPr>
          <p:nvPr>
            <p:ph type="title"/>
          </p:nvPr>
        </p:nvSpPr>
        <p:spPr>
          <a:xfrm>
            <a:off x="1" y="1"/>
            <a:ext cx="9539416" cy="1690912"/>
          </a:xfrm>
        </p:spPr>
        <p:txBody>
          <a:bodyPr anchor="ctr">
            <a:normAutofit fontScale="90000"/>
          </a:bodyPr>
          <a:lstStyle/>
          <a:p>
            <a:r>
              <a:rPr lang="en-US" sz="5400" dirty="0"/>
              <a:t>SWOON THEORY </a:t>
            </a:r>
            <a:r>
              <a:rPr lang="en-US" sz="5300" dirty="0"/>
              <a:t>(7</a:t>
            </a:r>
            <a:r>
              <a:rPr lang="en-US" sz="1600" dirty="0"/>
              <a:t>th</a:t>
            </a:r>
            <a:r>
              <a:rPr lang="en-US" sz="5300" dirty="0"/>
              <a:t> &amp; 18</a:t>
            </a:r>
            <a:r>
              <a:rPr lang="en-US" sz="1600" dirty="0"/>
              <a:t>th</a:t>
            </a:r>
            <a:r>
              <a:rPr lang="en-US" sz="5300" dirty="0"/>
              <a:t> CE)</a:t>
            </a:r>
            <a:endParaRPr lang="en-US" sz="5400" dirty="0"/>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3908762"/>
          </a:xfrm>
          <a:prstGeom prst="rect">
            <a:avLst/>
          </a:prstGeom>
          <a:noFill/>
        </p:spPr>
        <p:txBody>
          <a:bodyPr wrap="square" rtlCol="0">
            <a:spAutoFit/>
          </a:bodyPr>
          <a:lstStyle/>
          <a:p>
            <a:pPr marL="742950" indent="-742950">
              <a:buFont typeface="+mj-lt"/>
              <a:buAutoNum type="alphaUcPeriod" startAt="3"/>
            </a:pPr>
            <a:r>
              <a:rPr lang="en-US" sz="3600" b="1" dirty="0">
                <a:solidFill>
                  <a:srgbClr val="FBEED4"/>
                </a:solidFill>
              </a:rPr>
              <a:t>Objections to the Theory</a:t>
            </a:r>
          </a:p>
          <a:p>
            <a:pPr marL="1200150" lvl="1" indent="-742950">
              <a:buFont typeface="+mj-lt"/>
              <a:buAutoNum type="arabicPeriod"/>
            </a:pPr>
            <a:r>
              <a:rPr lang="en-US" sz="3200" b="1" dirty="0">
                <a:solidFill>
                  <a:srgbClr val="FBEED4"/>
                </a:solidFill>
              </a:rPr>
              <a:t>The multiples parts of crucifixion undoubtedly points to Jesus’ death.</a:t>
            </a:r>
          </a:p>
          <a:p>
            <a:pPr marL="1657350" lvl="2" indent="-742950">
              <a:buFont typeface="+mj-lt"/>
              <a:buAutoNum type="arabicPeriod"/>
            </a:pPr>
            <a:r>
              <a:rPr lang="en-US" sz="2800" b="1" dirty="0">
                <a:solidFill>
                  <a:srgbClr val="FBEED4"/>
                </a:solidFill>
              </a:rPr>
              <a:t>“Then Pilate took Jesus and had him flogged.” (John 19:1)</a:t>
            </a:r>
          </a:p>
          <a:p>
            <a:pPr marL="1657350" lvl="2" indent="-742950">
              <a:buFont typeface="+mj-lt"/>
              <a:buAutoNum type="arabicPeriod"/>
            </a:pPr>
            <a:r>
              <a:rPr lang="en-US" sz="2800" b="1" dirty="0">
                <a:solidFill>
                  <a:srgbClr val="FBEED4"/>
                </a:solidFill>
              </a:rPr>
              <a:t>“They dressed him in a purple robe, twisted together a crown of thorns, and put it on him. And they began to salute him, “Hail, king of the Jews!” They were hitting him on the head with a stick and spitting on him.” (Mark 15:17-19)</a:t>
            </a:r>
          </a:p>
        </p:txBody>
      </p:sp>
      <p:sp>
        <p:nvSpPr>
          <p:cNvPr id="7" name="TextBox 6">
            <a:extLst>
              <a:ext uri="{FF2B5EF4-FFF2-40B4-BE49-F238E27FC236}">
                <a16:creationId xmlns:a16="http://schemas.microsoft.com/office/drawing/2014/main" id="{512255C5-E15B-73AA-D404-E47F3FE0FC69}"/>
              </a:ext>
            </a:extLst>
          </p:cNvPr>
          <p:cNvSpPr txBox="1"/>
          <p:nvPr/>
        </p:nvSpPr>
        <p:spPr>
          <a:xfrm>
            <a:off x="1408670" y="1346821"/>
            <a:ext cx="9374659" cy="2383631"/>
          </a:xfrm>
          <a:prstGeom prst="roundRect">
            <a:avLst/>
          </a:prstGeom>
          <a:solidFill>
            <a:srgbClr val="FBEED4"/>
          </a:solidFill>
        </p:spPr>
        <p:txBody>
          <a:bodyPr wrap="square">
            <a:spAutoFit/>
          </a:bodyPr>
          <a:lstStyle/>
          <a:p>
            <a:pPr algn="ctr"/>
            <a:r>
              <a:rPr lang="en-US" sz="2000" b="1" i="1" dirty="0"/>
              <a:t>“The crown of thorns was in all probability from the </a:t>
            </a:r>
            <a:r>
              <a:rPr lang="en-US" sz="2000" b="1" i="1" dirty="0" err="1"/>
              <a:t>Zizyphus</a:t>
            </a:r>
            <a:r>
              <a:rPr lang="en-US" sz="2000" b="1" i="1" dirty="0"/>
              <a:t> spina Christi (the </a:t>
            </a:r>
            <a:r>
              <a:rPr lang="en-US" sz="2000" b="1" i="1" dirty="0" err="1"/>
              <a:t>nâbk</a:t>
            </a:r>
            <a:r>
              <a:rPr lang="en-US" sz="2000" b="1" i="1" dirty="0"/>
              <a:t> of the Arabs), which grows abundantly in Palestine, fringing the banks of the Jordan. This plant would be very suitable for the purpose, having flexible branches, with leaves very much resembling the ivy leaf in their </a:t>
            </a:r>
            <a:r>
              <a:rPr lang="en-US" sz="2000" b="1" i="1" dirty="0" err="1"/>
              <a:t>colour</a:t>
            </a:r>
            <a:r>
              <a:rPr lang="en-US" sz="2000" b="1" i="1" dirty="0"/>
              <a:t>, and with many sharp thorns. The pain arising from the pressure of these sharp thorns upon the head must have been excruciating.” </a:t>
            </a:r>
            <a:br>
              <a:rPr lang="en-US" sz="2000" b="1" i="1" dirty="0"/>
            </a:br>
            <a:r>
              <a:rPr lang="en-US" sz="1400" b="1" i="1" dirty="0"/>
              <a:t>(Bickersteth, The Gospel According to St. Mark, pg. 305)</a:t>
            </a:r>
            <a:endParaRPr lang="en-US" sz="2000" b="1" dirty="0"/>
          </a:p>
        </p:txBody>
      </p:sp>
      <p:pic>
        <p:nvPicPr>
          <p:cNvPr id="1030" name="Picture 6" descr="Ziziphus spina-christi - Wikipedia">
            <a:extLst>
              <a:ext uri="{FF2B5EF4-FFF2-40B4-BE49-F238E27FC236}">
                <a16:creationId xmlns:a16="http://schemas.microsoft.com/office/drawing/2014/main" id="{646FFCE8-4987-5922-6C8F-57F391625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972" y="1574505"/>
            <a:ext cx="6740606" cy="45162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4879AC-8E88-66B1-4AC7-A30A6157B450}"/>
              </a:ext>
            </a:extLst>
          </p:cNvPr>
          <p:cNvSpPr txBox="1"/>
          <p:nvPr/>
        </p:nvSpPr>
        <p:spPr>
          <a:xfrm>
            <a:off x="10706986" y="6396335"/>
            <a:ext cx="1485013"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7</a:t>
            </a:r>
          </a:p>
        </p:txBody>
      </p:sp>
    </p:spTree>
    <p:extLst>
      <p:ext uri="{BB962C8B-B14F-4D97-AF65-F5344CB8AC3E}">
        <p14:creationId xmlns:p14="http://schemas.microsoft.com/office/powerpoint/2010/main" val="153900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E0B6-C610-EACC-AEEB-033CE096F4C6}"/>
              </a:ext>
            </a:extLst>
          </p:cNvPr>
          <p:cNvSpPr>
            <a:spLocks noGrp="1"/>
          </p:cNvSpPr>
          <p:nvPr>
            <p:ph type="title"/>
          </p:nvPr>
        </p:nvSpPr>
        <p:spPr>
          <a:xfrm>
            <a:off x="1" y="1"/>
            <a:ext cx="9539416" cy="1690912"/>
          </a:xfrm>
        </p:spPr>
        <p:txBody>
          <a:bodyPr anchor="ctr">
            <a:normAutofit fontScale="90000"/>
          </a:bodyPr>
          <a:lstStyle/>
          <a:p>
            <a:r>
              <a:rPr lang="en-US" sz="5400" dirty="0"/>
              <a:t>SWOON THEORY </a:t>
            </a:r>
            <a:r>
              <a:rPr lang="en-US" sz="5300" dirty="0"/>
              <a:t>(7</a:t>
            </a:r>
            <a:r>
              <a:rPr lang="en-US" sz="1600" dirty="0"/>
              <a:t>th</a:t>
            </a:r>
            <a:r>
              <a:rPr lang="en-US" sz="5300" dirty="0"/>
              <a:t> &amp; 18</a:t>
            </a:r>
            <a:r>
              <a:rPr lang="en-US" sz="1600" dirty="0"/>
              <a:t>th</a:t>
            </a:r>
            <a:r>
              <a:rPr lang="en-US" sz="5300" dirty="0"/>
              <a:t> CE)</a:t>
            </a:r>
            <a:endParaRPr lang="en-US" sz="5400" dirty="0"/>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3"/>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5078313"/>
          </a:xfrm>
          <a:prstGeom prst="rect">
            <a:avLst/>
          </a:prstGeom>
          <a:noFill/>
        </p:spPr>
        <p:txBody>
          <a:bodyPr wrap="square" rtlCol="0">
            <a:spAutoFit/>
          </a:bodyPr>
          <a:lstStyle/>
          <a:p>
            <a:pPr marL="742950" indent="-742950">
              <a:buFont typeface="+mj-lt"/>
              <a:buAutoNum type="alphaUcPeriod" startAt="3"/>
            </a:pPr>
            <a:r>
              <a:rPr lang="en-US" sz="3600" b="1" dirty="0">
                <a:solidFill>
                  <a:srgbClr val="FBEED4"/>
                </a:solidFill>
              </a:rPr>
              <a:t>Objections to the Theory</a:t>
            </a:r>
          </a:p>
          <a:p>
            <a:pPr marL="1200150" lvl="1" indent="-742950">
              <a:buFont typeface="+mj-lt"/>
              <a:buAutoNum type="arabicPeriod"/>
            </a:pPr>
            <a:r>
              <a:rPr lang="en-US" sz="3200" b="1" dirty="0">
                <a:solidFill>
                  <a:srgbClr val="FBEED4"/>
                </a:solidFill>
              </a:rPr>
              <a:t>The multiples parts of crucifixion undoubtedly points to Jesus’ death.</a:t>
            </a:r>
          </a:p>
          <a:p>
            <a:pPr marL="1657350" lvl="2" indent="-742950">
              <a:buFont typeface="+mj-lt"/>
              <a:buAutoNum type="arabicPeriod"/>
            </a:pPr>
            <a:r>
              <a:rPr lang="en-US" sz="2800" b="1" dirty="0">
                <a:solidFill>
                  <a:srgbClr val="FBEED4"/>
                </a:solidFill>
              </a:rPr>
              <a:t>“Then Pilate took Jesus and had him flogged.” (John 19:1)</a:t>
            </a:r>
          </a:p>
          <a:p>
            <a:pPr marL="1657350" lvl="2" indent="-742950">
              <a:buFont typeface="+mj-lt"/>
              <a:buAutoNum type="arabicPeriod"/>
            </a:pPr>
            <a:r>
              <a:rPr lang="en-US" sz="2800" b="1" dirty="0">
                <a:solidFill>
                  <a:srgbClr val="FBEED4"/>
                </a:solidFill>
              </a:rPr>
              <a:t>“They dressed him in a purple robe, twisted together a crown of thorns, and put it on him. And they began to salute him, “Hail, king of the Jews!” They were hitting him on the head with a stick and spitting on him.” (Mark 15:17-19)</a:t>
            </a:r>
          </a:p>
          <a:p>
            <a:pPr marL="1657350" lvl="2" indent="-742950">
              <a:buFont typeface="+mj-lt"/>
              <a:buAutoNum type="arabicPeriod"/>
            </a:pPr>
            <a:r>
              <a:rPr lang="en-US" sz="2800" b="1" dirty="0">
                <a:solidFill>
                  <a:srgbClr val="FBEED4"/>
                </a:solidFill>
              </a:rPr>
              <a:t>“They led him out to crucify him. They forced a man coming in from the country, who was passing by, to carry Jesus’s cross. He was Simon of Cyrene...” (Mark 15:20b-21)</a:t>
            </a:r>
          </a:p>
        </p:txBody>
      </p:sp>
      <p:sp>
        <p:nvSpPr>
          <p:cNvPr id="4" name="TextBox 3">
            <a:extLst>
              <a:ext uri="{FF2B5EF4-FFF2-40B4-BE49-F238E27FC236}">
                <a16:creationId xmlns:a16="http://schemas.microsoft.com/office/drawing/2014/main" id="{081308EC-F267-8688-089E-4FC8911D5819}"/>
              </a:ext>
            </a:extLst>
          </p:cNvPr>
          <p:cNvSpPr txBox="1"/>
          <p:nvPr/>
        </p:nvSpPr>
        <p:spPr>
          <a:xfrm>
            <a:off x="10706986" y="6396335"/>
            <a:ext cx="1485013"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7-8</a:t>
            </a:r>
          </a:p>
        </p:txBody>
      </p:sp>
    </p:spTree>
    <p:extLst>
      <p:ext uri="{BB962C8B-B14F-4D97-AF65-F5344CB8AC3E}">
        <p14:creationId xmlns:p14="http://schemas.microsoft.com/office/powerpoint/2010/main" val="331890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1145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E0B6-C610-EACC-AEEB-033CE096F4C6}"/>
              </a:ext>
            </a:extLst>
          </p:cNvPr>
          <p:cNvSpPr>
            <a:spLocks noGrp="1"/>
          </p:cNvSpPr>
          <p:nvPr>
            <p:ph type="title"/>
          </p:nvPr>
        </p:nvSpPr>
        <p:spPr>
          <a:xfrm>
            <a:off x="1" y="1"/>
            <a:ext cx="9539416" cy="1690912"/>
          </a:xfrm>
        </p:spPr>
        <p:txBody>
          <a:bodyPr anchor="ctr">
            <a:normAutofit fontScale="90000"/>
          </a:bodyPr>
          <a:lstStyle/>
          <a:p>
            <a:r>
              <a:rPr lang="en-US" sz="5400" dirty="0"/>
              <a:t>SWOON THEORY </a:t>
            </a:r>
            <a:r>
              <a:rPr lang="en-US" sz="5300" dirty="0"/>
              <a:t>(7</a:t>
            </a:r>
            <a:r>
              <a:rPr lang="en-US" sz="1600" dirty="0"/>
              <a:t>th</a:t>
            </a:r>
            <a:r>
              <a:rPr lang="en-US" sz="5300" dirty="0"/>
              <a:t> &amp; 18</a:t>
            </a:r>
            <a:r>
              <a:rPr lang="en-US" sz="1600" dirty="0"/>
              <a:t>th</a:t>
            </a:r>
            <a:r>
              <a:rPr lang="en-US" sz="5300" dirty="0"/>
              <a:t> CE)</a:t>
            </a:r>
            <a:endParaRPr lang="en-US" sz="5400" dirty="0"/>
          </a:p>
        </p:txBody>
      </p:sp>
      <p:pic>
        <p:nvPicPr>
          <p:cNvPr id="5" name="Content Placeholder 4" descr="A rock with a large rock in the middle&#10;&#10;Description automatically generated with medium confidence">
            <a:extLst>
              <a:ext uri="{FF2B5EF4-FFF2-40B4-BE49-F238E27FC236}">
                <a16:creationId xmlns:a16="http://schemas.microsoft.com/office/drawing/2014/main" id="{7B0BBF04-091B-BC15-A340-1522A8C1B8CE}"/>
              </a:ext>
            </a:extLst>
          </p:cNvPr>
          <p:cNvPicPr>
            <a:picLocks noGrp="1" noChangeAspect="1"/>
          </p:cNvPicPr>
          <p:nvPr>
            <p:ph idx="1"/>
          </p:nvPr>
        </p:nvPicPr>
        <p:blipFill rotWithShape="1">
          <a:blip r:embed="rId2"/>
          <a:srcRect l="20771" t="51485" r="36378"/>
          <a:stretch/>
        </p:blipFill>
        <p:spPr>
          <a:xfrm>
            <a:off x="9539416" y="0"/>
            <a:ext cx="2652583" cy="1690913"/>
          </a:xfrm>
        </p:spPr>
      </p:pic>
      <p:sp>
        <p:nvSpPr>
          <p:cNvPr id="3" name="TextBox 2">
            <a:extLst>
              <a:ext uri="{FF2B5EF4-FFF2-40B4-BE49-F238E27FC236}">
                <a16:creationId xmlns:a16="http://schemas.microsoft.com/office/drawing/2014/main" id="{7FA5D29E-A8C8-FB8A-A9E0-499A0E7BE8AD}"/>
              </a:ext>
            </a:extLst>
          </p:cNvPr>
          <p:cNvSpPr txBox="1"/>
          <p:nvPr/>
        </p:nvSpPr>
        <p:spPr>
          <a:xfrm>
            <a:off x="210065" y="1878227"/>
            <a:ext cx="11652421" cy="3354765"/>
          </a:xfrm>
          <a:prstGeom prst="rect">
            <a:avLst/>
          </a:prstGeom>
          <a:noFill/>
        </p:spPr>
        <p:txBody>
          <a:bodyPr wrap="square" rtlCol="0">
            <a:spAutoFit/>
          </a:bodyPr>
          <a:lstStyle/>
          <a:p>
            <a:pPr marL="742950" indent="-742950">
              <a:buFont typeface="+mj-lt"/>
              <a:buAutoNum type="alphaUcPeriod" startAt="3"/>
            </a:pPr>
            <a:r>
              <a:rPr lang="en-US" sz="3600" b="1" dirty="0">
                <a:solidFill>
                  <a:srgbClr val="FBEED4"/>
                </a:solidFill>
              </a:rPr>
              <a:t>Objections to the Theory</a:t>
            </a:r>
          </a:p>
          <a:p>
            <a:pPr marL="1200150" lvl="1" indent="-742950">
              <a:buFont typeface="+mj-lt"/>
              <a:buAutoNum type="arabicPeriod"/>
            </a:pPr>
            <a:r>
              <a:rPr lang="en-US" sz="3200" b="1" dirty="0">
                <a:solidFill>
                  <a:srgbClr val="FBEED4"/>
                </a:solidFill>
              </a:rPr>
              <a:t>The multiples parts of crucifixion undoubtedly points to Jesus’ death.</a:t>
            </a:r>
          </a:p>
          <a:p>
            <a:pPr marL="1657350" lvl="2" indent="-742950">
              <a:buFont typeface="+mj-lt"/>
              <a:buAutoNum type="arabicPeriod" startAt="4"/>
            </a:pPr>
            <a:r>
              <a:rPr lang="en-US" sz="2800" b="1" dirty="0">
                <a:solidFill>
                  <a:srgbClr val="FBEED4"/>
                </a:solidFill>
              </a:rPr>
              <a:t>“They shouted, ‘Take him away! Take him away! Crucify him!’ Pilate said to them, ‘Should I crucify your king?’ ‘We have no king but Caesar!’ the chief priests answered. Then he handed him over to be crucified.” (John 19:15-16)</a:t>
            </a:r>
          </a:p>
        </p:txBody>
      </p:sp>
      <p:sp>
        <p:nvSpPr>
          <p:cNvPr id="7" name="TextBox 6">
            <a:extLst>
              <a:ext uri="{FF2B5EF4-FFF2-40B4-BE49-F238E27FC236}">
                <a16:creationId xmlns:a16="http://schemas.microsoft.com/office/drawing/2014/main" id="{512255C5-E15B-73AA-D404-E47F3FE0FC69}"/>
              </a:ext>
            </a:extLst>
          </p:cNvPr>
          <p:cNvSpPr txBox="1"/>
          <p:nvPr/>
        </p:nvSpPr>
        <p:spPr>
          <a:xfrm>
            <a:off x="210065" y="5232992"/>
            <a:ext cx="5041557" cy="578882"/>
          </a:xfrm>
          <a:prstGeom prst="roundRect">
            <a:avLst/>
          </a:prstGeom>
          <a:solidFill>
            <a:srgbClr val="FBEED4"/>
          </a:solidFill>
        </p:spPr>
        <p:txBody>
          <a:bodyPr wrap="square">
            <a:spAutoFit/>
          </a:bodyPr>
          <a:lstStyle/>
          <a:p>
            <a:pPr algn="ctr"/>
            <a:r>
              <a:rPr lang="en-US" sz="2800" b="1" dirty="0"/>
              <a:t>Jesus was nailed to a cross. </a:t>
            </a:r>
          </a:p>
        </p:txBody>
      </p:sp>
      <p:sp>
        <p:nvSpPr>
          <p:cNvPr id="4" name="TextBox 3">
            <a:extLst>
              <a:ext uri="{FF2B5EF4-FFF2-40B4-BE49-F238E27FC236}">
                <a16:creationId xmlns:a16="http://schemas.microsoft.com/office/drawing/2014/main" id="{A32A491E-54EF-BC5E-A8AF-E25EB9947421}"/>
              </a:ext>
            </a:extLst>
          </p:cNvPr>
          <p:cNvSpPr txBox="1"/>
          <p:nvPr/>
        </p:nvSpPr>
        <p:spPr>
          <a:xfrm>
            <a:off x="210065" y="6089728"/>
            <a:ext cx="5041557" cy="578882"/>
          </a:xfrm>
          <a:prstGeom prst="roundRect">
            <a:avLst/>
          </a:prstGeom>
          <a:solidFill>
            <a:srgbClr val="FBEED4"/>
          </a:solidFill>
        </p:spPr>
        <p:txBody>
          <a:bodyPr wrap="square">
            <a:spAutoFit/>
          </a:bodyPr>
          <a:lstStyle/>
          <a:p>
            <a:pPr algn="ctr"/>
            <a:r>
              <a:rPr lang="en-US" sz="2800" b="1" dirty="0"/>
              <a:t>Jesus dies on the cross.</a:t>
            </a:r>
          </a:p>
        </p:txBody>
      </p:sp>
      <p:sp>
        <p:nvSpPr>
          <p:cNvPr id="8" name="TextBox 7">
            <a:extLst>
              <a:ext uri="{FF2B5EF4-FFF2-40B4-BE49-F238E27FC236}">
                <a16:creationId xmlns:a16="http://schemas.microsoft.com/office/drawing/2014/main" id="{E2679D87-E463-3FE5-72D2-41014F517662}"/>
              </a:ext>
            </a:extLst>
          </p:cNvPr>
          <p:cNvSpPr txBox="1"/>
          <p:nvPr/>
        </p:nvSpPr>
        <p:spPr>
          <a:xfrm>
            <a:off x="5548185" y="5233072"/>
            <a:ext cx="6549080" cy="510778"/>
          </a:xfrm>
          <a:prstGeom prst="roundRect">
            <a:avLst/>
          </a:prstGeom>
          <a:solidFill>
            <a:srgbClr val="FBEED4"/>
          </a:solidFill>
        </p:spPr>
        <p:txBody>
          <a:bodyPr wrap="square">
            <a:spAutoFit/>
          </a:bodyPr>
          <a:lstStyle/>
          <a:p>
            <a:pPr algn="ctr"/>
            <a:r>
              <a:rPr lang="en-US" sz="2400" b="1" dirty="0"/>
              <a:t>The Roman soldiers determine Jesus is dead. </a:t>
            </a:r>
          </a:p>
        </p:txBody>
      </p:sp>
      <p:sp>
        <p:nvSpPr>
          <p:cNvPr id="9" name="TextBox 8">
            <a:extLst>
              <a:ext uri="{FF2B5EF4-FFF2-40B4-BE49-F238E27FC236}">
                <a16:creationId xmlns:a16="http://schemas.microsoft.com/office/drawing/2014/main" id="{0822083D-E1D6-FFFC-B0BB-D388E47087D9}"/>
              </a:ext>
            </a:extLst>
          </p:cNvPr>
          <p:cNvSpPr txBox="1"/>
          <p:nvPr/>
        </p:nvSpPr>
        <p:spPr>
          <a:xfrm>
            <a:off x="5548185" y="5862304"/>
            <a:ext cx="6549080" cy="919401"/>
          </a:xfrm>
          <a:prstGeom prst="roundRect">
            <a:avLst/>
          </a:prstGeom>
          <a:solidFill>
            <a:srgbClr val="FBEED4"/>
          </a:solidFill>
        </p:spPr>
        <p:txBody>
          <a:bodyPr wrap="square">
            <a:spAutoFit/>
          </a:bodyPr>
          <a:lstStyle/>
          <a:p>
            <a:pPr algn="ctr"/>
            <a:r>
              <a:rPr lang="en-US" sz="2400" b="1" dirty="0"/>
              <a:t>The Roman soldiers pierce his side. </a:t>
            </a:r>
          </a:p>
          <a:p>
            <a:pPr algn="ctr"/>
            <a:r>
              <a:rPr lang="en-US" sz="2400" b="1" dirty="0"/>
              <a:t>(John 19:34)</a:t>
            </a:r>
          </a:p>
        </p:txBody>
      </p:sp>
      <p:sp>
        <p:nvSpPr>
          <p:cNvPr id="10" name="TextBox 9">
            <a:extLst>
              <a:ext uri="{FF2B5EF4-FFF2-40B4-BE49-F238E27FC236}">
                <a16:creationId xmlns:a16="http://schemas.microsoft.com/office/drawing/2014/main" id="{41C5CA65-5F9C-BCAD-CC9F-6CA887A4D602}"/>
              </a:ext>
            </a:extLst>
          </p:cNvPr>
          <p:cNvSpPr txBox="1"/>
          <p:nvPr/>
        </p:nvSpPr>
        <p:spPr>
          <a:xfrm>
            <a:off x="150340" y="2066925"/>
            <a:ext cx="11771869" cy="2724150"/>
          </a:xfrm>
          <a:prstGeom prst="roundRect">
            <a:avLst/>
          </a:prstGeom>
          <a:solidFill>
            <a:srgbClr val="FBEED4"/>
          </a:solidFill>
        </p:spPr>
        <p:txBody>
          <a:bodyPr wrap="square">
            <a:spAutoFit/>
          </a:bodyPr>
          <a:lstStyle/>
          <a:p>
            <a:pPr algn="ctr"/>
            <a:r>
              <a:rPr lang="en-US" sz="2400" b="1" dirty="0"/>
              <a:t>“In 1968 a significant archaeological discovery was made in a suburb of Jerusalem: an ossuary with the skeletal remains of a man named </a:t>
            </a:r>
            <a:r>
              <a:rPr lang="en-US" sz="2400" b="1" dirty="0" err="1"/>
              <a:t>Yehochanan</a:t>
            </a:r>
            <a:r>
              <a:rPr lang="en-US" sz="2400" b="1" dirty="0"/>
              <a:t> who had been crucified. </a:t>
            </a:r>
            <a:r>
              <a:rPr lang="en-US" sz="2400" b="1" dirty="0" err="1"/>
              <a:t>Yehochanan</a:t>
            </a:r>
            <a:r>
              <a:rPr lang="en-US" sz="2400" b="1" dirty="0"/>
              <a:t> had been nailed to an upright beam of wood through the ankle, but the nail hit a knot in the wood and bent, making it difficult to be removed after his death. And so a chunk of the wood was broken off, and </a:t>
            </a:r>
            <a:r>
              <a:rPr lang="en-US" sz="2400" b="1" dirty="0" err="1"/>
              <a:t>Yehochanan</a:t>
            </a:r>
            <a:r>
              <a:rPr lang="en-US" sz="2400" b="1" dirty="0"/>
              <a:t> was buried with wood and nail still attached to the ankle bone.” </a:t>
            </a:r>
            <a:br>
              <a:rPr lang="en-US" b="1" dirty="0"/>
            </a:br>
            <a:r>
              <a:rPr lang="en-US" sz="1000" b="1" dirty="0"/>
              <a:t>(Ehrman, The New Testament: A Historical Introduction to the Early Christian Writings, pg. 156.)</a:t>
            </a:r>
            <a:endParaRPr lang="en-US" b="1" dirty="0"/>
          </a:p>
        </p:txBody>
      </p:sp>
      <p:sp>
        <p:nvSpPr>
          <p:cNvPr id="6" name="TextBox 5">
            <a:extLst>
              <a:ext uri="{FF2B5EF4-FFF2-40B4-BE49-F238E27FC236}">
                <a16:creationId xmlns:a16="http://schemas.microsoft.com/office/drawing/2014/main" id="{E1AF5D13-8D84-B5B7-44C6-E80B1C42E57B}"/>
              </a:ext>
            </a:extLst>
          </p:cNvPr>
          <p:cNvSpPr txBox="1"/>
          <p:nvPr/>
        </p:nvSpPr>
        <p:spPr>
          <a:xfrm>
            <a:off x="10706986" y="6396335"/>
            <a:ext cx="1485013" cy="461665"/>
          </a:xfrm>
          <a:prstGeom prst="rect">
            <a:avLst/>
          </a:prstGeom>
          <a:noFill/>
        </p:spPr>
        <p:txBody>
          <a:bodyPr wrap="square" rtlCol="0">
            <a:spAutoFit/>
          </a:bodyPr>
          <a:lstStyle/>
          <a:p>
            <a:pPr algn="ctr"/>
            <a:r>
              <a:rPr lang="en-US" sz="2400" b="1" dirty="0">
                <a:solidFill>
                  <a:srgbClr val="FBEED4"/>
                </a:solidFill>
                <a:latin typeface="Gadugi" panose="020B0502040204020203" pitchFamily="34" charset="0"/>
                <a:ea typeface="Gadugi" panose="020B0502040204020203" pitchFamily="34" charset="0"/>
              </a:rPr>
              <a:t>pg. 8-9</a:t>
            </a:r>
          </a:p>
        </p:txBody>
      </p:sp>
    </p:spTree>
    <p:extLst>
      <p:ext uri="{BB962C8B-B14F-4D97-AF65-F5344CB8AC3E}">
        <p14:creationId xmlns:p14="http://schemas.microsoft.com/office/powerpoint/2010/main" val="274308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7" grpId="0" animBg="1"/>
      <p:bldP spid="4" grpId="0" animBg="1"/>
      <p:bldP spid="8" grpId="0" animBg="1"/>
      <p:bldP spid="9" grpId="0" animBg="1"/>
      <p:bldP spid="10" grpId="0" animBg="1"/>
      <p:bldP spid="10" grpId="1" animBg="1"/>
    </p:bldLst>
  </p:timing>
</p:sld>
</file>

<file path=ppt/theme/theme1.xml><?xml version="1.0" encoding="utf-8"?>
<a:theme xmlns:a="http://schemas.openxmlformats.org/drawingml/2006/main" name="CitationVTI">
  <a:themeElements>
    <a:clrScheme name="Citation">
      <a:dk1>
        <a:sysClr val="windowText" lastClr="000000"/>
      </a:dk1>
      <a:lt1>
        <a:sysClr val="window" lastClr="FFFFFF"/>
      </a:lt1>
      <a:dk2>
        <a:srgbClr val="01375D"/>
      </a:dk2>
      <a:lt2>
        <a:srgbClr val="F3F2EF"/>
      </a:lt2>
      <a:accent1>
        <a:srgbClr val="29A3D2"/>
      </a:accent1>
      <a:accent2>
        <a:srgbClr val="0669AC"/>
      </a:accent2>
      <a:accent3>
        <a:srgbClr val="FD891C"/>
      </a:accent3>
      <a:accent4>
        <a:srgbClr val="FD6927"/>
      </a:accent4>
      <a:accent5>
        <a:srgbClr val="F95131"/>
      </a:accent5>
      <a:accent6>
        <a:srgbClr val="CE5FAE"/>
      </a:accent6>
      <a:hlink>
        <a:srgbClr val="0F8EC1"/>
      </a:hlink>
      <a:folHlink>
        <a:srgbClr val="DC6400"/>
      </a:folHlink>
    </a:clrScheme>
    <a:fontScheme name="Grandview">
      <a:majorFont>
        <a:latin typeface="Grandview"/>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4500</Words>
  <Application>Microsoft Office PowerPoint</Application>
  <PresentationFormat>Widescreen</PresentationFormat>
  <Paragraphs>280</Paragraphs>
  <Slides>30</Slides>
  <Notes>2</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CitationVTI</vt:lpstr>
      <vt:lpstr>The Case Against the Resurrection</vt:lpstr>
      <vt:lpstr>Summary of theories</vt:lpstr>
      <vt:lpstr>Theft Theory (1st CE)</vt:lpstr>
      <vt:lpstr>Theft Theory (1st CE)</vt:lpstr>
      <vt:lpstr>SWOON THEORY (7th &amp; 18th CE)</vt:lpstr>
      <vt:lpstr>SWOON THEORY (7th &amp; 18th CE)</vt:lpstr>
      <vt:lpstr>SWOON THEORY (7th &amp; 18th CE)</vt:lpstr>
      <vt:lpstr>SWOON THEORY (7th &amp; 18th CE)</vt:lpstr>
      <vt:lpstr>SWOON THEORY (7th &amp; 18th CE)</vt:lpstr>
      <vt:lpstr>SWOON THEORY (7th &amp; 18th CE)</vt:lpstr>
      <vt:lpstr>FABRICATION THEORY (19th CE)</vt:lpstr>
      <vt:lpstr>PowerPoint Presentation</vt:lpstr>
      <vt:lpstr>PowerPoint Presentation</vt:lpstr>
      <vt:lpstr>Wrong Tomb theory (20th CE)</vt:lpstr>
      <vt:lpstr>Wrong Tomb theory (20th CE)</vt:lpstr>
      <vt:lpstr>Hallucinations/visions theory (20th CE)</vt:lpstr>
      <vt:lpstr>Hallucinations/visions theory (20th CE)</vt:lpstr>
      <vt:lpstr>Hallucinations/visions theory (20th CE)</vt:lpstr>
      <vt:lpstr>Memory distortion theory (21st CE)</vt:lpstr>
      <vt:lpstr>Memory distortion theory (21st CE)</vt:lpstr>
      <vt:lpstr>Memory distortion theory (21st CE)</vt:lpstr>
      <vt:lpstr>Memory distortion theory (21st CE)</vt:lpstr>
      <vt:lpstr>Memory distortion theory (21st CE)</vt:lpstr>
      <vt:lpstr>Memory distortion theory (21st CE)</vt:lpstr>
      <vt:lpstr>Memory distortion theory (21st CE)</vt:lpstr>
      <vt:lpstr>Memory distortion theory (21st CE)</vt:lpstr>
      <vt:lpstr>Memory distortion theory (21st CE)</vt:lpstr>
      <vt:lpstr>PowerPoint Presentation</vt:lpstr>
      <vt:lpstr>Conclusion</vt:lpstr>
      <vt:lpstr>The Case Against the Resurrection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Case Against the Resurrection</dc:title>
  <dc:creator>Chase Byers</dc:creator>
  <cp:lastModifiedBy>Chase Byers</cp:lastModifiedBy>
  <cp:revision>19</cp:revision>
  <dcterms:created xsi:type="dcterms:W3CDTF">2024-02-29T18:10:54Z</dcterms:created>
  <dcterms:modified xsi:type="dcterms:W3CDTF">2024-04-02T13:00:32Z</dcterms:modified>
</cp:coreProperties>
</file>