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18"/>
  </p:notesMasterIdLst>
  <p:sldIdLst>
    <p:sldId id="442" r:id="rId2"/>
    <p:sldId id="319" r:id="rId3"/>
    <p:sldId id="438" r:id="rId4"/>
    <p:sldId id="439" r:id="rId5"/>
    <p:sldId id="440" r:id="rId6"/>
    <p:sldId id="321" r:id="rId7"/>
    <p:sldId id="473" r:id="rId8"/>
    <p:sldId id="441" r:id="rId9"/>
    <p:sldId id="478" r:id="rId10"/>
    <p:sldId id="324" r:id="rId11"/>
    <p:sldId id="353" r:id="rId12"/>
    <p:sldId id="354" r:id="rId13"/>
    <p:sldId id="355" r:id="rId14"/>
    <p:sldId id="435" r:id="rId15"/>
    <p:sldId id="437" r:id="rId16"/>
    <p:sldId id="436" r:id="rId17"/>
    <p:sldId id="356" r:id="rId18"/>
    <p:sldId id="357" r:id="rId19"/>
    <p:sldId id="358" r:id="rId20"/>
    <p:sldId id="352" r:id="rId21"/>
    <p:sldId id="362" r:id="rId22"/>
    <p:sldId id="361" r:id="rId23"/>
    <p:sldId id="373" r:id="rId24"/>
    <p:sldId id="325" r:id="rId25"/>
    <p:sldId id="326" r:id="rId26"/>
    <p:sldId id="327" r:id="rId27"/>
    <p:sldId id="328" r:id="rId28"/>
    <p:sldId id="367" r:id="rId29"/>
    <p:sldId id="371" r:id="rId30"/>
    <p:sldId id="368" r:id="rId31"/>
    <p:sldId id="369" r:id="rId32"/>
    <p:sldId id="370" r:id="rId33"/>
    <p:sldId id="372" r:id="rId34"/>
    <p:sldId id="375" r:id="rId35"/>
    <p:sldId id="376" r:id="rId36"/>
    <p:sldId id="377" r:id="rId37"/>
    <p:sldId id="378" r:id="rId38"/>
    <p:sldId id="379" r:id="rId39"/>
    <p:sldId id="380" r:id="rId40"/>
    <p:sldId id="381" r:id="rId41"/>
    <p:sldId id="382" r:id="rId42"/>
    <p:sldId id="383" r:id="rId43"/>
    <p:sldId id="384" r:id="rId44"/>
    <p:sldId id="385" r:id="rId45"/>
    <p:sldId id="386" r:id="rId46"/>
    <p:sldId id="387" r:id="rId47"/>
    <p:sldId id="457" r:id="rId48"/>
    <p:sldId id="388" r:id="rId49"/>
    <p:sldId id="389" r:id="rId50"/>
    <p:sldId id="390" r:id="rId51"/>
    <p:sldId id="391" r:id="rId52"/>
    <p:sldId id="392" r:id="rId53"/>
    <p:sldId id="444" r:id="rId54"/>
    <p:sldId id="363" r:id="rId55"/>
    <p:sldId id="330" r:id="rId56"/>
    <p:sldId id="332" r:id="rId57"/>
    <p:sldId id="331" r:id="rId58"/>
    <p:sldId id="341" r:id="rId59"/>
    <p:sldId id="446" r:id="rId60"/>
    <p:sldId id="447" r:id="rId61"/>
    <p:sldId id="334" r:id="rId62"/>
    <p:sldId id="448" r:id="rId63"/>
    <p:sldId id="335" r:id="rId64"/>
    <p:sldId id="340" r:id="rId65"/>
    <p:sldId id="337" r:id="rId66"/>
    <p:sldId id="338" r:id="rId67"/>
    <p:sldId id="339" r:id="rId68"/>
    <p:sldId id="336" r:id="rId69"/>
    <p:sldId id="366" r:id="rId70"/>
    <p:sldId id="343" r:id="rId71"/>
    <p:sldId id="445" r:id="rId72"/>
    <p:sldId id="364" r:id="rId73"/>
    <p:sldId id="344" r:id="rId74"/>
    <p:sldId id="459" r:id="rId75"/>
    <p:sldId id="458" r:id="rId76"/>
    <p:sldId id="346" r:id="rId77"/>
    <p:sldId id="351" r:id="rId78"/>
    <p:sldId id="348" r:id="rId79"/>
    <p:sldId id="350" r:id="rId80"/>
    <p:sldId id="349" r:id="rId81"/>
    <p:sldId id="359" r:id="rId82"/>
    <p:sldId id="345" r:id="rId83"/>
    <p:sldId id="449" r:id="rId84"/>
    <p:sldId id="393" r:id="rId85"/>
    <p:sldId id="400" r:id="rId86"/>
    <p:sldId id="403" r:id="rId87"/>
    <p:sldId id="479" r:id="rId88"/>
    <p:sldId id="396" r:id="rId89"/>
    <p:sldId id="425" r:id="rId90"/>
    <p:sldId id="402" r:id="rId91"/>
    <p:sldId id="426" r:id="rId92"/>
    <p:sldId id="401" r:id="rId93"/>
    <p:sldId id="427" r:id="rId94"/>
    <p:sldId id="394" r:id="rId95"/>
    <p:sldId id="395" r:id="rId96"/>
    <p:sldId id="475" r:id="rId97"/>
    <p:sldId id="476" r:id="rId98"/>
    <p:sldId id="477" r:id="rId99"/>
    <p:sldId id="397" r:id="rId100"/>
    <p:sldId id="471" r:id="rId101"/>
    <p:sldId id="398" r:id="rId102"/>
    <p:sldId id="421" r:id="rId103"/>
    <p:sldId id="428" r:id="rId104"/>
    <p:sldId id="429" r:id="rId105"/>
    <p:sldId id="430" r:id="rId106"/>
    <p:sldId id="431" r:id="rId107"/>
    <p:sldId id="399" r:id="rId108"/>
    <p:sldId id="452" r:id="rId109"/>
    <p:sldId id="453" r:id="rId110"/>
    <p:sldId id="455" r:id="rId111"/>
    <p:sldId id="456" r:id="rId112"/>
    <p:sldId id="460" r:id="rId113"/>
    <p:sldId id="454" r:id="rId114"/>
    <p:sldId id="465" r:id="rId115"/>
    <p:sldId id="466" r:id="rId116"/>
    <p:sldId id="467" r:id="rId117"/>
  </p:sldIdLst>
  <p:sldSz cx="12192000" cy="6858000"/>
  <p:notesSz cx="6858000" cy="9144000"/>
  <p:embeddedFontLst>
    <p:embeddedFont>
      <p:font typeface="Georgia" panose="02040502050405020303" pitchFamily="18" charset="0"/>
      <p:regular r:id="rId119"/>
      <p:bold r:id="rId120"/>
      <p:italic r:id="rId121"/>
      <p:boldItalic r:id="rId122"/>
    </p:embeddedFont>
    <p:embeddedFont>
      <p:font typeface="Palatino Linotype" panose="02040502050505030304" pitchFamily="18" charset="0"/>
      <p:regular r:id="rId123"/>
      <p:bold r:id="rId124"/>
      <p:italic r:id="rId125"/>
      <p:boldItalic r:id="rId126"/>
    </p:embeddedFont>
    <p:embeddedFont>
      <p:font typeface="Papyrus P75" panose="020B0604020202020204" charset="0"/>
      <p:regular r:id="rId127"/>
    </p:embeddedFont>
    <p:embeddedFont>
      <p:font typeface="Sinaiticus" panose="00000400000000000000" pitchFamily="2" charset="0"/>
      <p:regular r:id="rId1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49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5.fntdata"/><Relationship Id="rId128" Type="http://schemas.openxmlformats.org/officeDocument/2006/relationships/font" Target="fonts/font10.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font" Target="fonts/font6.fntdata"/><Relationship Id="rId129"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font" Target="fonts/font1.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2.fntdata"/><Relationship Id="rId125"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3.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ff Smelser" userId="7ecaf96278664471" providerId="LiveId" clId="{32955146-A061-4841-B466-47F1390DC63D}"/>
    <pc:docChg chg="delSld">
      <pc:chgData name="Jeff Smelser" userId="7ecaf96278664471" providerId="LiveId" clId="{32955146-A061-4841-B466-47F1390DC63D}" dt="2024-03-18T16:33:20.209" v="0" actId="47"/>
      <pc:docMkLst>
        <pc:docMk/>
      </pc:docMkLst>
      <pc:sldChg chg="del">
        <pc:chgData name="Jeff Smelser" userId="7ecaf96278664471" providerId="LiveId" clId="{32955146-A061-4841-B466-47F1390DC63D}" dt="2024-03-18T16:33:20.209" v="0" actId="47"/>
        <pc:sldMkLst>
          <pc:docMk/>
          <pc:sldMk cId="3407287527" sldId="256"/>
        </pc:sldMkLst>
      </pc:sldChg>
      <pc:sldChg chg="del">
        <pc:chgData name="Jeff Smelser" userId="7ecaf96278664471" providerId="LiveId" clId="{32955146-A061-4841-B466-47F1390DC63D}" dt="2024-03-18T16:33:20.209" v="0" actId="47"/>
        <pc:sldMkLst>
          <pc:docMk/>
          <pc:sldMk cId="3148490835" sldId="258"/>
        </pc:sldMkLst>
      </pc:sldChg>
      <pc:sldChg chg="del">
        <pc:chgData name="Jeff Smelser" userId="7ecaf96278664471" providerId="LiveId" clId="{32955146-A061-4841-B466-47F1390DC63D}" dt="2024-03-18T16:33:20.209" v="0" actId="47"/>
        <pc:sldMkLst>
          <pc:docMk/>
          <pc:sldMk cId="1461697376" sldId="259"/>
        </pc:sldMkLst>
      </pc:sldChg>
      <pc:sldChg chg="del">
        <pc:chgData name="Jeff Smelser" userId="7ecaf96278664471" providerId="LiveId" clId="{32955146-A061-4841-B466-47F1390DC63D}" dt="2024-03-18T16:33:20.209" v="0" actId="47"/>
        <pc:sldMkLst>
          <pc:docMk/>
          <pc:sldMk cId="2336977408" sldId="260"/>
        </pc:sldMkLst>
      </pc:sldChg>
      <pc:sldChg chg="del">
        <pc:chgData name="Jeff Smelser" userId="7ecaf96278664471" providerId="LiveId" clId="{32955146-A061-4841-B466-47F1390DC63D}" dt="2024-03-18T16:33:20.209" v="0" actId="47"/>
        <pc:sldMkLst>
          <pc:docMk/>
          <pc:sldMk cId="1980425796" sldId="261"/>
        </pc:sldMkLst>
      </pc:sldChg>
      <pc:sldChg chg="del">
        <pc:chgData name="Jeff Smelser" userId="7ecaf96278664471" providerId="LiveId" clId="{32955146-A061-4841-B466-47F1390DC63D}" dt="2024-03-18T16:33:20.209" v="0" actId="47"/>
        <pc:sldMkLst>
          <pc:docMk/>
          <pc:sldMk cId="943888506" sldId="262"/>
        </pc:sldMkLst>
      </pc:sldChg>
      <pc:sldChg chg="del">
        <pc:chgData name="Jeff Smelser" userId="7ecaf96278664471" providerId="LiveId" clId="{32955146-A061-4841-B466-47F1390DC63D}" dt="2024-03-18T16:33:20.209" v="0" actId="47"/>
        <pc:sldMkLst>
          <pc:docMk/>
          <pc:sldMk cId="2447175207" sldId="263"/>
        </pc:sldMkLst>
      </pc:sldChg>
      <pc:sldChg chg="del">
        <pc:chgData name="Jeff Smelser" userId="7ecaf96278664471" providerId="LiveId" clId="{32955146-A061-4841-B466-47F1390DC63D}" dt="2024-03-18T16:33:20.209" v="0" actId="47"/>
        <pc:sldMkLst>
          <pc:docMk/>
          <pc:sldMk cId="808519151" sldId="264"/>
        </pc:sldMkLst>
      </pc:sldChg>
      <pc:sldChg chg="del">
        <pc:chgData name="Jeff Smelser" userId="7ecaf96278664471" providerId="LiveId" clId="{32955146-A061-4841-B466-47F1390DC63D}" dt="2024-03-18T16:33:20.209" v="0" actId="47"/>
        <pc:sldMkLst>
          <pc:docMk/>
          <pc:sldMk cId="2098400128" sldId="265"/>
        </pc:sldMkLst>
      </pc:sldChg>
      <pc:sldChg chg="del">
        <pc:chgData name="Jeff Smelser" userId="7ecaf96278664471" providerId="LiveId" clId="{32955146-A061-4841-B466-47F1390DC63D}" dt="2024-03-18T16:33:20.209" v="0" actId="47"/>
        <pc:sldMkLst>
          <pc:docMk/>
          <pc:sldMk cId="738981835" sldId="266"/>
        </pc:sldMkLst>
      </pc:sldChg>
      <pc:sldChg chg="del">
        <pc:chgData name="Jeff Smelser" userId="7ecaf96278664471" providerId="LiveId" clId="{32955146-A061-4841-B466-47F1390DC63D}" dt="2024-03-18T16:33:20.209" v="0" actId="47"/>
        <pc:sldMkLst>
          <pc:docMk/>
          <pc:sldMk cId="1641616407" sldId="267"/>
        </pc:sldMkLst>
      </pc:sldChg>
      <pc:sldChg chg="del">
        <pc:chgData name="Jeff Smelser" userId="7ecaf96278664471" providerId="LiveId" clId="{32955146-A061-4841-B466-47F1390DC63D}" dt="2024-03-18T16:33:20.209" v="0" actId="47"/>
        <pc:sldMkLst>
          <pc:docMk/>
          <pc:sldMk cId="2791616420" sldId="268"/>
        </pc:sldMkLst>
      </pc:sldChg>
      <pc:sldChg chg="del">
        <pc:chgData name="Jeff Smelser" userId="7ecaf96278664471" providerId="LiveId" clId="{32955146-A061-4841-B466-47F1390DC63D}" dt="2024-03-18T16:33:20.209" v="0" actId="47"/>
        <pc:sldMkLst>
          <pc:docMk/>
          <pc:sldMk cId="1379533948" sldId="269"/>
        </pc:sldMkLst>
      </pc:sldChg>
      <pc:sldChg chg="del">
        <pc:chgData name="Jeff Smelser" userId="7ecaf96278664471" providerId="LiveId" clId="{32955146-A061-4841-B466-47F1390DC63D}" dt="2024-03-18T16:33:20.209" v="0" actId="47"/>
        <pc:sldMkLst>
          <pc:docMk/>
          <pc:sldMk cId="3385388211" sldId="270"/>
        </pc:sldMkLst>
      </pc:sldChg>
      <pc:sldChg chg="del">
        <pc:chgData name="Jeff Smelser" userId="7ecaf96278664471" providerId="LiveId" clId="{32955146-A061-4841-B466-47F1390DC63D}" dt="2024-03-18T16:33:20.209" v="0" actId="47"/>
        <pc:sldMkLst>
          <pc:docMk/>
          <pc:sldMk cId="2080471460" sldId="271"/>
        </pc:sldMkLst>
      </pc:sldChg>
      <pc:sldChg chg="del">
        <pc:chgData name="Jeff Smelser" userId="7ecaf96278664471" providerId="LiveId" clId="{32955146-A061-4841-B466-47F1390DC63D}" dt="2024-03-18T16:33:20.209" v="0" actId="47"/>
        <pc:sldMkLst>
          <pc:docMk/>
          <pc:sldMk cId="304505428" sldId="272"/>
        </pc:sldMkLst>
      </pc:sldChg>
      <pc:sldChg chg="del">
        <pc:chgData name="Jeff Smelser" userId="7ecaf96278664471" providerId="LiveId" clId="{32955146-A061-4841-B466-47F1390DC63D}" dt="2024-03-18T16:33:20.209" v="0" actId="47"/>
        <pc:sldMkLst>
          <pc:docMk/>
          <pc:sldMk cId="2876759673" sldId="273"/>
        </pc:sldMkLst>
      </pc:sldChg>
      <pc:sldChg chg="del">
        <pc:chgData name="Jeff Smelser" userId="7ecaf96278664471" providerId="LiveId" clId="{32955146-A061-4841-B466-47F1390DC63D}" dt="2024-03-18T16:33:20.209" v="0" actId="47"/>
        <pc:sldMkLst>
          <pc:docMk/>
          <pc:sldMk cId="3051749491" sldId="274"/>
        </pc:sldMkLst>
      </pc:sldChg>
      <pc:sldChg chg="del">
        <pc:chgData name="Jeff Smelser" userId="7ecaf96278664471" providerId="LiveId" clId="{32955146-A061-4841-B466-47F1390DC63D}" dt="2024-03-18T16:33:20.209" v="0" actId="47"/>
        <pc:sldMkLst>
          <pc:docMk/>
          <pc:sldMk cId="1127467734" sldId="275"/>
        </pc:sldMkLst>
      </pc:sldChg>
      <pc:sldChg chg="del">
        <pc:chgData name="Jeff Smelser" userId="7ecaf96278664471" providerId="LiveId" clId="{32955146-A061-4841-B466-47F1390DC63D}" dt="2024-03-18T16:33:20.209" v="0" actId="47"/>
        <pc:sldMkLst>
          <pc:docMk/>
          <pc:sldMk cId="1451161439" sldId="276"/>
        </pc:sldMkLst>
      </pc:sldChg>
      <pc:sldChg chg="del">
        <pc:chgData name="Jeff Smelser" userId="7ecaf96278664471" providerId="LiveId" clId="{32955146-A061-4841-B466-47F1390DC63D}" dt="2024-03-18T16:33:20.209" v="0" actId="47"/>
        <pc:sldMkLst>
          <pc:docMk/>
          <pc:sldMk cId="2457918066" sldId="277"/>
        </pc:sldMkLst>
      </pc:sldChg>
      <pc:sldChg chg="del">
        <pc:chgData name="Jeff Smelser" userId="7ecaf96278664471" providerId="LiveId" clId="{32955146-A061-4841-B466-47F1390DC63D}" dt="2024-03-18T16:33:20.209" v="0" actId="47"/>
        <pc:sldMkLst>
          <pc:docMk/>
          <pc:sldMk cId="765945464" sldId="278"/>
        </pc:sldMkLst>
      </pc:sldChg>
      <pc:sldChg chg="del">
        <pc:chgData name="Jeff Smelser" userId="7ecaf96278664471" providerId="LiveId" clId="{32955146-A061-4841-B466-47F1390DC63D}" dt="2024-03-18T16:33:20.209" v="0" actId="47"/>
        <pc:sldMkLst>
          <pc:docMk/>
          <pc:sldMk cId="2987562519" sldId="279"/>
        </pc:sldMkLst>
      </pc:sldChg>
      <pc:sldChg chg="del">
        <pc:chgData name="Jeff Smelser" userId="7ecaf96278664471" providerId="LiveId" clId="{32955146-A061-4841-B466-47F1390DC63D}" dt="2024-03-18T16:33:20.209" v="0" actId="47"/>
        <pc:sldMkLst>
          <pc:docMk/>
          <pc:sldMk cId="1405528891" sldId="280"/>
        </pc:sldMkLst>
      </pc:sldChg>
      <pc:sldChg chg="del">
        <pc:chgData name="Jeff Smelser" userId="7ecaf96278664471" providerId="LiveId" clId="{32955146-A061-4841-B466-47F1390DC63D}" dt="2024-03-18T16:33:20.209" v="0" actId="47"/>
        <pc:sldMkLst>
          <pc:docMk/>
          <pc:sldMk cId="357503817" sldId="281"/>
        </pc:sldMkLst>
      </pc:sldChg>
      <pc:sldChg chg="del">
        <pc:chgData name="Jeff Smelser" userId="7ecaf96278664471" providerId="LiveId" clId="{32955146-A061-4841-B466-47F1390DC63D}" dt="2024-03-18T16:33:20.209" v="0" actId="47"/>
        <pc:sldMkLst>
          <pc:docMk/>
          <pc:sldMk cId="2118624516" sldId="282"/>
        </pc:sldMkLst>
      </pc:sldChg>
      <pc:sldChg chg="del">
        <pc:chgData name="Jeff Smelser" userId="7ecaf96278664471" providerId="LiveId" clId="{32955146-A061-4841-B466-47F1390DC63D}" dt="2024-03-18T16:33:20.209" v="0" actId="47"/>
        <pc:sldMkLst>
          <pc:docMk/>
          <pc:sldMk cId="2141389885" sldId="283"/>
        </pc:sldMkLst>
      </pc:sldChg>
      <pc:sldChg chg="del">
        <pc:chgData name="Jeff Smelser" userId="7ecaf96278664471" providerId="LiveId" clId="{32955146-A061-4841-B466-47F1390DC63D}" dt="2024-03-18T16:33:20.209" v="0" actId="47"/>
        <pc:sldMkLst>
          <pc:docMk/>
          <pc:sldMk cId="3042800503" sldId="284"/>
        </pc:sldMkLst>
      </pc:sldChg>
      <pc:sldChg chg="del">
        <pc:chgData name="Jeff Smelser" userId="7ecaf96278664471" providerId="LiveId" clId="{32955146-A061-4841-B466-47F1390DC63D}" dt="2024-03-18T16:33:20.209" v="0" actId="47"/>
        <pc:sldMkLst>
          <pc:docMk/>
          <pc:sldMk cId="2902701252" sldId="286"/>
        </pc:sldMkLst>
      </pc:sldChg>
      <pc:sldChg chg="del">
        <pc:chgData name="Jeff Smelser" userId="7ecaf96278664471" providerId="LiveId" clId="{32955146-A061-4841-B466-47F1390DC63D}" dt="2024-03-18T16:33:20.209" v="0" actId="47"/>
        <pc:sldMkLst>
          <pc:docMk/>
          <pc:sldMk cId="4152055940" sldId="287"/>
        </pc:sldMkLst>
      </pc:sldChg>
      <pc:sldChg chg="del">
        <pc:chgData name="Jeff Smelser" userId="7ecaf96278664471" providerId="LiveId" clId="{32955146-A061-4841-B466-47F1390DC63D}" dt="2024-03-18T16:33:20.209" v="0" actId="47"/>
        <pc:sldMkLst>
          <pc:docMk/>
          <pc:sldMk cId="4206646255" sldId="288"/>
        </pc:sldMkLst>
      </pc:sldChg>
      <pc:sldChg chg="del">
        <pc:chgData name="Jeff Smelser" userId="7ecaf96278664471" providerId="LiveId" clId="{32955146-A061-4841-B466-47F1390DC63D}" dt="2024-03-18T16:33:20.209" v="0" actId="47"/>
        <pc:sldMkLst>
          <pc:docMk/>
          <pc:sldMk cId="2230006888" sldId="289"/>
        </pc:sldMkLst>
      </pc:sldChg>
      <pc:sldChg chg="del">
        <pc:chgData name="Jeff Smelser" userId="7ecaf96278664471" providerId="LiveId" clId="{32955146-A061-4841-B466-47F1390DC63D}" dt="2024-03-18T16:33:20.209" v="0" actId="47"/>
        <pc:sldMkLst>
          <pc:docMk/>
          <pc:sldMk cId="1181003345" sldId="292"/>
        </pc:sldMkLst>
      </pc:sldChg>
      <pc:sldChg chg="del">
        <pc:chgData name="Jeff Smelser" userId="7ecaf96278664471" providerId="LiveId" clId="{32955146-A061-4841-B466-47F1390DC63D}" dt="2024-03-18T16:33:20.209" v="0" actId="47"/>
        <pc:sldMkLst>
          <pc:docMk/>
          <pc:sldMk cId="1087997734" sldId="293"/>
        </pc:sldMkLst>
      </pc:sldChg>
      <pc:sldChg chg="del">
        <pc:chgData name="Jeff Smelser" userId="7ecaf96278664471" providerId="LiveId" clId="{32955146-A061-4841-B466-47F1390DC63D}" dt="2024-03-18T16:33:20.209" v="0" actId="47"/>
        <pc:sldMkLst>
          <pc:docMk/>
          <pc:sldMk cId="3392711520" sldId="294"/>
        </pc:sldMkLst>
      </pc:sldChg>
      <pc:sldChg chg="del">
        <pc:chgData name="Jeff Smelser" userId="7ecaf96278664471" providerId="LiveId" clId="{32955146-A061-4841-B466-47F1390DC63D}" dt="2024-03-18T16:33:20.209" v="0" actId="47"/>
        <pc:sldMkLst>
          <pc:docMk/>
          <pc:sldMk cId="1389514250" sldId="295"/>
        </pc:sldMkLst>
      </pc:sldChg>
      <pc:sldChg chg="del">
        <pc:chgData name="Jeff Smelser" userId="7ecaf96278664471" providerId="LiveId" clId="{32955146-A061-4841-B466-47F1390DC63D}" dt="2024-03-18T16:33:20.209" v="0" actId="47"/>
        <pc:sldMkLst>
          <pc:docMk/>
          <pc:sldMk cId="4108239307" sldId="296"/>
        </pc:sldMkLst>
      </pc:sldChg>
      <pc:sldChg chg="del">
        <pc:chgData name="Jeff Smelser" userId="7ecaf96278664471" providerId="LiveId" clId="{32955146-A061-4841-B466-47F1390DC63D}" dt="2024-03-18T16:33:20.209" v="0" actId="47"/>
        <pc:sldMkLst>
          <pc:docMk/>
          <pc:sldMk cId="364951750" sldId="297"/>
        </pc:sldMkLst>
      </pc:sldChg>
      <pc:sldChg chg="del">
        <pc:chgData name="Jeff Smelser" userId="7ecaf96278664471" providerId="LiveId" clId="{32955146-A061-4841-B466-47F1390DC63D}" dt="2024-03-18T16:33:20.209" v="0" actId="47"/>
        <pc:sldMkLst>
          <pc:docMk/>
          <pc:sldMk cId="3103305332" sldId="298"/>
        </pc:sldMkLst>
      </pc:sldChg>
      <pc:sldChg chg="del">
        <pc:chgData name="Jeff Smelser" userId="7ecaf96278664471" providerId="LiveId" clId="{32955146-A061-4841-B466-47F1390DC63D}" dt="2024-03-18T16:33:20.209" v="0" actId="47"/>
        <pc:sldMkLst>
          <pc:docMk/>
          <pc:sldMk cId="3468165341" sldId="299"/>
        </pc:sldMkLst>
      </pc:sldChg>
      <pc:sldChg chg="del">
        <pc:chgData name="Jeff Smelser" userId="7ecaf96278664471" providerId="LiveId" clId="{32955146-A061-4841-B466-47F1390DC63D}" dt="2024-03-18T16:33:20.209" v="0" actId="47"/>
        <pc:sldMkLst>
          <pc:docMk/>
          <pc:sldMk cId="1963533181" sldId="300"/>
        </pc:sldMkLst>
      </pc:sldChg>
      <pc:sldChg chg="del">
        <pc:chgData name="Jeff Smelser" userId="7ecaf96278664471" providerId="LiveId" clId="{32955146-A061-4841-B466-47F1390DC63D}" dt="2024-03-18T16:33:20.209" v="0" actId="47"/>
        <pc:sldMkLst>
          <pc:docMk/>
          <pc:sldMk cId="3263410833" sldId="301"/>
        </pc:sldMkLst>
      </pc:sldChg>
      <pc:sldChg chg="del">
        <pc:chgData name="Jeff Smelser" userId="7ecaf96278664471" providerId="LiveId" clId="{32955146-A061-4841-B466-47F1390DC63D}" dt="2024-03-18T16:33:20.209" v="0" actId="47"/>
        <pc:sldMkLst>
          <pc:docMk/>
          <pc:sldMk cId="2488671630" sldId="302"/>
        </pc:sldMkLst>
      </pc:sldChg>
      <pc:sldChg chg="del">
        <pc:chgData name="Jeff Smelser" userId="7ecaf96278664471" providerId="LiveId" clId="{32955146-A061-4841-B466-47F1390DC63D}" dt="2024-03-18T16:33:20.209" v="0" actId="47"/>
        <pc:sldMkLst>
          <pc:docMk/>
          <pc:sldMk cId="260821489" sldId="303"/>
        </pc:sldMkLst>
      </pc:sldChg>
      <pc:sldChg chg="del">
        <pc:chgData name="Jeff Smelser" userId="7ecaf96278664471" providerId="LiveId" clId="{32955146-A061-4841-B466-47F1390DC63D}" dt="2024-03-18T16:33:20.209" v="0" actId="47"/>
        <pc:sldMkLst>
          <pc:docMk/>
          <pc:sldMk cId="140996853" sldId="304"/>
        </pc:sldMkLst>
      </pc:sldChg>
      <pc:sldChg chg="del">
        <pc:chgData name="Jeff Smelser" userId="7ecaf96278664471" providerId="LiveId" clId="{32955146-A061-4841-B466-47F1390DC63D}" dt="2024-03-18T16:33:20.209" v="0" actId="47"/>
        <pc:sldMkLst>
          <pc:docMk/>
          <pc:sldMk cId="257057159" sldId="305"/>
        </pc:sldMkLst>
      </pc:sldChg>
      <pc:sldChg chg="del">
        <pc:chgData name="Jeff Smelser" userId="7ecaf96278664471" providerId="LiveId" clId="{32955146-A061-4841-B466-47F1390DC63D}" dt="2024-03-18T16:33:20.209" v="0" actId="47"/>
        <pc:sldMkLst>
          <pc:docMk/>
          <pc:sldMk cId="3217583652" sldId="306"/>
        </pc:sldMkLst>
      </pc:sldChg>
      <pc:sldChg chg="del">
        <pc:chgData name="Jeff Smelser" userId="7ecaf96278664471" providerId="LiveId" clId="{32955146-A061-4841-B466-47F1390DC63D}" dt="2024-03-18T16:33:20.209" v="0" actId="47"/>
        <pc:sldMkLst>
          <pc:docMk/>
          <pc:sldMk cId="775451984" sldId="307"/>
        </pc:sldMkLst>
      </pc:sldChg>
      <pc:sldChg chg="del">
        <pc:chgData name="Jeff Smelser" userId="7ecaf96278664471" providerId="LiveId" clId="{32955146-A061-4841-B466-47F1390DC63D}" dt="2024-03-18T16:33:20.209" v="0" actId="47"/>
        <pc:sldMkLst>
          <pc:docMk/>
          <pc:sldMk cId="1749952863" sldId="308"/>
        </pc:sldMkLst>
      </pc:sldChg>
      <pc:sldChg chg="del">
        <pc:chgData name="Jeff Smelser" userId="7ecaf96278664471" providerId="LiveId" clId="{32955146-A061-4841-B466-47F1390DC63D}" dt="2024-03-18T16:33:20.209" v="0" actId="47"/>
        <pc:sldMkLst>
          <pc:docMk/>
          <pc:sldMk cId="2873548639" sldId="309"/>
        </pc:sldMkLst>
      </pc:sldChg>
      <pc:sldChg chg="del">
        <pc:chgData name="Jeff Smelser" userId="7ecaf96278664471" providerId="LiveId" clId="{32955146-A061-4841-B466-47F1390DC63D}" dt="2024-03-18T16:33:20.209" v="0" actId="47"/>
        <pc:sldMkLst>
          <pc:docMk/>
          <pc:sldMk cId="1438794793" sldId="310"/>
        </pc:sldMkLst>
      </pc:sldChg>
      <pc:sldChg chg="del">
        <pc:chgData name="Jeff Smelser" userId="7ecaf96278664471" providerId="LiveId" clId="{32955146-A061-4841-B466-47F1390DC63D}" dt="2024-03-18T16:33:20.209" v="0" actId="47"/>
        <pc:sldMkLst>
          <pc:docMk/>
          <pc:sldMk cId="3109428342" sldId="312"/>
        </pc:sldMkLst>
      </pc:sldChg>
      <pc:sldChg chg="del">
        <pc:chgData name="Jeff Smelser" userId="7ecaf96278664471" providerId="LiveId" clId="{32955146-A061-4841-B466-47F1390DC63D}" dt="2024-03-18T16:33:20.209" v="0" actId="47"/>
        <pc:sldMkLst>
          <pc:docMk/>
          <pc:sldMk cId="2971672823" sldId="313"/>
        </pc:sldMkLst>
      </pc:sldChg>
      <pc:sldChg chg="del">
        <pc:chgData name="Jeff Smelser" userId="7ecaf96278664471" providerId="LiveId" clId="{32955146-A061-4841-B466-47F1390DC63D}" dt="2024-03-18T16:33:20.209" v="0" actId="47"/>
        <pc:sldMkLst>
          <pc:docMk/>
          <pc:sldMk cId="2443324283" sldId="314"/>
        </pc:sldMkLst>
      </pc:sldChg>
      <pc:sldChg chg="del">
        <pc:chgData name="Jeff Smelser" userId="7ecaf96278664471" providerId="LiveId" clId="{32955146-A061-4841-B466-47F1390DC63D}" dt="2024-03-18T16:33:20.209" v="0" actId="47"/>
        <pc:sldMkLst>
          <pc:docMk/>
          <pc:sldMk cId="924300755" sldId="315"/>
        </pc:sldMkLst>
      </pc:sldChg>
      <pc:sldChg chg="del">
        <pc:chgData name="Jeff Smelser" userId="7ecaf96278664471" providerId="LiveId" clId="{32955146-A061-4841-B466-47F1390DC63D}" dt="2024-03-18T16:33:20.209" v="0" actId="47"/>
        <pc:sldMkLst>
          <pc:docMk/>
          <pc:sldMk cId="2824569524" sldId="316"/>
        </pc:sldMkLst>
      </pc:sldChg>
      <pc:sldChg chg="del">
        <pc:chgData name="Jeff Smelser" userId="7ecaf96278664471" providerId="LiveId" clId="{32955146-A061-4841-B466-47F1390DC63D}" dt="2024-03-18T16:33:20.209" v="0" actId="47"/>
        <pc:sldMkLst>
          <pc:docMk/>
          <pc:sldMk cId="3680295128" sldId="317"/>
        </pc:sldMkLst>
      </pc:sldChg>
      <pc:sldChg chg="del">
        <pc:chgData name="Jeff Smelser" userId="7ecaf96278664471" providerId="LiveId" clId="{32955146-A061-4841-B466-47F1390DC63D}" dt="2024-03-18T16:33:20.209" v="0" actId="47"/>
        <pc:sldMkLst>
          <pc:docMk/>
          <pc:sldMk cId="3510522906" sldId="318"/>
        </pc:sldMkLst>
      </pc:sldChg>
      <pc:sldChg chg="del">
        <pc:chgData name="Jeff Smelser" userId="7ecaf96278664471" providerId="LiveId" clId="{32955146-A061-4841-B466-47F1390DC63D}" dt="2024-03-18T16:33:20.209" v="0" actId="47"/>
        <pc:sldMkLst>
          <pc:docMk/>
          <pc:sldMk cId="793579438" sldId="322"/>
        </pc:sldMkLst>
      </pc:sldChg>
      <pc:sldChg chg="del">
        <pc:chgData name="Jeff Smelser" userId="7ecaf96278664471" providerId="LiveId" clId="{32955146-A061-4841-B466-47F1390DC63D}" dt="2024-03-18T16:33:20.209" v="0" actId="47"/>
        <pc:sldMkLst>
          <pc:docMk/>
          <pc:sldMk cId="2461198050" sldId="323"/>
        </pc:sldMkLst>
      </pc:sldChg>
      <pc:sldChg chg="del">
        <pc:chgData name="Jeff Smelser" userId="7ecaf96278664471" providerId="LiveId" clId="{32955146-A061-4841-B466-47F1390DC63D}" dt="2024-03-18T16:33:20.209" v="0" actId="47"/>
        <pc:sldMkLst>
          <pc:docMk/>
          <pc:sldMk cId="117122490" sldId="365"/>
        </pc:sldMkLst>
      </pc:sldChg>
      <pc:sldChg chg="del">
        <pc:chgData name="Jeff Smelser" userId="7ecaf96278664471" providerId="LiveId" clId="{32955146-A061-4841-B466-47F1390DC63D}" dt="2024-03-18T16:33:20.209" v="0" actId="47"/>
        <pc:sldMkLst>
          <pc:docMk/>
          <pc:sldMk cId="3129433092" sldId="405"/>
        </pc:sldMkLst>
      </pc:sldChg>
      <pc:sldChg chg="del">
        <pc:chgData name="Jeff Smelser" userId="7ecaf96278664471" providerId="LiveId" clId="{32955146-A061-4841-B466-47F1390DC63D}" dt="2024-03-18T16:33:20.209" v="0" actId="47"/>
        <pc:sldMkLst>
          <pc:docMk/>
          <pc:sldMk cId="1697564163" sldId="406"/>
        </pc:sldMkLst>
      </pc:sldChg>
      <pc:sldChg chg="del">
        <pc:chgData name="Jeff Smelser" userId="7ecaf96278664471" providerId="LiveId" clId="{32955146-A061-4841-B466-47F1390DC63D}" dt="2024-03-18T16:33:20.209" v="0" actId="47"/>
        <pc:sldMkLst>
          <pc:docMk/>
          <pc:sldMk cId="4256282873" sldId="408"/>
        </pc:sldMkLst>
      </pc:sldChg>
      <pc:sldChg chg="del">
        <pc:chgData name="Jeff Smelser" userId="7ecaf96278664471" providerId="LiveId" clId="{32955146-A061-4841-B466-47F1390DC63D}" dt="2024-03-18T16:33:20.209" v="0" actId="47"/>
        <pc:sldMkLst>
          <pc:docMk/>
          <pc:sldMk cId="3326087467" sldId="409"/>
        </pc:sldMkLst>
      </pc:sldChg>
      <pc:sldChg chg="del">
        <pc:chgData name="Jeff Smelser" userId="7ecaf96278664471" providerId="LiveId" clId="{32955146-A061-4841-B466-47F1390DC63D}" dt="2024-03-18T16:33:20.209" v="0" actId="47"/>
        <pc:sldMkLst>
          <pc:docMk/>
          <pc:sldMk cId="15697965" sldId="410"/>
        </pc:sldMkLst>
      </pc:sldChg>
      <pc:sldChg chg="del">
        <pc:chgData name="Jeff Smelser" userId="7ecaf96278664471" providerId="LiveId" clId="{32955146-A061-4841-B466-47F1390DC63D}" dt="2024-03-18T16:33:20.209" v="0" actId="47"/>
        <pc:sldMkLst>
          <pc:docMk/>
          <pc:sldMk cId="2344012982" sldId="411"/>
        </pc:sldMkLst>
      </pc:sldChg>
      <pc:sldChg chg="del">
        <pc:chgData name="Jeff Smelser" userId="7ecaf96278664471" providerId="LiveId" clId="{32955146-A061-4841-B466-47F1390DC63D}" dt="2024-03-18T16:33:20.209" v="0" actId="47"/>
        <pc:sldMkLst>
          <pc:docMk/>
          <pc:sldMk cId="47227522" sldId="412"/>
        </pc:sldMkLst>
      </pc:sldChg>
      <pc:sldChg chg="del">
        <pc:chgData name="Jeff Smelser" userId="7ecaf96278664471" providerId="LiveId" clId="{32955146-A061-4841-B466-47F1390DC63D}" dt="2024-03-18T16:33:20.209" v="0" actId="47"/>
        <pc:sldMkLst>
          <pc:docMk/>
          <pc:sldMk cId="2787150070" sldId="414"/>
        </pc:sldMkLst>
      </pc:sldChg>
      <pc:sldChg chg="del">
        <pc:chgData name="Jeff Smelser" userId="7ecaf96278664471" providerId="LiveId" clId="{32955146-A061-4841-B466-47F1390DC63D}" dt="2024-03-18T16:33:20.209" v="0" actId="47"/>
        <pc:sldMkLst>
          <pc:docMk/>
          <pc:sldMk cId="3107647692" sldId="415"/>
        </pc:sldMkLst>
      </pc:sldChg>
      <pc:sldChg chg="del">
        <pc:chgData name="Jeff Smelser" userId="7ecaf96278664471" providerId="LiveId" clId="{32955146-A061-4841-B466-47F1390DC63D}" dt="2024-03-18T16:33:20.209" v="0" actId="47"/>
        <pc:sldMkLst>
          <pc:docMk/>
          <pc:sldMk cId="3624463871" sldId="416"/>
        </pc:sldMkLst>
      </pc:sldChg>
      <pc:sldChg chg="del">
        <pc:chgData name="Jeff Smelser" userId="7ecaf96278664471" providerId="LiveId" clId="{32955146-A061-4841-B466-47F1390DC63D}" dt="2024-03-18T16:33:20.209" v="0" actId="47"/>
        <pc:sldMkLst>
          <pc:docMk/>
          <pc:sldMk cId="2183491" sldId="417"/>
        </pc:sldMkLst>
      </pc:sldChg>
      <pc:sldChg chg="del">
        <pc:chgData name="Jeff Smelser" userId="7ecaf96278664471" providerId="LiveId" clId="{32955146-A061-4841-B466-47F1390DC63D}" dt="2024-03-18T16:33:20.209" v="0" actId="47"/>
        <pc:sldMkLst>
          <pc:docMk/>
          <pc:sldMk cId="3710371855" sldId="418"/>
        </pc:sldMkLst>
      </pc:sldChg>
      <pc:sldChg chg="del">
        <pc:chgData name="Jeff Smelser" userId="7ecaf96278664471" providerId="LiveId" clId="{32955146-A061-4841-B466-47F1390DC63D}" dt="2024-03-18T16:33:20.209" v="0" actId="47"/>
        <pc:sldMkLst>
          <pc:docMk/>
          <pc:sldMk cId="760840290" sldId="419"/>
        </pc:sldMkLst>
      </pc:sldChg>
      <pc:sldChg chg="del">
        <pc:chgData name="Jeff Smelser" userId="7ecaf96278664471" providerId="LiveId" clId="{32955146-A061-4841-B466-47F1390DC63D}" dt="2024-03-18T16:33:20.209" v="0" actId="47"/>
        <pc:sldMkLst>
          <pc:docMk/>
          <pc:sldMk cId="2103430964" sldId="420"/>
        </pc:sldMkLst>
      </pc:sldChg>
      <pc:sldChg chg="del">
        <pc:chgData name="Jeff Smelser" userId="7ecaf96278664471" providerId="LiveId" clId="{32955146-A061-4841-B466-47F1390DC63D}" dt="2024-03-18T16:33:20.209" v="0" actId="47"/>
        <pc:sldMkLst>
          <pc:docMk/>
          <pc:sldMk cId="4105575889" sldId="422"/>
        </pc:sldMkLst>
      </pc:sldChg>
      <pc:sldChg chg="del">
        <pc:chgData name="Jeff Smelser" userId="7ecaf96278664471" providerId="LiveId" clId="{32955146-A061-4841-B466-47F1390DC63D}" dt="2024-03-18T16:33:20.209" v="0" actId="47"/>
        <pc:sldMkLst>
          <pc:docMk/>
          <pc:sldMk cId="699756856" sldId="424"/>
        </pc:sldMkLst>
      </pc:sldChg>
      <pc:sldChg chg="del">
        <pc:chgData name="Jeff Smelser" userId="7ecaf96278664471" providerId="LiveId" clId="{32955146-A061-4841-B466-47F1390DC63D}" dt="2024-03-18T16:33:20.209" v="0" actId="47"/>
        <pc:sldMkLst>
          <pc:docMk/>
          <pc:sldMk cId="1182931737" sldId="432"/>
        </pc:sldMkLst>
      </pc:sldChg>
      <pc:sldChg chg="del">
        <pc:chgData name="Jeff Smelser" userId="7ecaf96278664471" providerId="LiveId" clId="{32955146-A061-4841-B466-47F1390DC63D}" dt="2024-03-18T16:33:20.209" v="0" actId="47"/>
        <pc:sldMkLst>
          <pc:docMk/>
          <pc:sldMk cId="3206301606" sldId="433"/>
        </pc:sldMkLst>
      </pc:sldChg>
      <pc:sldChg chg="del">
        <pc:chgData name="Jeff Smelser" userId="7ecaf96278664471" providerId="LiveId" clId="{32955146-A061-4841-B466-47F1390DC63D}" dt="2024-03-18T16:33:20.209" v="0" actId="47"/>
        <pc:sldMkLst>
          <pc:docMk/>
          <pc:sldMk cId="998387830" sldId="434"/>
        </pc:sldMkLst>
      </pc:sldChg>
      <pc:sldChg chg="del">
        <pc:chgData name="Jeff Smelser" userId="7ecaf96278664471" providerId="LiveId" clId="{32955146-A061-4841-B466-47F1390DC63D}" dt="2024-03-18T16:33:20.209" v="0" actId="47"/>
        <pc:sldMkLst>
          <pc:docMk/>
          <pc:sldMk cId="2837625453" sldId="443"/>
        </pc:sldMkLst>
      </pc:sldChg>
      <pc:sldChg chg="del">
        <pc:chgData name="Jeff Smelser" userId="7ecaf96278664471" providerId="LiveId" clId="{32955146-A061-4841-B466-47F1390DC63D}" dt="2024-03-18T16:33:20.209" v="0" actId="47"/>
        <pc:sldMkLst>
          <pc:docMk/>
          <pc:sldMk cId="3709779961" sldId="461"/>
        </pc:sldMkLst>
      </pc:sldChg>
      <pc:sldChg chg="del">
        <pc:chgData name="Jeff Smelser" userId="7ecaf96278664471" providerId="LiveId" clId="{32955146-A061-4841-B466-47F1390DC63D}" dt="2024-03-18T16:33:20.209" v="0" actId="47"/>
        <pc:sldMkLst>
          <pc:docMk/>
          <pc:sldMk cId="2573353215" sldId="462"/>
        </pc:sldMkLst>
      </pc:sldChg>
      <pc:sldChg chg="del">
        <pc:chgData name="Jeff Smelser" userId="7ecaf96278664471" providerId="LiveId" clId="{32955146-A061-4841-B466-47F1390DC63D}" dt="2024-03-18T16:33:20.209" v="0" actId="47"/>
        <pc:sldMkLst>
          <pc:docMk/>
          <pc:sldMk cId="216362399" sldId="463"/>
        </pc:sldMkLst>
      </pc:sldChg>
      <pc:sldChg chg="del">
        <pc:chgData name="Jeff Smelser" userId="7ecaf96278664471" providerId="LiveId" clId="{32955146-A061-4841-B466-47F1390DC63D}" dt="2024-03-18T16:33:20.209" v="0" actId="47"/>
        <pc:sldMkLst>
          <pc:docMk/>
          <pc:sldMk cId="1460122992" sldId="464"/>
        </pc:sldMkLst>
      </pc:sldChg>
      <pc:sldChg chg="del">
        <pc:chgData name="Jeff Smelser" userId="7ecaf96278664471" providerId="LiveId" clId="{32955146-A061-4841-B466-47F1390DC63D}" dt="2024-03-18T16:33:20.209" v="0" actId="47"/>
        <pc:sldMkLst>
          <pc:docMk/>
          <pc:sldMk cId="953182608" sldId="468"/>
        </pc:sldMkLst>
      </pc:sldChg>
      <pc:sldChg chg="del">
        <pc:chgData name="Jeff Smelser" userId="7ecaf96278664471" providerId="LiveId" clId="{32955146-A061-4841-B466-47F1390DC63D}" dt="2024-03-18T16:33:20.209" v="0" actId="47"/>
        <pc:sldMkLst>
          <pc:docMk/>
          <pc:sldMk cId="593736164" sldId="469"/>
        </pc:sldMkLst>
      </pc:sldChg>
      <pc:sldChg chg="del">
        <pc:chgData name="Jeff Smelser" userId="7ecaf96278664471" providerId="LiveId" clId="{32955146-A061-4841-B466-47F1390DC63D}" dt="2024-03-18T16:33:20.209" v="0" actId="47"/>
        <pc:sldMkLst>
          <pc:docMk/>
          <pc:sldMk cId="782953729" sldId="470"/>
        </pc:sldMkLst>
      </pc:sldChg>
      <pc:sldChg chg="del">
        <pc:chgData name="Jeff Smelser" userId="7ecaf96278664471" providerId="LiveId" clId="{32955146-A061-4841-B466-47F1390DC63D}" dt="2024-03-18T16:33:20.209" v="0" actId="47"/>
        <pc:sldMkLst>
          <pc:docMk/>
          <pc:sldMk cId="1001409257" sldId="472"/>
        </pc:sldMkLst>
      </pc:sldChg>
      <pc:sldChg chg="del">
        <pc:chgData name="Jeff Smelser" userId="7ecaf96278664471" providerId="LiveId" clId="{32955146-A061-4841-B466-47F1390DC63D}" dt="2024-03-18T16:33:20.209" v="0" actId="47"/>
        <pc:sldMkLst>
          <pc:docMk/>
          <pc:sldMk cId="65009754" sldId="474"/>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d.docs.live.net/7ecaf96278664471/Documents/Documents%20from%20Pavilion/SITS%202024/armenian%20mss%20mark%2016%20indications%20of%20inauthenticy.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7ecaf96278664471/Documents/Documents%20from%20Pavilion/SITS%202024/armenian%20mss%20mark%2016%20indications%20of%20inauthenticy.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https://d.docs.live.net/7ecaf96278664471/Documents/Documents%20from%20Pavilion/SITS%202024/armenian%20mss%20mark%2016%20indications%20of%20inauthenticy.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d.docs.live.net/7ecaf96278664471/Documents/Documents%20from%20Pavilion/SITS%202024/armenian%20mss%20mark%2016%20indications%20of%20inauthenticy.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d.docs.live.net/7ecaf96278664471/Documents/Documents%20from%20Pavilion/SITS%202024/armenian%20mss%20mark%2016%20indications%20of%20inauthenticy.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r>
              <a:rPr lang="en-US" sz="3200" b="1"/>
              <a:t># of Armenian</a:t>
            </a:r>
            <a:r>
              <a:rPr lang="en-US" sz="3200" b="1" baseline="0"/>
              <a:t> MSS by century*</a:t>
            </a:r>
            <a:endParaRPr lang="en-US" sz="3200" b="1"/>
          </a:p>
        </c:rich>
      </c:tx>
      <c:overlay val="0"/>
      <c:spPr>
        <a:noFill/>
        <a:ln>
          <a:noFill/>
        </a:ln>
        <a:effectLst/>
      </c:spPr>
      <c:txPr>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w="635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'[armenian mss mark 16 indications of inauthenticy.xlsx]Sheet1'!$B$37:$B$47</c:f>
              <c:numCache>
                <c:formatCode>General</c:formatCode>
                <c:ptCount val="11"/>
                <c:pt idx="0">
                  <c:v>9</c:v>
                </c:pt>
                <c:pt idx="1">
                  <c:v>10</c:v>
                </c:pt>
                <c:pt idx="2">
                  <c:v>11</c:v>
                </c:pt>
                <c:pt idx="3">
                  <c:v>12</c:v>
                </c:pt>
                <c:pt idx="4">
                  <c:v>13</c:v>
                </c:pt>
                <c:pt idx="5">
                  <c:v>14</c:v>
                </c:pt>
                <c:pt idx="6">
                  <c:v>15</c:v>
                </c:pt>
                <c:pt idx="7">
                  <c:v>16</c:v>
                </c:pt>
                <c:pt idx="8">
                  <c:v>17</c:v>
                </c:pt>
                <c:pt idx="9">
                  <c:v>18</c:v>
                </c:pt>
                <c:pt idx="10">
                  <c:v>19</c:v>
                </c:pt>
              </c:numCache>
            </c:numRef>
          </c:cat>
          <c:val>
            <c:numRef>
              <c:f>'[armenian mss mark 16 indications of inauthenticy.xlsx]Sheet1'!$F$37:$F$47</c:f>
              <c:numCache>
                <c:formatCode>General</c:formatCode>
                <c:ptCount val="11"/>
                <c:pt idx="0">
                  <c:v>1</c:v>
                </c:pt>
                <c:pt idx="1">
                  <c:v>5</c:v>
                </c:pt>
                <c:pt idx="2">
                  <c:v>12</c:v>
                </c:pt>
                <c:pt idx="3">
                  <c:v>11</c:v>
                </c:pt>
                <c:pt idx="4">
                  <c:v>36</c:v>
                </c:pt>
                <c:pt idx="5">
                  <c:v>42</c:v>
                </c:pt>
                <c:pt idx="6">
                  <c:v>31</c:v>
                </c:pt>
                <c:pt idx="7">
                  <c:v>25</c:v>
                </c:pt>
                <c:pt idx="8">
                  <c:v>49</c:v>
                </c:pt>
                <c:pt idx="9">
                  <c:v>2</c:v>
                </c:pt>
                <c:pt idx="10">
                  <c:v>1</c:v>
                </c:pt>
              </c:numCache>
            </c:numRef>
          </c:val>
          <c:extLst>
            <c:ext xmlns:c16="http://schemas.microsoft.com/office/drawing/2014/chart" uri="{C3380CC4-5D6E-409C-BE32-E72D297353CC}">
              <c16:uniqueId val="{00000000-D107-419A-BFE8-11DB53CF984E}"/>
            </c:ext>
          </c:extLst>
        </c:ser>
        <c:dLbls>
          <c:showLegendKey val="0"/>
          <c:showVal val="0"/>
          <c:showCatName val="0"/>
          <c:showSerName val="0"/>
          <c:showPercent val="0"/>
          <c:showBubbleSize val="0"/>
        </c:dLbls>
        <c:gapWidth val="150"/>
        <c:axId val="1843414080"/>
        <c:axId val="1931644144"/>
      </c:barChart>
      <c:catAx>
        <c:axId val="1843414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931644144"/>
        <c:crosses val="autoZero"/>
        <c:auto val="1"/>
        <c:lblAlgn val="ctr"/>
        <c:lblOffset val="100"/>
        <c:noMultiLvlLbl val="0"/>
      </c:catAx>
      <c:valAx>
        <c:axId val="19316441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8434140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a:t>% of Manuscripts</a:t>
            </a:r>
            <a:r>
              <a:rPr lang="en-US" sz="1800" b="1" baseline="0"/>
              <a:t> by Century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'[armenian mss mark 16 indications of inauthenticy.xlsx]Sheet1'!$C$53</c:f>
              <c:strCache>
                <c:ptCount val="1"/>
                <c:pt idx="0">
                  <c:v>% omit</c:v>
                </c:pt>
              </c:strCache>
            </c:strRef>
          </c:tx>
          <c:spPr>
            <a:ln w="63500" cap="rnd">
              <a:solidFill>
                <a:schemeClr val="accent1"/>
              </a:solidFill>
              <a:round/>
            </a:ln>
            <a:effectLst/>
          </c:spPr>
          <c:marker>
            <c:symbol val="none"/>
          </c:marker>
          <c:cat>
            <c:numRef>
              <c:f>'[armenian mss mark 16 indications of inauthenticy.xlsx]Sheet1'!$B$54:$B$64</c:f>
              <c:numCache>
                <c:formatCode>General</c:formatCode>
                <c:ptCount val="11"/>
                <c:pt idx="0">
                  <c:v>9</c:v>
                </c:pt>
                <c:pt idx="1">
                  <c:v>10</c:v>
                </c:pt>
                <c:pt idx="2">
                  <c:v>11</c:v>
                </c:pt>
                <c:pt idx="3">
                  <c:v>12</c:v>
                </c:pt>
                <c:pt idx="4">
                  <c:v>13</c:v>
                </c:pt>
                <c:pt idx="5">
                  <c:v>14</c:v>
                </c:pt>
                <c:pt idx="6">
                  <c:v>15</c:v>
                </c:pt>
                <c:pt idx="7">
                  <c:v>16</c:v>
                </c:pt>
                <c:pt idx="8">
                  <c:v>17</c:v>
                </c:pt>
                <c:pt idx="9">
                  <c:v>18</c:v>
                </c:pt>
                <c:pt idx="10">
                  <c:v>19</c:v>
                </c:pt>
              </c:numCache>
            </c:numRef>
          </c:cat>
          <c:val>
            <c:numRef>
              <c:f>'[armenian mss mark 16 indications of inauthenticy.xlsx]Sheet1'!$C$54:$C$64</c:f>
              <c:numCache>
                <c:formatCode>0%</c:formatCode>
                <c:ptCount val="11"/>
                <c:pt idx="0">
                  <c:v>1</c:v>
                </c:pt>
                <c:pt idx="1">
                  <c:v>0.8</c:v>
                </c:pt>
                <c:pt idx="2">
                  <c:v>1</c:v>
                </c:pt>
                <c:pt idx="3">
                  <c:v>0.72727272727272729</c:v>
                </c:pt>
                <c:pt idx="4">
                  <c:v>0.5</c:v>
                </c:pt>
                <c:pt idx="5">
                  <c:v>0.45238095238095238</c:v>
                </c:pt>
                <c:pt idx="6">
                  <c:v>0.45161290322580644</c:v>
                </c:pt>
                <c:pt idx="7">
                  <c:v>0.28000000000000003</c:v>
                </c:pt>
                <c:pt idx="8">
                  <c:v>0.22448979591836735</c:v>
                </c:pt>
                <c:pt idx="9">
                  <c:v>0.5</c:v>
                </c:pt>
                <c:pt idx="10">
                  <c:v>0</c:v>
                </c:pt>
              </c:numCache>
            </c:numRef>
          </c:val>
          <c:smooth val="0"/>
          <c:extLst>
            <c:ext xmlns:c16="http://schemas.microsoft.com/office/drawing/2014/chart" uri="{C3380CC4-5D6E-409C-BE32-E72D297353CC}">
              <c16:uniqueId val="{00000000-1313-4CD0-99C8-93C34AD25205}"/>
            </c:ext>
          </c:extLst>
        </c:ser>
        <c:ser>
          <c:idx val="1"/>
          <c:order val="1"/>
          <c:tx>
            <c:strRef>
              <c:f>'[armenian mss mark 16 indications of inauthenticy.xlsx]Sheet1'!$D$53</c:f>
              <c:strCache>
                <c:ptCount val="1"/>
                <c:pt idx="0">
                  <c:v>% doubt</c:v>
                </c:pt>
              </c:strCache>
            </c:strRef>
          </c:tx>
          <c:spPr>
            <a:ln w="63500" cap="rnd">
              <a:solidFill>
                <a:schemeClr val="accent2"/>
              </a:solidFill>
              <a:round/>
            </a:ln>
            <a:effectLst/>
          </c:spPr>
          <c:marker>
            <c:symbol val="none"/>
          </c:marker>
          <c:cat>
            <c:numRef>
              <c:f>'[armenian mss mark 16 indications of inauthenticy.xlsx]Sheet1'!$B$54:$B$64</c:f>
              <c:numCache>
                <c:formatCode>General</c:formatCode>
                <c:ptCount val="11"/>
                <c:pt idx="0">
                  <c:v>9</c:v>
                </c:pt>
                <c:pt idx="1">
                  <c:v>10</c:v>
                </c:pt>
                <c:pt idx="2">
                  <c:v>11</c:v>
                </c:pt>
                <c:pt idx="3">
                  <c:v>12</c:v>
                </c:pt>
                <c:pt idx="4">
                  <c:v>13</c:v>
                </c:pt>
                <c:pt idx="5">
                  <c:v>14</c:v>
                </c:pt>
                <c:pt idx="6">
                  <c:v>15</c:v>
                </c:pt>
                <c:pt idx="7">
                  <c:v>16</c:v>
                </c:pt>
                <c:pt idx="8">
                  <c:v>17</c:v>
                </c:pt>
                <c:pt idx="9">
                  <c:v>18</c:v>
                </c:pt>
                <c:pt idx="10">
                  <c:v>19</c:v>
                </c:pt>
              </c:numCache>
            </c:numRef>
          </c:cat>
          <c:val>
            <c:numRef>
              <c:f>'[armenian mss mark 16 indications of inauthenticy.xlsx]Sheet1'!$D$54:$D$64</c:f>
              <c:numCache>
                <c:formatCode>General</c:formatCode>
                <c:ptCount val="11"/>
              </c:numCache>
            </c:numRef>
          </c:val>
          <c:smooth val="0"/>
          <c:extLst>
            <c:ext xmlns:c16="http://schemas.microsoft.com/office/drawing/2014/chart" uri="{C3380CC4-5D6E-409C-BE32-E72D297353CC}">
              <c16:uniqueId val="{00000001-1313-4CD0-99C8-93C34AD25205}"/>
            </c:ext>
          </c:extLst>
        </c:ser>
        <c:ser>
          <c:idx val="2"/>
          <c:order val="2"/>
          <c:tx>
            <c:strRef>
              <c:f>'[armenian mss mark 16 indications of inauthenticy.xlsx]Sheet1'!$E$53</c:f>
              <c:strCache>
                <c:ptCount val="1"/>
                <c:pt idx="0">
                  <c:v>% include</c:v>
                </c:pt>
              </c:strCache>
            </c:strRef>
          </c:tx>
          <c:spPr>
            <a:ln w="63500" cap="rnd">
              <a:solidFill>
                <a:schemeClr val="accent3"/>
              </a:solidFill>
              <a:round/>
            </a:ln>
            <a:effectLst/>
          </c:spPr>
          <c:marker>
            <c:symbol val="none"/>
          </c:marker>
          <c:cat>
            <c:numRef>
              <c:f>'[armenian mss mark 16 indications of inauthenticy.xlsx]Sheet1'!$B$54:$B$64</c:f>
              <c:numCache>
                <c:formatCode>General</c:formatCode>
                <c:ptCount val="11"/>
                <c:pt idx="0">
                  <c:v>9</c:v>
                </c:pt>
                <c:pt idx="1">
                  <c:v>10</c:v>
                </c:pt>
                <c:pt idx="2">
                  <c:v>11</c:v>
                </c:pt>
                <c:pt idx="3">
                  <c:v>12</c:v>
                </c:pt>
                <c:pt idx="4">
                  <c:v>13</c:v>
                </c:pt>
                <c:pt idx="5">
                  <c:v>14</c:v>
                </c:pt>
                <c:pt idx="6">
                  <c:v>15</c:v>
                </c:pt>
                <c:pt idx="7">
                  <c:v>16</c:v>
                </c:pt>
                <c:pt idx="8">
                  <c:v>17</c:v>
                </c:pt>
                <c:pt idx="9">
                  <c:v>18</c:v>
                </c:pt>
                <c:pt idx="10">
                  <c:v>19</c:v>
                </c:pt>
              </c:numCache>
            </c:numRef>
          </c:cat>
          <c:val>
            <c:numRef>
              <c:f>'[armenian mss mark 16 indications of inauthenticy.xlsx]Sheet1'!$E$54:$E$64</c:f>
              <c:numCache>
                <c:formatCode>General</c:formatCode>
                <c:ptCount val="11"/>
              </c:numCache>
            </c:numRef>
          </c:val>
          <c:smooth val="0"/>
          <c:extLst>
            <c:ext xmlns:c16="http://schemas.microsoft.com/office/drawing/2014/chart" uri="{C3380CC4-5D6E-409C-BE32-E72D297353CC}">
              <c16:uniqueId val="{00000002-1313-4CD0-99C8-93C34AD25205}"/>
            </c:ext>
          </c:extLst>
        </c:ser>
        <c:dLbls>
          <c:showLegendKey val="0"/>
          <c:showVal val="0"/>
          <c:showCatName val="0"/>
          <c:showSerName val="0"/>
          <c:showPercent val="0"/>
          <c:showBubbleSize val="0"/>
        </c:dLbls>
        <c:smooth val="0"/>
        <c:axId val="863905247"/>
        <c:axId val="878044575"/>
      </c:lineChart>
      <c:catAx>
        <c:axId val="8639052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878044575"/>
        <c:crosses val="autoZero"/>
        <c:auto val="1"/>
        <c:lblAlgn val="ctr"/>
        <c:lblOffset val="100"/>
        <c:noMultiLvlLbl val="0"/>
      </c:catAx>
      <c:valAx>
        <c:axId val="87804457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8639052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a:t>% of Manuscripts</a:t>
            </a:r>
            <a:r>
              <a:rPr lang="en-US" sz="1800" b="1" baseline="0"/>
              <a:t> by Century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6249064931023324E-2"/>
          <c:y val="0.54620869010051643"/>
          <c:w val="0.917144656849745"/>
          <c:h val="0.33262428046158016"/>
        </c:manualLayout>
      </c:layout>
      <c:lineChart>
        <c:grouping val="standard"/>
        <c:varyColors val="0"/>
        <c:ser>
          <c:idx val="1"/>
          <c:order val="0"/>
          <c:tx>
            <c:strRef>
              <c:f>Sheet1!$D$53</c:f>
              <c:strCache>
                <c:ptCount val="1"/>
                <c:pt idx="0">
                  <c:v>% doubt</c:v>
                </c:pt>
              </c:strCache>
            </c:strRef>
          </c:tx>
          <c:spPr>
            <a:ln w="63500" cap="rnd">
              <a:solidFill>
                <a:schemeClr val="accent2"/>
              </a:solidFill>
              <a:round/>
            </a:ln>
            <a:effectLst/>
          </c:spPr>
          <c:marker>
            <c:symbol val="none"/>
          </c:marker>
          <c:cat>
            <c:numRef>
              <c:f>Sheet1!$B$54:$B$64</c:f>
              <c:numCache>
                <c:formatCode>General</c:formatCode>
                <c:ptCount val="11"/>
                <c:pt idx="0">
                  <c:v>9</c:v>
                </c:pt>
                <c:pt idx="1">
                  <c:v>10</c:v>
                </c:pt>
                <c:pt idx="2">
                  <c:v>11</c:v>
                </c:pt>
                <c:pt idx="3">
                  <c:v>12</c:v>
                </c:pt>
                <c:pt idx="4">
                  <c:v>13</c:v>
                </c:pt>
                <c:pt idx="5">
                  <c:v>14</c:v>
                </c:pt>
                <c:pt idx="6">
                  <c:v>15</c:v>
                </c:pt>
                <c:pt idx="7">
                  <c:v>16</c:v>
                </c:pt>
                <c:pt idx="8">
                  <c:v>17</c:v>
                </c:pt>
                <c:pt idx="9">
                  <c:v>18</c:v>
                </c:pt>
                <c:pt idx="10">
                  <c:v>19</c:v>
                </c:pt>
              </c:numCache>
            </c:numRef>
          </c:cat>
          <c:val>
            <c:numRef>
              <c:f>Sheet1!$D$54:$D$64</c:f>
              <c:numCache>
                <c:formatCode>0%</c:formatCode>
                <c:ptCount val="11"/>
                <c:pt idx="0">
                  <c:v>0</c:v>
                </c:pt>
                <c:pt idx="1">
                  <c:v>0</c:v>
                </c:pt>
                <c:pt idx="2">
                  <c:v>0</c:v>
                </c:pt>
                <c:pt idx="3">
                  <c:v>9.0909090909090912E-2</c:v>
                </c:pt>
                <c:pt idx="4">
                  <c:v>0.30555555555555558</c:v>
                </c:pt>
                <c:pt idx="5">
                  <c:v>0.14285714285714285</c:v>
                </c:pt>
                <c:pt idx="6">
                  <c:v>9.6774193548387094E-2</c:v>
                </c:pt>
                <c:pt idx="7">
                  <c:v>0.08</c:v>
                </c:pt>
                <c:pt idx="8">
                  <c:v>0.20408163265306123</c:v>
                </c:pt>
                <c:pt idx="9">
                  <c:v>0</c:v>
                </c:pt>
                <c:pt idx="10">
                  <c:v>0</c:v>
                </c:pt>
              </c:numCache>
            </c:numRef>
          </c:val>
          <c:smooth val="0"/>
          <c:extLst>
            <c:ext xmlns:c16="http://schemas.microsoft.com/office/drawing/2014/chart" uri="{C3380CC4-5D6E-409C-BE32-E72D297353CC}">
              <c16:uniqueId val="{00000001-912B-4FBB-94EC-4BFF3E154F15}"/>
            </c:ext>
          </c:extLst>
        </c:ser>
        <c:dLbls>
          <c:showLegendKey val="0"/>
          <c:showVal val="0"/>
          <c:showCatName val="0"/>
          <c:showSerName val="0"/>
          <c:showPercent val="0"/>
          <c:showBubbleSize val="0"/>
        </c:dLbls>
        <c:smooth val="0"/>
        <c:axId val="863905247"/>
        <c:axId val="878044575"/>
      </c:lineChart>
      <c:catAx>
        <c:axId val="8639052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878044575"/>
        <c:crosses val="autoZero"/>
        <c:auto val="1"/>
        <c:lblAlgn val="ctr"/>
        <c:lblOffset val="100"/>
        <c:noMultiLvlLbl val="0"/>
      </c:catAx>
      <c:valAx>
        <c:axId val="87804457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8639052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a:t>% of Manuscripts</a:t>
            </a:r>
            <a:r>
              <a:rPr lang="en-US" sz="1800" b="1" baseline="0"/>
              <a:t> by Century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2"/>
          <c:order val="0"/>
          <c:tx>
            <c:strRef>
              <c:f>Sheet1!$E$53</c:f>
              <c:strCache>
                <c:ptCount val="1"/>
                <c:pt idx="0">
                  <c:v>% include</c:v>
                </c:pt>
              </c:strCache>
            </c:strRef>
          </c:tx>
          <c:spPr>
            <a:ln w="63500" cap="rnd">
              <a:solidFill>
                <a:schemeClr val="accent3"/>
              </a:solidFill>
              <a:round/>
            </a:ln>
            <a:effectLst/>
          </c:spPr>
          <c:marker>
            <c:symbol val="none"/>
          </c:marker>
          <c:cat>
            <c:numRef>
              <c:f>Sheet1!$B$54:$B$64</c:f>
              <c:numCache>
                <c:formatCode>General</c:formatCode>
                <c:ptCount val="11"/>
                <c:pt idx="0">
                  <c:v>9</c:v>
                </c:pt>
                <c:pt idx="1">
                  <c:v>10</c:v>
                </c:pt>
                <c:pt idx="2">
                  <c:v>11</c:v>
                </c:pt>
                <c:pt idx="3">
                  <c:v>12</c:v>
                </c:pt>
                <c:pt idx="4">
                  <c:v>13</c:v>
                </c:pt>
                <c:pt idx="5">
                  <c:v>14</c:v>
                </c:pt>
                <c:pt idx="6">
                  <c:v>15</c:v>
                </c:pt>
                <c:pt idx="7">
                  <c:v>16</c:v>
                </c:pt>
                <c:pt idx="8">
                  <c:v>17</c:v>
                </c:pt>
                <c:pt idx="9">
                  <c:v>18</c:v>
                </c:pt>
                <c:pt idx="10">
                  <c:v>19</c:v>
                </c:pt>
              </c:numCache>
            </c:numRef>
          </c:cat>
          <c:val>
            <c:numRef>
              <c:f>Sheet1!$E$54:$E$64</c:f>
              <c:numCache>
                <c:formatCode>0%</c:formatCode>
                <c:ptCount val="11"/>
                <c:pt idx="0">
                  <c:v>0</c:v>
                </c:pt>
                <c:pt idx="1">
                  <c:v>0.2</c:v>
                </c:pt>
                <c:pt idx="2">
                  <c:v>0</c:v>
                </c:pt>
                <c:pt idx="3">
                  <c:v>0.18181818181818182</c:v>
                </c:pt>
                <c:pt idx="4">
                  <c:v>0.19444444444444445</c:v>
                </c:pt>
                <c:pt idx="5">
                  <c:v>0.40476190476190477</c:v>
                </c:pt>
                <c:pt idx="6">
                  <c:v>0.45161290322580644</c:v>
                </c:pt>
                <c:pt idx="7">
                  <c:v>0.64</c:v>
                </c:pt>
                <c:pt idx="8">
                  <c:v>0.5714285714285714</c:v>
                </c:pt>
                <c:pt idx="9">
                  <c:v>0.5</c:v>
                </c:pt>
                <c:pt idx="10">
                  <c:v>1</c:v>
                </c:pt>
              </c:numCache>
            </c:numRef>
          </c:val>
          <c:smooth val="0"/>
          <c:extLst>
            <c:ext xmlns:c16="http://schemas.microsoft.com/office/drawing/2014/chart" uri="{C3380CC4-5D6E-409C-BE32-E72D297353CC}">
              <c16:uniqueId val="{00000002-03EE-439F-B745-515EB1DCA325}"/>
            </c:ext>
          </c:extLst>
        </c:ser>
        <c:dLbls>
          <c:showLegendKey val="0"/>
          <c:showVal val="0"/>
          <c:showCatName val="0"/>
          <c:showSerName val="0"/>
          <c:showPercent val="0"/>
          <c:showBubbleSize val="0"/>
        </c:dLbls>
        <c:smooth val="0"/>
        <c:axId val="863905247"/>
        <c:axId val="878044575"/>
      </c:lineChart>
      <c:catAx>
        <c:axId val="8639052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878044575"/>
        <c:crosses val="autoZero"/>
        <c:auto val="1"/>
        <c:lblAlgn val="ctr"/>
        <c:lblOffset val="100"/>
        <c:noMultiLvlLbl val="0"/>
      </c:catAx>
      <c:valAx>
        <c:axId val="87804457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8639052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800" b="1"/>
              <a:t>% of Manuscripts</a:t>
            </a:r>
            <a:r>
              <a:rPr lang="en-US" sz="2800" b="1" baseline="0"/>
              <a:t> by Century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'[armenian mss mark 16 indications of inauthenticy.xlsx]Sheet1'!$C$53</c:f>
              <c:strCache>
                <c:ptCount val="1"/>
                <c:pt idx="0">
                  <c:v>% omit</c:v>
                </c:pt>
              </c:strCache>
            </c:strRef>
          </c:tx>
          <c:spPr>
            <a:ln w="63500" cap="rnd">
              <a:solidFill>
                <a:schemeClr val="accent1"/>
              </a:solidFill>
              <a:round/>
            </a:ln>
            <a:effectLst/>
          </c:spPr>
          <c:marker>
            <c:symbol val="none"/>
          </c:marker>
          <c:cat>
            <c:numRef>
              <c:f>'[armenian mss mark 16 indications of inauthenticy.xlsx]Sheet1'!$B$54:$B$64</c:f>
              <c:numCache>
                <c:formatCode>General</c:formatCode>
                <c:ptCount val="11"/>
                <c:pt idx="0">
                  <c:v>9</c:v>
                </c:pt>
                <c:pt idx="1">
                  <c:v>10</c:v>
                </c:pt>
                <c:pt idx="2">
                  <c:v>11</c:v>
                </c:pt>
                <c:pt idx="3">
                  <c:v>12</c:v>
                </c:pt>
                <c:pt idx="4">
                  <c:v>13</c:v>
                </c:pt>
                <c:pt idx="5">
                  <c:v>14</c:v>
                </c:pt>
                <c:pt idx="6">
                  <c:v>15</c:v>
                </c:pt>
                <c:pt idx="7">
                  <c:v>16</c:v>
                </c:pt>
                <c:pt idx="8">
                  <c:v>17</c:v>
                </c:pt>
                <c:pt idx="9">
                  <c:v>18</c:v>
                </c:pt>
                <c:pt idx="10">
                  <c:v>19</c:v>
                </c:pt>
              </c:numCache>
            </c:numRef>
          </c:cat>
          <c:val>
            <c:numRef>
              <c:f>'[armenian mss mark 16 indications of inauthenticy.xlsx]Sheet1'!$C$54:$C$64</c:f>
              <c:numCache>
                <c:formatCode>0%</c:formatCode>
                <c:ptCount val="11"/>
                <c:pt idx="0">
                  <c:v>1</c:v>
                </c:pt>
                <c:pt idx="1">
                  <c:v>0.8</c:v>
                </c:pt>
                <c:pt idx="2">
                  <c:v>1</c:v>
                </c:pt>
                <c:pt idx="3">
                  <c:v>0.72727272727272729</c:v>
                </c:pt>
                <c:pt idx="4">
                  <c:v>0.5</c:v>
                </c:pt>
                <c:pt idx="5">
                  <c:v>0.45238095238095238</c:v>
                </c:pt>
                <c:pt idx="6">
                  <c:v>0.45161290322580644</c:v>
                </c:pt>
                <c:pt idx="7">
                  <c:v>0.28000000000000003</c:v>
                </c:pt>
                <c:pt idx="8">
                  <c:v>0.22448979591836735</c:v>
                </c:pt>
                <c:pt idx="9">
                  <c:v>0.5</c:v>
                </c:pt>
                <c:pt idx="10">
                  <c:v>0</c:v>
                </c:pt>
              </c:numCache>
            </c:numRef>
          </c:val>
          <c:smooth val="0"/>
          <c:extLst>
            <c:ext xmlns:c16="http://schemas.microsoft.com/office/drawing/2014/chart" uri="{C3380CC4-5D6E-409C-BE32-E72D297353CC}">
              <c16:uniqueId val="{00000000-A9AC-468D-9B2D-695FC04C559A}"/>
            </c:ext>
          </c:extLst>
        </c:ser>
        <c:ser>
          <c:idx val="1"/>
          <c:order val="1"/>
          <c:tx>
            <c:strRef>
              <c:f>'[armenian mss mark 16 indications of inauthenticy.xlsx]Sheet1'!$D$53</c:f>
              <c:strCache>
                <c:ptCount val="1"/>
                <c:pt idx="0">
                  <c:v>% doubt</c:v>
                </c:pt>
              </c:strCache>
            </c:strRef>
          </c:tx>
          <c:spPr>
            <a:ln w="63500" cap="rnd">
              <a:solidFill>
                <a:schemeClr val="accent2"/>
              </a:solidFill>
              <a:round/>
            </a:ln>
            <a:effectLst/>
          </c:spPr>
          <c:marker>
            <c:symbol val="none"/>
          </c:marker>
          <c:cat>
            <c:numRef>
              <c:f>'[armenian mss mark 16 indications of inauthenticy.xlsx]Sheet1'!$B$54:$B$64</c:f>
              <c:numCache>
                <c:formatCode>General</c:formatCode>
                <c:ptCount val="11"/>
                <c:pt idx="0">
                  <c:v>9</c:v>
                </c:pt>
                <c:pt idx="1">
                  <c:v>10</c:v>
                </c:pt>
                <c:pt idx="2">
                  <c:v>11</c:v>
                </c:pt>
                <c:pt idx="3">
                  <c:v>12</c:v>
                </c:pt>
                <c:pt idx="4">
                  <c:v>13</c:v>
                </c:pt>
                <c:pt idx="5">
                  <c:v>14</c:v>
                </c:pt>
                <c:pt idx="6">
                  <c:v>15</c:v>
                </c:pt>
                <c:pt idx="7">
                  <c:v>16</c:v>
                </c:pt>
                <c:pt idx="8">
                  <c:v>17</c:v>
                </c:pt>
                <c:pt idx="9">
                  <c:v>18</c:v>
                </c:pt>
                <c:pt idx="10">
                  <c:v>19</c:v>
                </c:pt>
              </c:numCache>
            </c:numRef>
          </c:cat>
          <c:val>
            <c:numRef>
              <c:f>'[armenian mss mark 16 indications of inauthenticy.xlsx]Sheet1'!$D$54:$D$64</c:f>
              <c:numCache>
                <c:formatCode>0%</c:formatCode>
                <c:ptCount val="11"/>
                <c:pt idx="0">
                  <c:v>0</c:v>
                </c:pt>
                <c:pt idx="1">
                  <c:v>0</c:v>
                </c:pt>
                <c:pt idx="2">
                  <c:v>0</c:v>
                </c:pt>
                <c:pt idx="3">
                  <c:v>9.0909090909090912E-2</c:v>
                </c:pt>
                <c:pt idx="4">
                  <c:v>0.30555555555555558</c:v>
                </c:pt>
                <c:pt idx="5">
                  <c:v>0.14285714285714285</c:v>
                </c:pt>
                <c:pt idx="6">
                  <c:v>9.6774193548387094E-2</c:v>
                </c:pt>
                <c:pt idx="7">
                  <c:v>0.08</c:v>
                </c:pt>
                <c:pt idx="8">
                  <c:v>0.20408163265306123</c:v>
                </c:pt>
                <c:pt idx="9">
                  <c:v>0</c:v>
                </c:pt>
                <c:pt idx="10">
                  <c:v>0</c:v>
                </c:pt>
              </c:numCache>
            </c:numRef>
          </c:val>
          <c:smooth val="0"/>
          <c:extLst>
            <c:ext xmlns:c16="http://schemas.microsoft.com/office/drawing/2014/chart" uri="{C3380CC4-5D6E-409C-BE32-E72D297353CC}">
              <c16:uniqueId val="{00000001-A9AC-468D-9B2D-695FC04C559A}"/>
            </c:ext>
          </c:extLst>
        </c:ser>
        <c:ser>
          <c:idx val="2"/>
          <c:order val="2"/>
          <c:tx>
            <c:strRef>
              <c:f>'[armenian mss mark 16 indications of inauthenticy.xlsx]Sheet1'!$E$53</c:f>
              <c:strCache>
                <c:ptCount val="1"/>
                <c:pt idx="0">
                  <c:v>% include</c:v>
                </c:pt>
              </c:strCache>
            </c:strRef>
          </c:tx>
          <c:spPr>
            <a:ln w="63500" cap="rnd">
              <a:solidFill>
                <a:schemeClr val="accent3"/>
              </a:solidFill>
              <a:round/>
            </a:ln>
            <a:effectLst/>
          </c:spPr>
          <c:marker>
            <c:symbol val="none"/>
          </c:marker>
          <c:cat>
            <c:numRef>
              <c:f>'[armenian mss mark 16 indications of inauthenticy.xlsx]Sheet1'!$B$54:$B$64</c:f>
              <c:numCache>
                <c:formatCode>General</c:formatCode>
                <c:ptCount val="11"/>
                <c:pt idx="0">
                  <c:v>9</c:v>
                </c:pt>
                <c:pt idx="1">
                  <c:v>10</c:v>
                </c:pt>
                <c:pt idx="2">
                  <c:v>11</c:v>
                </c:pt>
                <c:pt idx="3">
                  <c:v>12</c:v>
                </c:pt>
                <c:pt idx="4">
                  <c:v>13</c:v>
                </c:pt>
                <c:pt idx="5">
                  <c:v>14</c:v>
                </c:pt>
                <c:pt idx="6">
                  <c:v>15</c:v>
                </c:pt>
                <c:pt idx="7">
                  <c:v>16</c:v>
                </c:pt>
                <c:pt idx="8">
                  <c:v>17</c:v>
                </c:pt>
                <c:pt idx="9">
                  <c:v>18</c:v>
                </c:pt>
                <c:pt idx="10">
                  <c:v>19</c:v>
                </c:pt>
              </c:numCache>
            </c:numRef>
          </c:cat>
          <c:val>
            <c:numRef>
              <c:f>'[armenian mss mark 16 indications of inauthenticy.xlsx]Sheet1'!$E$54:$E$64</c:f>
              <c:numCache>
                <c:formatCode>0%</c:formatCode>
                <c:ptCount val="11"/>
                <c:pt idx="0">
                  <c:v>0</c:v>
                </c:pt>
                <c:pt idx="1">
                  <c:v>0.2</c:v>
                </c:pt>
                <c:pt idx="2">
                  <c:v>0</c:v>
                </c:pt>
                <c:pt idx="3">
                  <c:v>0.18181818181818182</c:v>
                </c:pt>
                <c:pt idx="4">
                  <c:v>0.19444444444444445</c:v>
                </c:pt>
                <c:pt idx="5">
                  <c:v>0.40476190476190477</c:v>
                </c:pt>
                <c:pt idx="6">
                  <c:v>0.45161290322580644</c:v>
                </c:pt>
                <c:pt idx="7">
                  <c:v>0.64</c:v>
                </c:pt>
                <c:pt idx="8">
                  <c:v>0.5714285714285714</c:v>
                </c:pt>
                <c:pt idx="9">
                  <c:v>0.5</c:v>
                </c:pt>
                <c:pt idx="10">
                  <c:v>1</c:v>
                </c:pt>
              </c:numCache>
            </c:numRef>
          </c:val>
          <c:smooth val="0"/>
          <c:extLst>
            <c:ext xmlns:c16="http://schemas.microsoft.com/office/drawing/2014/chart" uri="{C3380CC4-5D6E-409C-BE32-E72D297353CC}">
              <c16:uniqueId val="{00000002-A9AC-468D-9B2D-695FC04C559A}"/>
            </c:ext>
          </c:extLst>
        </c:ser>
        <c:dLbls>
          <c:showLegendKey val="0"/>
          <c:showVal val="0"/>
          <c:showCatName val="0"/>
          <c:showSerName val="0"/>
          <c:showPercent val="0"/>
          <c:showBubbleSize val="0"/>
        </c:dLbls>
        <c:smooth val="0"/>
        <c:axId val="863905247"/>
        <c:axId val="878044575"/>
      </c:lineChart>
      <c:catAx>
        <c:axId val="8639052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878044575"/>
        <c:crosses val="autoZero"/>
        <c:auto val="1"/>
        <c:lblAlgn val="ctr"/>
        <c:lblOffset val="100"/>
        <c:noMultiLvlLbl val="0"/>
      </c:catAx>
      <c:valAx>
        <c:axId val="87804457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863905247"/>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0.33025</cdr:x>
      <cdr:y>0.07076</cdr:y>
    </cdr:from>
    <cdr:to>
      <cdr:x>0.69444</cdr:x>
      <cdr:y>0.16228</cdr:y>
    </cdr:to>
    <cdr:sp macro="" textlink="">
      <cdr:nvSpPr>
        <cdr:cNvPr id="2" name="TextBox 1">
          <a:extLst xmlns:a="http://schemas.openxmlformats.org/drawingml/2006/main">
            <a:ext uri="{FF2B5EF4-FFF2-40B4-BE49-F238E27FC236}">
              <a16:creationId xmlns:a16="http://schemas.microsoft.com/office/drawing/2014/main" id="{26F81F0A-7DC5-8ACD-DA98-F5EEDD12430A}"/>
            </a:ext>
          </a:extLst>
        </cdr:cNvPr>
        <cdr:cNvSpPr txBox="1"/>
      </cdr:nvSpPr>
      <cdr:spPr>
        <a:xfrm xmlns:a="http://schemas.openxmlformats.org/drawingml/2006/main">
          <a:off x="2756079" y="408279"/>
          <a:ext cx="3039414" cy="52803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800" b="1" dirty="0">
              <a:solidFill>
                <a:schemeClr val="bg2">
                  <a:lumMod val="50000"/>
                </a:schemeClr>
              </a:solidFill>
            </a:rPr>
            <a:t>that omit 16:9-20</a:t>
          </a:r>
        </a:p>
      </cdr:txBody>
    </cdr: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2T20:46:48.591"/>
    </inkml:context>
    <inkml:brush xml:id="br0">
      <inkml:brushProperty name="width" value="0.05" units="cm"/>
      <inkml:brushProperty name="height" value="0.05" units="cm"/>
      <inkml:brushProperty name="color" value="#E71224"/>
    </inkml:brush>
  </inkml:definitions>
  <inkml:trace contextRef="#ctx0" brushRef="#br0">0 36 24575,'588'0'0,"-559"-2"18,0-1 0,46-11 0,-14 3-1437,-27 6-5407</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2T20:47:36.638"/>
    </inkml:context>
    <inkml:brush xml:id="br0">
      <inkml:brushProperty name="width" value="0.05" units="cm"/>
      <inkml:brushProperty name="height" value="0.05" units="cm"/>
      <inkml:brushProperty name="color" value="#E71224"/>
    </inkml:brush>
  </inkml:definitions>
  <inkml:trace contextRef="#ctx0" brushRef="#br0">1 1 24575,'7'0'0,"8"0"0,9 0 0,7 0 0,5 0 0,2 0 0,3 0 0,-1 0 0,1 0 0,-1 0 0,0 0 0,7 0 0,1 0 0,0 0 0,-2 0 0,-9 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2T20:47:49.414"/>
    </inkml:context>
    <inkml:brush xml:id="br0">
      <inkml:brushProperty name="width" value="0.05" units="cm"/>
      <inkml:brushProperty name="height" value="0.05" units="cm"/>
      <inkml:brushProperty name="color" value="#E71224"/>
    </inkml:brush>
  </inkml:definitions>
  <inkml:trace contextRef="#ctx0" brushRef="#br0">1 76 24575,'6'0'0,"0"1"0,0 0 0,0 1 0,1-1 0,-2 1 0,8 3 0,22 7 0,-18-9 0,0-1 0,0-1 0,0 0 0,0-1 0,0 0 0,0-2 0,0 0 0,0-1 0,0-1 0,-1 0 0,25-10 0,-5 2 0,2 3 0,-1 0 0,1 3 0,47-3 0,-80 9 0,149-28-1365,-120 23-5461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2T20:47:51.275"/>
    </inkml:context>
    <inkml:brush xml:id="br0">
      <inkml:brushProperty name="width" value="0.05" units="cm"/>
      <inkml:brushProperty name="height" value="0.05" units="cm"/>
      <inkml:brushProperty name="color" value="#E71224"/>
    </inkml:brush>
  </inkml:definitions>
  <inkml:trace contextRef="#ctx0" brushRef="#br0">0 1 24575,'7'0'0,"15"0"0,17 7 0,22 1 0,14 0 0,1-1 0,1-2 0,0 5 0,-6 0 0,-8-1 0,-9-2 0,-6-2 0,-12-2-8191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2T20:48:01.101"/>
    </inkml:context>
    <inkml:brush xml:id="br0">
      <inkml:brushProperty name="width" value="0.05" units="cm"/>
      <inkml:brushProperty name="height" value="0.05" units="cm"/>
      <inkml:brushProperty name="color" value="#E71224"/>
    </inkml:brush>
  </inkml:definitions>
  <inkml:trace contextRef="#ctx0" brushRef="#br0">2 0 24575,'1'2'0,"-1"0"0,1 0 0,-1 0 0,1 0 0,0 0 0,-1 0 0,1-1 0,0 1 0,1 0 0,-1-1 0,0 1 0,0-1 0,1 1 0,-1-1 0,1 1 0,1 0 0,33 24 0,-21-15 0,46 22 0,-51-29 0,-1 1 0,0-1 0,0 1 0,0 1 0,-1 0 0,1 0 0,7 8 0,-15-11 0,1-1 0,-1 1 0,1-1 0,-1 1 0,0 0 0,0 0 0,0 0 0,-1-1 0,1 1 0,0 0 0,-1 0 0,0 0 0,0 0 0,0 0 0,0 0 0,0 0 0,-1 0 0,1 0 0,-1-1 0,0 1 0,0 0 0,0 0 0,0-1 0,0 1 0,-1 0 0,1-1 0,-1 1 0,-2 2 0,-2 4 0,0-1 0,0 0 0,-1 0 0,0-1 0,0 0 0,-15 11 0,-101 68-1365,99-69-5461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2T20:48:10.787"/>
    </inkml:context>
    <inkml:brush xml:id="br0">
      <inkml:brushProperty name="width" value="0.05" units="cm"/>
      <inkml:brushProperty name="height" value="0.05" units="cm"/>
      <inkml:brushProperty name="color" value="#E71224"/>
    </inkml:brush>
  </inkml:definitions>
  <inkml:trace contextRef="#ctx0" brushRef="#br0">0 1 24575,'2'3'0,"-1"0"0,1 0 0,0 0 0,0-1 0,0 1 0,0 0 0,1-1 0,-1 1 0,1-1 0,-1 0 0,1 0 0,0 0 0,0 0 0,0 0 0,0 0 0,4 1 0,9 7 0,12 10 0,0-1 0,0-1 0,53 24 0,-78-41 0,0 0 0,0 0 0,0 1 0,0-1 0,0 1 0,0 0 0,-1 0 0,1 0 0,-1 1 0,1-1 0,-1 0 0,0 1 0,0-1 0,3 6 0,-4-6 0,-1 0 0,1 0 0,0 0 0,-1 0 0,0 1 0,1-1 0,-1 0 0,0 0 0,0 1 0,0-1 0,0 0 0,-1 0 0,1 1 0,-1-1 0,1 0 0,-2 3 0,-3 4 0,0 0 0,0 0 0,-1-1 0,0 1 0,-1-1 0,1-1 0,-14 12 0,-102 92-1365,98-88-5461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2T20:48:12.834"/>
    </inkml:context>
    <inkml:brush xml:id="br0">
      <inkml:brushProperty name="width" value="0.05" units="cm"/>
      <inkml:brushProperty name="height" value="0.05" units="cm"/>
      <inkml:brushProperty name="color" value="#E71224"/>
    </inkml:brush>
  </inkml:definitions>
  <inkml:trace contextRef="#ctx0" brushRef="#br0">0 1 24575,'7'0'0,"8"0"0,9 0 0,7 7 0,4 1 0,4 0 0,1-1 0,1-2 0,0-2 0,-7-8 0,-3-3 0,-7 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2T20:48:21.352"/>
    </inkml:context>
    <inkml:brush xml:id="br0">
      <inkml:brushProperty name="width" value="0.05" units="cm"/>
      <inkml:brushProperty name="height" value="0.05" units="cm"/>
      <inkml:brushProperty name="color" value="#E71224"/>
    </inkml:brush>
  </inkml:definitions>
  <inkml:trace contextRef="#ctx0" brushRef="#br0">1 1 24575,'6'0'0,"0"1"0,0 0 0,0 0 0,0 1 0,0-1 0,0 1 0,0 1 0,0-1 0,-1 1 0,9 5 0,53 43 0,-18-13 0,-15-20 0,-28-16 0,1 1 0,-1 0 0,0 1 0,0-1 0,-1 1 0,9 7 0,-13-9 0,0-1 0,0 0 0,0 1 0,0-1 0,-1 1 0,1-1 0,0 1 0,-1-1 0,1 1 0,-1 0 0,1-1 0,-1 1 0,0-1 0,0 1 0,0 0 0,0 0 0,0-1 0,0 1 0,0 0 0,0-1 0,-1 1 0,1-1 0,-1 1 0,1 0 0,-1-1 0,0 1 0,1-1 0,-1 1 0,0-1 0,0 1 0,-2 1 0,-5 9-151,-2 0-1,0 0 0,0-1 0,-1-1 1,0 1-1,-1-2 0,0 0 1,-23 14-1,6-8-6674</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2T20:48:25.617"/>
    </inkml:context>
    <inkml:brush xml:id="br0">
      <inkml:brushProperty name="width" value="0.05" units="cm"/>
      <inkml:brushProperty name="height" value="0.05" units="cm"/>
      <inkml:brushProperty name="color" value="#E71224"/>
    </inkml:brush>
  </inkml:definitions>
  <inkml:trace contextRef="#ctx0" brushRef="#br0">0 0 24575,'11'2'0,"0"0"0,0 1 0,0 0 0,-1 1 0,1 0 0,16 9 0,-12-6 0,153 60 0,-165-66 0,0 0 0,0 0 0,-1 0 0,1 1 0,0-1 0,0 1 0,-1 0 0,1 0 0,-1 0 0,0 0 0,1 0 0,-1 0 0,0 1 0,0-1 0,-1 1 0,1 0 0,0-1 0,1 4 0,-3-3 0,0-1 0,1 0 0,-1 0 0,0 1 0,0-1 0,0 0 0,-1 0 0,1 1 0,0-1 0,-1 0 0,1 0 0,-1 0 0,0 0 0,0 1 0,0-1 0,0 0 0,0 0 0,0-1 0,-1 1 0,1 0 0,0 0 0,-1-1 0,0 1 0,1-1 0,-1 1 0,-3 1 0,-66 46 0,-8 6 0,58-38-1365,1-2-5461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2T20:46:51.315"/>
    </inkml:context>
    <inkml:brush xml:id="br0">
      <inkml:brushProperty name="width" value="0.05" units="cm"/>
      <inkml:brushProperty name="height" value="0.05" units="cm"/>
      <inkml:brushProperty name="color" value="#E71224"/>
    </inkml:brush>
  </inkml:definitions>
  <inkml:trace contextRef="#ctx0" brushRef="#br0">1 0 24575,'861'0'-1365,"-828"0"-5461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2T20:46:53.675"/>
    </inkml:context>
    <inkml:brush xml:id="br0">
      <inkml:brushProperty name="width" value="0.05" units="cm"/>
      <inkml:brushProperty name="height" value="0.05" units="cm"/>
      <inkml:brushProperty name="color" value="#E71224"/>
    </inkml:brush>
  </inkml:definitions>
  <inkml:trace contextRef="#ctx0" brushRef="#br0">1 40 24575,'112'2'0,"129"-5"0,-119-15 0,-80 10 0,68-4 0,46 12-1365,-123 0-5461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2T20:47:10.475"/>
    </inkml:context>
    <inkml:brush xml:id="br0">
      <inkml:brushProperty name="width" value="0.05" units="cm"/>
      <inkml:brushProperty name="height" value="0.05" units="cm"/>
      <inkml:brushProperty name="color" value="#E71224"/>
    </inkml:brush>
  </inkml:definitions>
  <inkml:trace contextRef="#ctx0" brushRef="#br0">0 159 24575,'6'-1'0,"0"0"0,0 0 0,-1-1 0,1 0 0,0 0 0,-1 0 0,0-1 0,1 1 0,6-6 0,18-7 0,2 5 0,-1 2 0,2 1 0,-1 1 0,1 2 0,0 1 0,44 2 0,30-2 0,-81 0 0,44-11 0,-46 8 0,1 1 0,28-2 0,92-14 105,-98 13-840,71-5 0,-86 12-6091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2T20:47:14.052"/>
    </inkml:context>
    <inkml:brush xml:id="br0">
      <inkml:brushProperty name="width" value="0.05" units="cm"/>
      <inkml:brushProperty name="height" value="0.05" units="cm"/>
      <inkml:brushProperty name="color" value="#E71224"/>
    </inkml:brush>
  </inkml:definitions>
  <inkml:trace contextRef="#ctx0" brushRef="#br0">0 16 24575,'850'0'0,"-835"0"-341,1-1 0,-1 0-1,21-4 1,-9-4-6485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2T20:47:18.879"/>
    </inkml:context>
    <inkml:brush xml:id="br0">
      <inkml:brushProperty name="width" value="0.05" units="cm"/>
      <inkml:brushProperty name="height" value="0.05" units="cm"/>
      <inkml:brushProperty name="color" value="#E71224"/>
    </inkml:brush>
  </inkml:definitions>
  <inkml:trace contextRef="#ctx0" brushRef="#br0">0 16 24575,'862'0'0,"-846"0"-455,0-1 0,29-5 0,-11-3-6371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2T20:47:24.488"/>
    </inkml:context>
    <inkml:brush xml:id="br0">
      <inkml:brushProperty name="width" value="0.05" units="cm"/>
      <inkml:brushProperty name="height" value="0.05" units="cm"/>
      <inkml:brushProperty name="color" value="#E71224"/>
    </inkml:brush>
  </inkml:definitions>
  <inkml:trace contextRef="#ctx0" brushRef="#br0">0 43 24575,'28'-1'0,"-1"-2"0,50-12 0,21-2 0,341 10 0,-244 10 0,-2-3-1365,-159 0-5461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2T20:47:27.457"/>
    </inkml:context>
    <inkml:brush xml:id="br0">
      <inkml:brushProperty name="width" value="0.05" units="cm"/>
      <inkml:brushProperty name="height" value="0.05" units="cm"/>
      <inkml:brushProperty name="color" value="#E71224"/>
    </inkml:brush>
  </inkml:definitions>
  <inkml:trace contextRef="#ctx0" brushRef="#br0">0 62 24575,'19'1'0,"0"1"0,0 1 0,30 8 0,35 6 0,-48-13 0,0-2 0,1-2 0,-1-1 0,0-1 0,0-2 0,-1-2 0,1-1 0,-1-2 0,-1-2 0,46-19 0,-42 13-1365,-5 3-5461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2T20:47:31.843"/>
    </inkml:context>
    <inkml:brush xml:id="br0">
      <inkml:brushProperty name="width" value="0.05" units="cm"/>
      <inkml:brushProperty name="height" value="0.05" units="cm"/>
      <inkml:brushProperty name="color" value="#E71224"/>
    </inkml:brush>
  </inkml:definitions>
  <inkml:trace contextRef="#ctx0" brushRef="#br0">1 1 24575,'6'0'0,"10"0"0,14 0 0,10 0 0,4 0 0,1 0 0,0 0 0,-1 0 0,-2 0 0,-1 0 0,-1 0 0,0 0 0,-1 7 0,0 1 0,-1 0 0,-6-1 0,-8-2-8191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8C01EE-A3F8-4FDC-963C-D21B5A179C35}" type="datetimeFigureOut">
              <a:rPr lang="en-US" smtClean="0"/>
              <a:t>3/18/2024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25CDA6-3164-46CE-BC5E-307F3BA15C50}" type="slidenum">
              <a:rPr lang="en-US" smtClean="0"/>
              <a:t>‹#›</a:t>
            </a:fld>
            <a:endParaRPr lang="en-US"/>
          </a:p>
        </p:txBody>
      </p:sp>
    </p:spTree>
    <p:extLst>
      <p:ext uri="{BB962C8B-B14F-4D97-AF65-F5344CB8AC3E}">
        <p14:creationId xmlns:p14="http://schemas.microsoft.com/office/powerpoint/2010/main" val="946803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25CDA6-3164-46CE-BC5E-307F3BA15C50}" type="slidenum">
              <a:rPr lang="en-US" smtClean="0"/>
              <a:t>45</a:t>
            </a:fld>
            <a:endParaRPr lang="en-US"/>
          </a:p>
        </p:txBody>
      </p:sp>
    </p:spTree>
    <p:extLst>
      <p:ext uri="{BB962C8B-B14F-4D97-AF65-F5344CB8AC3E}">
        <p14:creationId xmlns:p14="http://schemas.microsoft.com/office/powerpoint/2010/main" val="1418913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870A2-0F8C-1536-2742-301B35C8CB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7400EB-6E46-D026-F84C-F036ACD0E0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A4D451-49C8-3593-666A-B8B8F62A40EF}"/>
              </a:ext>
            </a:extLst>
          </p:cNvPr>
          <p:cNvSpPr>
            <a:spLocks noGrp="1"/>
          </p:cNvSpPr>
          <p:nvPr>
            <p:ph type="dt" sz="half" idx="10"/>
          </p:nvPr>
        </p:nvSpPr>
        <p:spPr/>
        <p:txBody>
          <a:bodyPr/>
          <a:lstStyle/>
          <a:p>
            <a:fld id="{860BD2EC-243B-40D3-AFC5-D59501257FB9}" type="datetimeFigureOut">
              <a:rPr lang="en-US" smtClean="0"/>
              <a:t>3/18/2024</a:t>
            </a:fld>
            <a:endParaRPr lang="en-US"/>
          </a:p>
        </p:txBody>
      </p:sp>
      <p:sp>
        <p:nvSpPr>
          <p:cNvPr id="5" name="Footer Placeholder 4">
            <a:extLst>
              <a:ext uri="{FF2B5EF4-FFF2-40B4-BE49-F238E27FC236}">
                <a16:creationId xmlns:a16="http://schemas.microsoft.com/office/drawing/2014/main" id="{58DEC8BB-DE38-6AB3-3815-2D84B6FD09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ECE5A8-13C3-D8C3-9532-CB96F4BAA562}"/>
              </a:ext>
            </a:extLst>
          </p:cNvPr>
          <p:cNvSpPr>
            <a:spLocks noGrp="1"/>
          </p:cNvSpPr>
          <p:nvPr>
            <p:ph type="sldNum" sz="quarter" idx="12"/>
          </p:nvPr>
        </p:nvSpPr>
        <p:spPr/>
        <p:txBody>
          <a:bodyPr/>
          <a:lstStyle/>
          <a:p>
            <a:fld id="{F868D07A-A5A3-47E7-BA67-5D1053114F70}" type="slidenum">
              <a:rPr lang="en-US" smtClean="0"/>
              <a:t>‹#›</a:t>
            </a:fld>
            <a:endParaRPr lang="en-US"/>
          </a:p>
        </p:txBody>
      </p:sp>
    </p:spTree>
    <p:extLst>
      <p:ext uri="{BB962C8B-B14F-4D97-AF65-F5344CB8AC3E}">
        <p14:creationId xmlns:p14="http://schemas.microsoft.com/office/powerpoint/2010/main" val="3849127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C75AB-05FA-1D97-761C-58E75F5D32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A408DD-2BFE-897F-2B5B-6C126618A6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8E6934-397C-882C-671E-5EF07CFCB81C}"/>
              </a:ext>
            </a:extLst>
          </p:cNvPr>
          <p:cNvSpPr>
            <a:spLocks noGrp="1"/>
          </p:cNvSpPr>
          <p:nvPr>
            <p:ph type="dt" sz="half" idx="10"/>
          </p:nvPr>
        </p:nvSpPr>
        <p:spPr/>
        <p:txBody>
          <a:bodyPr/>
          <a:lstStyle/>
          <a:p>
            <a:fld id="{860BD2EC-243B-40D3-AFC5-D59501257FB9}" type="datetimeFigureOut">
              <a:rPr lang="en-US" smtClean="0"/>
              <a:t>3/18/2024</a:t>
            </a:fld>
            <a:endParaRPr lang="en-US"/>
          </a:p>
        </p:txBody>
      </p:sp>
      <p:sp>
        <p:nvSpPr>
          <p:cNvPr id="5" name="Footer Placeholder 4">
            <a:extLst>
              <a:ext uri="{FF2B5EF4-FFF2-40B4-BE49-F238E27FC236}">
                <a16:creationId xmlns:a16="http://schemas.microsoft.com/office/drawing/2014/main" id="{E9A9C131-9391-EB88-D48B-F07ABADF1F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F0E5D-6CD4-E167-6675-C24DA29AB826}"/>
              </a:ext>
            </a:extLst>
          </p:cNvPr>
          <p:cNvSpPr>
            <a:spLocks noGrp="1"/>
          </p:cNvSpPr>
          <p:nvPr>
            <p:ph type="sldNum" sz="quarter" idx="12"/>
          </p:nvPr>
        </p:nvSpPr>
        <p:spPr/>
        <p:txBody>
          <a:bodyPr/>
          <a:lstStyle/>
          <a:p>
            <a:fld id="{F868D07A-A5A3-47E7-BA67-5D1053114F70}" type="slidenum">
              <a:rPr lang="en-US" smtClean="0"/>
              <a:t>‹#›</a:t>
            </a:fld>
            <a:endParaRPr lang="en-US"/>
          </a:p>
        </p:txBody>
      </p:sp>
    </p:spTree>
    <p:extLst>
      <p:ext uri="{BB962C8B-B14F-4D97-AF65-F5344CB8AC3E}">
        <p14:creationId xmlns:p14="http://schemas.microsoft.com/office/powerpoint/2010/main" val="2336970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03DD4D-BA82-3200-D08E-9604677EF7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515F6A-CA1B-BD1C-ECD9-F19506C468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903A47-A677-D552-CB33-A49EDC728863}"/>
              </a:ext>
            </a:extLst>
          </p:cNvPr>
          <p:cNvSpPr>
            <a:spLocks noGrp="1"/>
          </p:cNvSpPr>
          <p:nvPr>
            <p:ph type="dt" sz="half" idx="10"/>
          </p:nvPr>
        </p:nvSpPr>
        <p:spPr/>
        <p:txBody>
          <a:bodyPr/>
          <a:lstStyle/>
          <a:p>
            <a:fld id="{860BD2EC-243B-40D3-AFC5-D59501257FB9}" type="datetimeFigureOut">
              <a:rPr lang="en-US" smtClean="0"/>
              <a:t>3/18/2024</a:t>
            </a:fld>
            <a:endParaRPr lang="en-US"/>
          </a:p>
        </p:txBody>
      </p:sp>
      <p:sp>
        <p:nvSpPr>
          <p:cNvPr id="5" name="Footer Placeholder 4">
            <a:extLst>
              <a:ext uri="{FF2B5EF4-FFF2-40B4-BE49-F238E27FC236}">
                <a16:creationId xmlns:a16="http://schemas.microsoft.com/office/drawing/2014/main" id="{489E1BDC-8406-5E72-FE86-7B7DB0D1A4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0D36E1-2F7B-1443-A3A7-CB0C637FF516}"/>
              </a:ext>
            </a:extLst>
          </p:cNvPr>
          <p:cNvSpPr>
            <a:spLocks noGrp="1"/>
          </p:cNvSpPr>
          <p:nvPr>
            <p:ph type="sldNum" sz="quarter" idx="12"/>
          </p:nvPr>
        </p:nvSpPr>
        <p:spPr/>
        <p:txBody>
          <a:bodyPr/>
          <a:lstStyle/>
          <a:p>
            <a:fld id="{F868D07A-A5A3-47E7-BA67-5D1053114F70}" type="slidenum">
              <a:rPr lang="en-US" smtClean="0"/>
              <a:t>‹#›</a:t>
            </a:fld>
            <a:endParaRPr lang="en-US"/>
          </a:p>
        </p:txBody>
      </p:sp>
    </p:spTree>
    <p:extLst>
      <p:ext uri="{BB962C8B-B14F-4D97-AF65-F5344CB8AC3E}">
        <p14:creationId xmlns:p14="http://schemas.microsoft.com/office/powerpoint/2010/main" val="500890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CDBF0-A81E-83F0-C2FD-2D34B459C5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8F8177-D25F-434A-0C50-F667512123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E18613-973E-10B3-CA39-6299ABD14B34}"/>
              </a:ext>
            </a:extLst>
          </p:cNvPr>
          <p:cNvSpPr>
            <a:spLocks noGrp="1"/>
          </p:cNvSpPr>
          <p:nvPr>
            <p:ph type="dt" sz="half" idx="10"/>
          </p:nvPr>
        </p:nvSpPr>
        <p:spPr/>
        <p:txBody>
          <a:bodyPr/>
          <a:lstStyle/>
          <a:p>
            <a:fld id="{860BD2EC-243B-40D3-AFC5-D59501257FB9}" type="datetimeFigureOut">
              <a:rPr lang="en-US" smtClean="0"/>
              <a:t>3/18/2024</a:t>
            </a:fld>
            <a:endParaRPr lang="en-US"/>
          </a:p>
        </p:txBody>
      </p:sp>
      <p:sp>
        <p:nvSpPr>
          <p:cNvPr id="5" name="Footer Placeholder 4">
            <a:extLst>
              <a:ext uri="{FF2B5EF4-FFF2-40B4-BE49-F238E27FC236}">
                <a16:creationId xmlns:a16="http://schemas.microsoft.com/office/drawing/2014/main" id="{4F5B5FB4-1664-6719-99A3-49FADA00B0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A87139-C701-A28E-540F-BFDF95B2D43D}"/>
              </a:ext>
            </a:extLst>
          </p:cNvPr>
          <p:cNvSpPr>
            <a:spLocks noGrp="1"/>
          </p:cNvSpPr>
          <p:nvPr>
            <p:ph type="sldNum" sz="quarter" idx="12"/>
          </p:nvPr>
        </p:nvSpPr>
        <p:spPr/>
        <p:txBody>
          <a:bodyPr/>
          <a:lstStyle/>
          <a:p>
            <a:fld id="{F868D07A-A5A3-47E7-BA67-5D1053114F70}" type="slidenum">
              <a:rPr lang="en-US" smtClean="0"/>
              <a:t>‹#›</a:t>
            </a:fld>
            <a:endParaRPr lang="en-US"/>
          </a:p>
        </p:txBody>
      </p:sp>
    </p:spTree>
    <p:extLst>
      <p:ext uri="{BB962C8B-B14F-4D97-AF65-F5344CB8AC3E}">
        <p14:creationId xmlns:p14="http://schemas.microsoft.com/office/powerpoint/2010/main" val="1235570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4EDBF-8554-1623-4201-7A17A1D2E2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6BBB11-C2CD-6C22-2D95-CFF737C15F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985F9D-EA1F-960A-42FD-A7C65BE1653C}"/>
              </a:ext>
            </a:extLst>
          </p:cNvPr>
          <p:cNvSpPr>
            <a:spLocks noGrp="1"/>
          </p:cNvSpPr>
          <p:nvPr>
            <p:ph type="dt" sz="half" idx="10"/>
          </p:nvPr>
        </p:nvSpPr>
        <p:spPr/>
        <p:txBody>
          <a:bodyPr/>
          <a:lstStyle/>
          <a:p>
            <a:fld id="{860BD2EC-243B-40D3-AFC5-D59501257FB9}" type="datetimeFigureOut">
              <a:rPr lang="en-US" smtClean="0"/>
              <a:t>3/18/2024</a:t>
            </a:fld>
            <a:endParaRPr lang="en-US"/>
          </a:p>
        </p:txBody>
      </p:sp>
      <p:sp>
        <p:nvSpPr>
          <p:cNvPr id="5" name="Footer Placeholder 4">
            <a:extLst>
              <a:ext uri="{FF2B5EF4-FFF2-40B4-BE49-F238E27FC236}">
                <a16:creationId xmlns:a16="http://schemas.microsoft.com/office/drawing/2014/main" id="{EFB2D75E-072D-AA2F-5D73-A9856797B7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A07EB3-C15E-415B-5EE8-7D035A4465DA}"/>
              </a:ext>
            </a:extLst>
          </p:cNvPr>
          <p:cNvSpPr>
            <a:spLocks noGrp="1"/>
          </p:cNvSpPr>
          <p:nvPr>
            <p:ph type="sldNum" sz="quarter" idx="12"/>
          </p:nvPr>
        </p:nvSpPr>
        <p:spPr/>
        <p:txBody>
          <a:bodyPr/>
          <a:lstStyle/>
          <a:p>
            <a:fld id="{F868D07A-A5A3-47E7-BA67-5D1053114F70}" type="slidenum">
              <a:rPr lang="en-US" smtClean="0"/>
              <a:t>‹#›</a:t>
            </a:fld>
            <a:endParaRPr lang="en-US"/>
          </a:p>
        </p:txBody>
      </p:sp>
    </p:spTree>
    <p:extLst>
      <p:ext uri="{BB962C8B-B14F-4D97-AF65-F5344CB8AC3E}">
        <p14:creationId xmlns:p14="http://schemas.microsoft.com/office/powerpoint/2010/main" val="2177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04712-51FA-82CC-4DEC-E86313CB3E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D0F3E6-40B3-5A04-59FB-A39D267226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FE69F1-5820-27C0-B89F-E0DA776EAD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56D422-68E9-3CBA-BDCF-B4EAF98FB86E}"/>
              </a:ext>
            </a:extLst>
          </p:cNvPr>
          <p:cNvSpPr>
            <a:spLocks noGrp="1"/>
          </p:cNvSpPr>
          <p:nvPr>
            <p:ph type="dt" sz="half" idx="10"/>
          </p:nvPr>
        </p:nvSpPr>
        <p:spPr/>
        <p:txBody>
          <a:bodyPr/>
          <a:lstStyle/>
          <a:p>
            <a:fld id="{860BD2EC-243B-40D3-AFC5-D59501257FB9}" type="datetimeFigureOut">
              <a:rPr lang="en-US" smtClean="0"/>
              <a:t>3/18/2024</a:t>
            </a:fld>
            <a:endParaRPr lang="en-US"/>
          </a:p>
        </p:txBody>
      </p:sp>
      <p:sp>
        <p:nvSpPr>
          <p:cNvPr id="6" name="Footer Placeholder 5">
            <a:extLst>
              <a:ext uri="{FF2B5EF4-FFF2-40B4-BE49-F238E27FC236}">
                <a16:creationId xmlns:a16="http://schemas.microsoft.com/office/drawing/2014/main" id="{993DDE47-7AEB-90D7-C2E2-2AAD15C8D2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20DFA0-A8B9-6394-C9D2-BD5DAF2CD814}"/>
              </a:ext>
            </a:extLst>
          </p:cNvPr>
          <p:cNvSpPr>
            <a:spLocks noGrp="1"/>
          </p:cNvSpPr>
          <p:nvPr>
            <p:ph type="sldNum" sz="quarter" idx="12"/>
          </p:nvPr>
        </p:nvSpPr>
        <p:spPr/>
        <p:txBody>
          <a:bodyPr/>
          <a:lstStyle/>
          <a:p>
            <a:fld id="{F868D07A-A5A3-47E7-BA67-5D1053114F70}" type="slidenum">
              <a:rPr lang="en-US" smtClean="0"/>
              <a:t>‹#›</a:t>
            </a:fld>
            <a:endParaRPr lang="en-US"/>
          </a:p>
        </p:txBody>
      </p:sp>
    </p:spTree>
    <p:extLst>
      <p:ext uri="{BB962C8B-B14F-4D97-AF65-F5344CB8AC3E}">
        <p14:creationId xmlns:p14="http://schemas.microsoft.com/office/powerpoint/2010/main" val="3034113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C17B2-6ED5-0CCF-8460-CEA192F954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E83962-6623-8BCB-F7F3-026B8FC757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AA8BB2-8F25-AC3A-77D4-3C4E51B6A3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9D3B5C-2A66-709C-5A91-5787F9D0A0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8F916E-62DC-8429-D230-BBAC612809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869D3E-303F-D98B-E2A6-7BF10EBC013E}"/>
              </a:ext>
            </a:extLst>
          </p:cNvPr>
          <p:cNvSpPr>
            <a:spLocks noGrp="1"/>
          </p:cNvSpPr>
          <p:nvPr>
            <p:ph type="dt" sz="half" idx="10"/>
          </p:nvPr>
        </p:nvSpPr>
        <p:spPr/>
        <p:txBody>
          <a:bodyPr/>
          <a:lstStyle/>
          <a:p>
            <a:fld id="{860BD2EC-243B-40D3-AFC5-D59501257FB9}" type="datetimeFigureOut">
              <a:rPr lang="en-US" smtClean="0"/>
              <a:t>3/18/2024</a:t>
            </a:fld>
            <a:endParaRPr lang="en-US"/>
          </a:p>
        </p:txBody>
      </p:sp>
      <p:sp>
        <p:nvSpPr>
          <p:cNvPr id="8" name="Footer Placeholder 7">
            <a:extLst>
              <a:ext uri="{FF2B5EF4-FFF2-40B4-BE49-F238E27FC236}">
                <a16:creationId xmlns:a16="http://schemas.microsoft.com/office/drawing/2014/main" id="{8490517E-29D2-03E5-E6AB-A73D40EECB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DF33FC-118C-50D0-BC09-65FF98C7267D}"/>
              </a:ext>
            </a:extLst>
          </p:cNvPr>
          <p:cNvSpPr>
            <a:spLocks noGrp="1"/>
          </p:cNvSpPr>
          <p:nvPr>
            <p:ph type="sldNum" sz="quarter" idx="12"/>
          </p:nvPr>
        </p:nvSpPr>
        <p:spPr/>
        <p:txBody>
          <a:bodyPr/>
          <a:lstStyle/>
          <a:p>
            <a:fld id="{F868D07A-A5A3-47E7-BA67-5D1053114F70}" type="slidenum">
              <a:rPr lang="en-US" smtClean="0"/>
              <a:t>‹#›</a:t>
            </a:fld>
            <a:endParaRPr lang="en-US"/>
          </a:p>
        </p:txBody>
      </p:sp>
    </p:spTree>
    <p:extLst>
      <p:ext uri="{BB962C8B-B14F-4D97-AF65-F5344CB8AC3E}">
        <p14:creationId xmlns:p14="http://schemas.microsoft.com/office/powerpoint/2010/main" val="3430912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508DE-1738-0CEE-7983-66654C9E67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33CC8B-0FC7-721E-FDF3-69A0E4F5C139}"/>
              </a:ext>
            </a:extLst>
          </p:cNvPr>
          <p:cNvSpPr>
            <a:spLocks noGrp="1"/>
          </p:cNvSpPr>
          <p:nvPr>
            <p:ph type="dt" sz="half" idx="10"/>
          </p:nvPr>
        </p:nvSpPr>
        <p:spPr/>
        <p:txBody>
          <a:bodyPr/>
          <a:lstStyle/>
          <a:p>
            <a:fld id="{860BD2EC-243B-40D3-AFC5-D59501257FB9}" type="datetimeFigureOut">
              <a:rPr lang="en-US" smtClean="0"/>
              <a:t>3/18/2024</a:t>
            </a:fld>
            <a:endParaRPr lang="en-US"/>
          </a:p>
        </p:txBody>
      </p:sp>
      <p:sp>
        <p:nvSpPr>
          <p:cNvPr id="4" name="Footer Placeholder 3">
            <a:extLst>
              <a:ext uri="{FF2B5EF4-FFF2-40B4-BE49-F238E27FC236}">
                <a16:creationId xmlns:a16="http://schemas.microsoft.com/office/drawing/2014/main" id="{93D95FF9-CBCE-19F9-1A0C-67F18217B5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E891B5-3C1B-02BE-6556-4D0D5B44ACDA}"/>
              </a:ext>
            </a:extLst>
          </p:cNvPr>
          <p:cNvSpPr>
            <a:spLocks noGrp="1"/>
          </p:cNvSpPr>
          <p:nvPr>
            <p:ph type="sldNum" sz="quarter" idx="12"/>
          </p:nvPr>
        </p:nvSpPr>
        <p:spPr/>
        <p:txBody>
          <a:bodyPr/>
          <a:lstStyle/>
          <a:p>
            <a:fld id="{F868D07A-A5A3-47E7-BA67-5D1053114F70}" type="slidenum">
              <a:rPr lang="en-US" smtClean="0"/>
              <a:t>‹#›</a:t>
            </a:fld>
            <a:endParaRPr lang="en-US"/>
          </a:p>
        </p:txBody>
      </p:sp>
    </p:spTree>
    <p:extLst>
      <p:ext uri="{BB962C8B-B14F-4D97-AF65-F5344CB8AC3E}">
        <p14:creationId xmlns:p14="http://schemas.microsoft.com/office/powerpoint/2010/main" val="2655188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D596E5-4C2E-F529-0642-A1276E8F83F5}"/>
              </a:ext>
            </a:extLst>
          </p:cNvPr>
          <p:cNvSpPr>
            <a:spLocks noGrp="1"/>
          </p:cNvSpPr>
          <p:nvPr>
            <p:ph type="dt" sz="half" idx="10"/>
          </p:nvPr>
        </p:nvSpPr>
        <p:spPr/>
        <p:txBody>
          <a:bodyPr/>
          <a:lstStyle/>
          <a:p>
            <a:fld id="{860BD2EC-243B-40D3-AFC5-D59501257FB9}" type="datetimeFigureOut">
              <a:rPr lang="en-US" smtClean="0"/>
              <a:t>3/18/2024</a:t>
            </a:fld>
            <a:endParaRPr lang="en-US"/>
          </a:p>
        </p:txBody>
      </p:sp>
      <p:sp>
        <p:nvSpPr>
          <p:cNvPr id="3" name="Footer Placeholder 2">
            <a:extLst>
              <a:ext uri="{FF2B5EF4-FFF2-40B4-BE49-F238E27FC236}">
                <a16:creationId xmlns:a16="http://schemas.microsoft.com/office/drawing/2014/main" id="{5853ABAB-9653-14C8-A3DF-2BD094B824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97865B-64EE-27B1-A4AB-29284EED0E0B}"/>
              </a:ext>
            </a:extLst>
          </p:cNvPr>
          <p:cNvSpPr>
            <a:spLocks noGrp="1"/>
          </p:cNvSpPr>
          <p:nvPr>
            <p:ph type="sldNum" sz="quarter" idx="12"/>
          </p:nvPr>
        </p:nvSpPr>
        <p:spPr/>
        <p:txBody>
          <a:bodyPr/>
          <a:lstStyle/>
          <a:p>
            <a:fld id="{F868D07A-A5A3-47E7-BA67-5D1053114F70}" type="slidenum">
              <a:rPr lang="en-US" smtClean="0"/>
              <a:t>‹#›</a:t>
            </a:fld>
            <a:endParaRPr lang="en-US"/>
          </a:p>
        </p:txBody>
      </p:sp>
    </p:spTree>
    <p:extLst>
      <p:ext uri="{BB962C8B-B14F-4D97-AF65-F5344CB8AC3E}">
        <p14:creationId xmlns:p14="http://schemas.microsoft.com/office/powerpoint/2010/main" val="3370820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38C18-54FF-8E03-10D9-D8E175A7F9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CFFF04-E7AA-D271-E779-6E9FC87AAA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7147B5-2312-8AA0-58C8-39FB00424D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7E52A1-1F5C-D05A-F18F-DCDB7D098A6D}"/>
              </a:ext>
            </a:extLst>
          </p:cNvPr>
          <p:cNvSpPr>
            <a:spLocks noGrp="1"/>
          </p:cNvSpPr>
          <p:nvPr>
            <p:ph type="dt" sz="half" idx="10"/>
          </p:nvPr>
        </p:nvSpPr>
        <p:spPr/>
        <p:txBody>
          <a:bodyPr/>
          <a:lstStyle/>
          <a:p>
            <a:fld id="{860BD2EC-243B-40D3-AFC5-D59501257FB9}" type="datetimeFigureOut">
              <a:rPr lang="en-US" smtClean="0"/>
              <a:t>3/18/2024</a:t>
            </a:fld>
            <a:endParaRPr lang="en-US"/>
          </a:p>
        </p:txBody>
      </p:sp>
      <p:sp>
        <p:nvSpPr>
          <p:cNvPr id="6" name="Footer Placeholder 5">
            <a:extLst>
              <a:ext uri="{FF2B5EF4-FFF2-40B4-BE49-F238E27FC236}">
                <a16:creationId xmlns:a16="http://schemas.microsoft.com/office/drawing/2014/main" id="{FA1290AE-0E60-F3FB-527E-FE79DAEE72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912663-228B-9FE2-152E-478B4CC45F2C}"/>
              </a:ext>
            </a:extLst>
          </p:cNvPr>
          <p:cNvSpPr>
            <a:spLocks noGrp="1"/>
          </p:cNvSpPr>
          <p:nvPr>
            <p:ph type="sldNum" sz="quarter" idx="12"/>
          </p:nvPr>
        </p:nvSpPr>
        <p:spPr/>
        <p:txBody>
          <a:bodyPr/>
          <a:lstStyle/>
          <a:p>
            <a:fld id="{F868D07A-A5A3-47E7-BA67-5D1053114F70}" type="slidenum">
              <a:rPr lang="en-US" smtClean="0"/>
              <a:t>‹#›</a:t>
            </a:fld>
            <a:endParaRPr lang="en-US"/>
          </a:p>
        </p:txBody>
      </p:sp>
    </p:spTree>
    <p:extLst>
      <p:ext uri="{BB962C8B-B14F-4D97-AF65-F5344CB8AC3E}">
        <p14:creationId xmlns:p14="http://schemas.microsoft.com/office/powerpoint/2010/main" val="2598172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85FD7-8E2A-7B93-DBEC-AB087EDF83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6ACE6E-F3F7-B8AE-0569-2F41306856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2A4D58-056F-8ED8-D05C-310E7EA259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C8D5A0-1A1A-B71F-11BD-8302F9EFCC6D}"/>
              </a:ext>
            </a:extLst>
          </p:cNvPr>
          <p:cNvSpPr>
            <a:spLocks noGrp="1"/>
          </p:cNvSpPr>
          <p:nvPr>
            <p:ph type="dt" sz="half" idx="10"/>
          </p:nvPr>
        </p:nvSpPr>
        <p:spPr/>
        <p:txBody>
          <a:bodyPr/>
          <a:lstStyle/>
          <a:p>
            <a:fld id="{860BD2EC-243B-40D3-AFC5-D59501257FB9}" type="datetimeFigureOut">
              <a:rPr lang="en-US" smtClean="0"/>
              <a:t>3/18/2024</a:t>
            </a:fld>
            <a:endParaRPr lang="en-US"/>
          </a:p>
        </p:txBody>
      </p:sp>
      <p:sp>
        <p:nvSpPr>
          <p:cNvPr id="6" name="Footer Placeholder 5">
            <a:extLst>
              <a:ext uri="{FF2B5EF4-FFF2-40B4-BE49-F238E27FC236}">
                <a16:creationId xmlns:a16="http://schemas.microsoft.com/office/drawing/2014/main" id="{EB6B4CFE-A06F-152A-E2AB-4F4E1EC5C8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B35E91-2D89-119B-6B26-850B5AEEF31E}"/>
              </a:ext>
            </a:extLst>
          </p:cNvPr>
          <p:cNvSpPr>
            <a:spLocks noGrp="1"/>
          </p:cNvSpPr>
          <p:nvPr>
            <p:ph type="sldNum" sz="quarter" idx="12"/>
          </p:nvPr>
        </p:nvSpPr>
        <p:spPr/>
        <p:txBody>
          <a:bodyPr/>
          <a:lstStyle/>
          <a:p>
            <a:fld id="{F868D07A-A5A3-47E7-BA67-5D1053114F70}" type="slidenum">
              <a:rPr lang="en-US" smtClean="0"/>
              <a:t>‹#›</a:t>
            </a:fld>
            <a:endParaRPr lang="en-US"/>
          </a:p>
        </p:txBody>
      </p:sp>
    </p:spTree>
    <p:extLst>
      <p:ext uri="{BB962C8B-B14F-4D97-AF65-F5344CB8AC3E}">
        <p14:creationId xmlns:p14="http://schemas.microsoft.com/office/powerpoint/2010/main" val="4237180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F60165-B790-B78B-F8AE-AC26D3CA0D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5DAC06-301E-DE75-D590-C2569AE7D3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3EB1F7-987A-CA05-4DA3-E62D64BEC9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0BD2EC-243B-40D3-AFC5-D59501257FB9}" type="datetimeFigureOut">
              <a:rPr lang="en-US" smtClean="0"/>
              <a:t>3/18/2024</a:t>
            </a:fld>
            <a:endParaRPr lang="en-US"/>
          </a:p>
        </p:txBody>
      </p:sp>
      <p:sp>
        <p:nvSpPr>
          <p:cNvPr id="5" name="Footer Placeholder 4">
            <a:extLst>
              <a:ext uri="{FF2B5EF4-FFF2-40B4-BE49-F238E27FC236}">
                <a16:creationId xmlns:a16="http://schemas.microsoft.com/office/drawing/2014/main" id="{495FE685-1D3D-B16D-3AFA-9D348C0EF0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6162A3-3F76-A530-7E0C-238D4FE064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68D07A-A5A3-47E7-BA67-5D1053114F70}" type="slidenum">
              <a:rPr lang="en-US" smtClean="0"/>
              <a:t>‹#›</a:t>
            </a:fld>
            <a:endParaRPr lang="en-US"/>
          </a:p>
        </p:txBody>
      </p:sp>
    </p:spTree>
    <p:extLst>
      <p:ext uri="{BB962C8B-B14F-4D97-AF65-F5344CB8AC3E}">
        <p14:creationId xmlns:p14="http://schemas.microsoft.com/office/powerpoint/2010/main" val="15578032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biblia.com/bible/esv/Mark%2016.9%E2%80%9320"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biblia.com/bible/esv/Mark%2016.9%E2%80%9320"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biblia.com/bible/esv/Mark%2016.9%E2%80%9320"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biblia.com/bible/esv/Mark%2016.9%E2%80%9320"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biblia.com/bible/esv/Mark%2016.9%E2%80%9320"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biblia.com/bible/esv/Mark%2016.9%E2%80%9320"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biblia.com/bible/esv/Mark%2016.9%E2%80%9320"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biblia.com/bible/esv/Mark%2016.9%E2%80%9320"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biblia.com/bible/esv/Mark%2016.9%E2%80%9320"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biblia.com/bible/esv/Mark%2016.9%E2%80%9320"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biblia.com/bible/esv/Mark%2016.9%E2%80%9320"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biblia.com/bible/esv/Mark%2016.9%E2%80%9320"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3" Type="http://schemas.openxmlformats.org/officeDocument/2006/relationships/image" Target="../media/image10.png"/><Relationship Id="rId18" Type="http://schemas.openxmlformats.org/officeDocument/2006/relationships/customXml" Target="../ink/ink8.xml"/><Relationship Id="rId26" Type="http://schemas.openxmlformats.org/officeDocument/2006/relationships/customXml" Target="../ink/ink12.xml"/><Relationship Id="rId21" Type="http://schemas.openxmlformats.org/officeDocument/2006/relationships/image" Target="../media/image14.png"/><Relationship Id="rId34" Type="http://schemas.openxmlformats.org/officeDocument/2006/relationships/customXml" Target="../ink/ink16.xml"/><Relationship Id="rId7" Type="http://schemas.openxmlformats.org/officeDocument/2006/relationships/image" Target="../media/image7.png"/><Relationship Id="rId12" Type="http://schemas.openxmlformats.org/officeDocument/2006/relationships/customXml" Target="../ink/ink5.xml"/><Relationship Id="rId17" Type="http://schemas.openxmlformats.org/officeDocument/2006/relationships/image" Target="../media/image12.png"/><Relationship Id="rId25" Type="http://schemas.openxmlformats.org/officeDocument/2006/relationships/image" Target="../media/image16.png"/><Relationship Id="rId33" Type="http://schemas.openxmlformats.org/officeDocument/2006/relationships/image" Target="../media/image20.png"/><Relationship Id="rId2" Type="http://schemas.openxmlformats.org/officeDocument/2006/relationships/image" Target="../media/image3.png"/><Relationship Id="rId16" Type="http://schemas.openxmlformats.org/officeDocument/2006/relationships/customXml" Target="../ink/ink7.xml"/><Relationship Id="rId20" Type="http://schemas.openxmlformats.org/officeDocument/2006/relationships/customXml" Target="../ink/ink9.xml"/><Relationship Id="rId29"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customXml" Target="../ink/ink2.xml"/><Relationship Id="rId11" Type="http://schemas.openxmlformats.org/officeDocument/2006/relationships/image" Target="../media/image9.png"/><Relationship Id="rId24" Type="http://schemas.openxmlformats.org/officeDocument/2006/relationships/customXml" Target="../ink/ink11.xml"/><Relationship Id="rId32" Type="http://schemas.openxmlformats.org/officeDocument/2006/relationships/customXml" Target="../ink/ink15.xml"/><Relationship Id="rId37" Type="http://schemas.openxmlformats.org/officeDocument/2006/relationships/image" Target="../media/image22.png"/><Relationship Id="rId5" Type="http://schemas.openxmlformats.org/officeDocument/2006/relationships/image" Target="../media/image6.png"/><Relationship Id="rId15" Type="http://schemas.openxmlformats.org/officeDocument/2006/relationships/image" Target="../media/image11.png"/><Relationship Id="rId23" Type="http://schemas.openxmlformats.org/officeDocument/2006/relationships/image" Target="../media/image15.png"/><Relationship Id="rId28" Type="http://schemas.openxmlformats.org/officeDocument/2006/relationships/customXml" Target="../ink/ink13.xml"/><Relationship Id="rId36" Type="http://schemas.openxmlformats.org/officeDocument/2006/relationships/customXml" Target="../ink/ink17.xml"/><Relationship Id="rId10" Type="http://schemas.openxmlformats.org/officeDocument/2006/relationships/customXml" Target="../ink/ink4.xml"/><Relationship Id="rId19" Type="http://schemas.openxmlformats.org/officeDocument/2006/relationships/image" Target="../media/image13.png"/><Relationship Id="rId31" Type="http://schemas.openxmlformats.org/officeDocument/2006/relationships/image" Target="../media/image19.png"/><Relationship Id="rId4" Type="http://schemas.openxmlformats.org/officeDocument/2006/relationships/customXml" Target="../ink/ink1.xml"/><Relationship Id="rId9" Type="http://schemas.openxmlformats.org/officeDocument/2006/relationships/image" Target="../media/image8.png"/><Relationship Id="rId14" Type="http://schemas.openxmlformats.org/officeDocument/2006/relationships/customXml" Target="../ink/ink6.xml"/><Relationship Id="rId22" Type="http://schemas.openxmlformats.org/officeDocument/2006/relationships/customXml" Target="../ink/ink10.xml"/><Relationship Id="rId27" Type="http://schemas.openxmlformats.org/officeDocument/2006/relationships/image" Target="../media/image17.png"/><Relationship Id="rId30" Type="http://schemas.openxmlformats.org/officeDocument/2006/relationships/customXml" Target="../ink/ink14.xml"/><Relationship Id="rId35" Type="http://schemas.openxmlformats.org/officeDocument/2006/relationships/image" Target="../media/image21.png"/><Relationship Id="rId8" Type="http://schemas.openxmlformats.org/officeDocument/2006/relationships/customXml" Target="../ink/ink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52F63C-5D57-E685-7E92-5BE1086D141E}"/>
              </a:ext>
            </a:extLst>
          </p:cNvPr>
          <p:cNvSpPr txBox="1"/>
          <p:nvPr/>
        </p:nvSpPr>
        <p:spPr>
          <a:xfrm>
            <a:off x="3140765" y="1762539"/>
            <a:ext cx="6029739" cy="2862322"/>
          </a:xfrm>
          <a:prstGeom prst="rect">
            <a:avLst/>
          </a:prstGeom>
          <a:noFill/>
        </p:spPr>
        <p:txBody>
          <a:bodyPr wrap="square" rtlCol="0">
            <a:spAutoFit/>
          </a:bodyPr>
          <a:lstStyle/>
          <a:p>
            <a:pPr algn="ctr"/>
            <a:r>
              <a:rPr lang="en-US" sz="6000"/>
              <a:t>What to Make</a:t>
            </a:r>
          </a:p>
          <a:p>
            <a:pPr algn="ctr"/>
            <a:r>
              <a:rPr lang="en-US" sz="6000"/>
              <a:t>of</a:t>
            </a:r>
          </a:p>
          <a:p>
            <a:pPr algn="ctr"/>
            <a:r>
              <a:rPr lang="en-US" sz="6000"/>
              <a:t>Mark 16:9-20</a:t>
            </a:r>
          </a:p>
        </p:txBody>
      </p:sp>
    </p:spTree>
    <p:extLst>
      <p:ext uri="{BB962C8B-B14F-4D97-AF65-F5344CB8AC3E}">
        <p14:creationId xmlns:p14="http://schemas.microsoft.com/office/powerpoint/2010/main" val="2052245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D3D152E-EC13-B1F1-C92A-08C8068ED20B}"/>
              </a:ext>
            </a:extLst>
          </p:cNvPr>
          <p:cNvSpPr txBox="1"/>
          <p:nvPr/>
        </p:nvSpPr>
        <p:spPr>
          <a:xfrm>
            <a:off x="671512" y="501134"/>
            <a:ext cx="11158538" cy="3046988"/>
          </a:xfrm>
          <a:prstGeom prst="rect">
            <a:avLst/>
          </a:prstGeom>
          <a:noFill/>
        </p:spPr>
        <p:txBody>
          <a:bodyPr wrap="square">
            <a:spAutoFit/>
          </a:bodyPr>
          <a:lstStyle/>
          <a:p>
            <a:r>
              <a:rPr lang="en-US" sz="3200" b="1" u="sng"/>
              <a:t>4 Endings</a:t>
            </a:r>
          </a:p>
          <a:p>
            <a:endParaRPr lang="en-US" sz="3200" b="1"/>
          </a:p>
          <a:p>
            <a:r>
              <a:rPr lang="en-US" sz="3200" b="1"/>
              <a:t>16:8 “Abrupt Ending” (AE)</a:t>
            </a:r>
          </a:p>
          <a:p>
            <a:r>
              <a:rPr lang="en-US" sz="3200" b="1"/>
              <a:t>16:8 &amp; “Short Ending” (SE)</a:t>
            </a:r>
          </a:p>
          <a:p>
            <a:r>
              <a:rPr lang="en-US" sz="3200" b="1"/>
              <a:t>16:9-20 “Long Ending” (LE)</a:t>
            </a:r>
          </a:p>
          <a:p>
            <a:r>
              <a:rPr lang="en-US" sz="3200" b="1"/>
              <a:t>16:9-20 &amp; Freer Logion (FL)</a:t>
            </a:r>
            <a:endParaRPr lang="en-US" sz="2800"/>
          </a:p>
        </p:txBody>
      </p:sp>
    </p:spTree>
    <p:extLst>
      <p:ext uri="{BB962C8B-B14F-4D97-AF65-F5344CB8AC3E}">
        <p14:creationId xmlns:p14="http://schemas.microsoft.com/office/powerpoint/2010/main" val="106943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0584C-41B0-FA4E-8927-84CDFA792BC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D86DDB6-ECF6-55FA-4E4E-76A3AE054FCF}"/>
              </a:ext>
            </a:extLst>
          </p:cNvPr>
          <p:cNvSpPr txBox="1"/>
          <p:nvPr/>
        </p:nvSpPr>
        <p:spPr>
          <a:xfrm>
            <a:off x="671512" y="501134"/>
            <a:ext cx="1115853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INTERNAL EVIDENCE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panose="020F0502020204030204"/>
                <a:ea typeface="+mn-ea"/>
                <a:cs typeface="+mn-cs"/>
              </a:rPr>
              <a:t>More Subjective</a:t>
            </a:r>
          </a:p>
        </p:txBody>
      </p:sp>
      <p:sp>
        <p:nvSpPr>
          <p:cNvPr id="3" name="TextBox 2">
            <a:extLst>
              <a:ext uri="{FF2B5EF4-FFF2-40B4-BE49-F238E27FC236}">
                <a16:creationId xmlns:a16="http://schemas.microsoft.com/office/drawing/2014/main" id="{7D207BF2-BC40-5F0A-870A-62D02F597936}"/>
              </a:ext>
            </a:extLst>
          </p:cNvPr>
          <p:cNvSpPr txBox="1"/>
          <p:nvPr/>
        </p:nvSpPr>
        <p:spPr>
          <a:xfrm>
            <a:off x="772732" y="1578352"/>
            <a:ext cx="11158537" cy="584775"/>
          </a:xfrm>
          <a:prstGeom prst="rect">
            <a:avLst/>
          </a:prstGeom>
          <a:noFill/>
        </p:spPr>
        <p:txBody>
          <a:bodyPr wrap="square">
            <a:spAutoFit/>
          </a:bodyPr>
          <a:lstStyle/>
          <a:p>
            <a:pPr marR="0" lvl="0" rtl="0">
              <a:spcBef>
                <a:spcPts val="0"/>
              </a:spcBef>
              <a:spcAft>
                <a:spcPts val="600"/>
              </a:spcAft>
              <a:buSzPts val="1100"/>
              <a:tabLst>
                <a:tab pos="457200" algn="l"/>
              </a:tabLst>
            </a:pPr>
            <a:r>
              <a:rPr lang="en-US" sz="3200">
                <a:solidFill>
                  <a:prstClr val="black"/>
                </a:solidFill>
                <a:latin typeface="Calibri" panose="020F0502020204030204"/>
              </a:rPr>
              <a:t>Perceived Contradictions:</a:t>
            </a:r>
          </a:p>
        </p:txBody>
      </p:sp>
      <p:sp>
        <p:nvSpPr>
          <p:cNvPr id="2" name="TextBox 1">
            <a:extLst>
              <a:ext uri="{FF2B5EF4-FFF2-40B4-BE49-F238E27FC236}">
                <a16:creationId xmlns:a16="http://schemas.microsoft.com/office/drawing/2014/main" id="{059B34C1-14FB-B8BE-8E07-862480BA68CE}"/>
              </a:ext>
            </a:extLst>
          </p:cNvPr>
          <p:cNvSpPr txBox="1"/>
          <p:nvPr/>
        </p:nvSpPr>
        <p:spPr>
          <a:xfrm>
            <a:off x="6514746" y="2765503"/>
            <a:ext cx="5428202" cy="2062103"/>
          </a:xfrm>
          <a:prstGeom prst="rect">
            <a:avLst/>
          </a:prstGeom>
          <a:noFill/>
          <a:ln>
            <a:solidFill>
              <a:schemeClr val="tx1"/>
            </a:solidFill>
          </a:ln>
        </p:spPr>
        <p:txBody>
          <a:bodyPr wrap="square" rtlCol="0">
            <a:spAutoFit/>
          </a:bodyPr>
          <a:lstStyle/>
          <a:p>
            <a:r>
              <a:rPr lang="en-US" sz="3200" b="1"/>
              <a:t>Mark 16:12-13</a:t>
            </a:r>
          </a:p>
          <a:p>
            <a:pPr marL="285750" indent="-285750">
              <a:buFont typeface="Arial" panose="020B0604020202020204" pitchFamily="34" charset="0"/>
              <a:buChar char="•"/>
            </a:pPr>
            <a:r>
              <a:rPr lang="en-US" sz="3200"/>
              <a:t>Jesus appeared to 2 disciples</a:t>
            </a:r>
          </a:p>
          <a:p>
            <a:pPr marL="285750" indent="-285750">
              <a:buFont typeface="Arial" panose="020B0604020202020204" pitchFamily="34" charset="0"/>
              <a:buChar char="•"/>
            </a:pPr>
            <a:r>
              <a:rPr lang="en-US" sz="3200"/>
              <a:t>The 2 went and told the rest</a:t>
            </a:r>
          </a:p>
          <a:p>
            <a:pPr marL="285750" indent="-285750">
              <a:buFont typeface="Arial" panose="020B0604020202020204" pitchFamily="34" charset="0"/>
              <a:buChar char="•"/>
            </a:pPr>
            <a:r>
              <a:rPr lang="en-US" sz="3200"/>
              <a:t>The rest did not believe the 2</a:t>
            </a:r>
          </a:p>
        </p:txBody>
      </p:sp>
      <p:sp>
        <p:nvSpPr>
          <p:cNvPr id="4" name="TextBox 3">
            <a:extLst>
              <a:ext uri="{FF2B5EF4-FFF2-40B4-BE49-F238E27FC236}">
                <a16:creationId xmlns:a16="http://schemas.microsoft.com/office/drawing/2014/main" id="{81B2BC82-9F8D-ABDE-10BC-0051081EDBA9}"/>
              </a:ext>
            </a:extLst>
          </p:cNvPr>
          <p:cNvSpPr txBox="1"/>
          <p:nvPr/>
        </p:nvSpPr>
        <p:spPr>
          <a:xfrm>
            <a:off x="301094" y="2761789"/>
            <a:ext cx="6209944" cy="3046988"/>
          </a:xfrm>
          <a:prstGeom prst="rect">
            <a:avLst/>
          </a:prstGeom>
          <a:noFill/>
          <a:ln>
            <a:solidFill>
              <a:schemeClr val="tx1"/>
            </a:solidFill>
          </a:ln>
        </p:spPr>
        <p:txBody>
          <a:bodyPr wrap="square" rtlCol="0">
            <a:spAutoFit/>
          </a:bodyPr>
          <a:lstStyle/>
          <a:p>
            <a:r>
              <a:rPr lang="en-US" sz="3200" b="1"/>
              <a:t>Luke 24:13-35</a:t>
            </a:r>
            <a:endParaRPr lang="en-US" sz="3200"/>
          </a:p>
          <a:p>
            <a:pPr marL="285750" indent="-285750">
              <a:buFont typeface="Arial" panose="020B0604020202020204" pitchFamily="34" charset="0"/>
              <a:buChar char="•"/>
            </a:pPr>
            <a:r>
              <a:rPr lang="en-US" sz="3200"/>
              <a:t>Jesus appeared to 2 disciples</a:t>
            </a:r>
          </a:p>
          <a:p>
            <a:pPr marL="285750" indent="-285750">
              <a:buFont typeface="Arial" panose="020B0604020202020204" pitchFamily="34" charset="0"/>
              <a:buChar char="•"/>
            </a:pPr>
            <a:r>
              <a:rPr lang="en-US" sz="3200"/>
              <a:t>The 2 returned to Jerusalem </a:t>
            </a:r>
          </a:p>
          <a:p>
            <a:pPr marL="285750" indent="-285750">
              <a:buFont typeface="Arial" panose="020B0604020202020204" pitchFamily="34" charset="0"/>
              <a:buChar char="•"/>
            </a:pPr>
            <a:r>
              <a:rPr lang="en-US" sz="3200"/>
              <a:t>The 11 told the 2 Jesus was raised</a:t>
            </a:r>
          </a:p>
          <a:p>
            <a:pPr marL="285750" indent="-285750">
              <a:buFont typeface="Arial" panose="020B0604020202020204" pitchFamily="34" charset="0"/>
              <a:buChar char="•"/>
            </a:pPr>
            <a:r>
              <a:rPr lang="en-US" sz="3200"/>
              <a:t>The 2 told the 11 of Jesus’ appearance to them</a:t>
            </a:r>
          </a:p>
        </p:txBody>
      </p:sp>
    </p:spTree>
    <p:extLst>
      <p:ext uri="{BB962C8B-B14F-4D97-AF65-F5344CB8AC3E}">
        <p14:creationId xmlns:p14="http://schemas.microsoft.com/office/powerpoint/2010/main" val="305112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22B86-69C6-88DA-42D4-E487EB49D3B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3180A5C-F94A-2438-FD8D-0DDEE5C5468B}"/>
              </a:ext>
            </a:extLst>
          </p:cNvPr>
          <p:cNvSpPr txBox="1"/>
          <p:nvPr/>
        </p:nvSpPr>
        <p:spPr>
          <a:xfrm>
            <a:off x="671512" y="501134"/>
            <a:ext cx="1115853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INTERNAL EVIDENCE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panose="020F0502020204030204"/>
                <a:ea typeface="+mn-ea"/>
                <a:cs typeface="+mn-cs"/>
              </a:rPr>
              <a:t>More Subjective</a:t>
            </a:r>
          </a:p>
        </p:txBody>
      </p:sp>
      <p:sp>
        <p:nvSpPr>
          <p:cNvPr id="3" name="TextBox 2">
            <a:extLst>
              <a:ext uri="{FF2B5EF4-FFF2-40B4-BE49-F238E27FC236}">
                <a16:creationId xmlns:a16="http://schemas.microsoft.com/office/drawing/2014/main" id="{2190FFE2-D522-8A80-1CBF-11049E9BC705}"/>
              </a:ext>
            </a:extLst>
          </p:cNvPr>
          <p:cNvSpPr txBox="1"/>
          <p:nvPr/>
        </p:nvSpPr>
        <p:spPr>
          <a:xfrm>
            <a:off x="772732" y="1578352"/>
            <a:ext cx="11158537" cy="584775"/>
          </a:xfrm>
          <a:prstGeom prst="rect">
            <a:avLst/>
          </a:prstGeom>
          <a:noFill/>
        </p:spPr>
        <p:txBody>
          <a:bodyPr wrap="square">
            <a:spAutoFit/>
          </a:bodyPr>
          <a:lstStyle/>
          <a:p>
            <a:pPr marR="0" lvl="0" rtl="0">
              <a:spcBef>
                <a:spcPts val="0"/>
              </a:spcBef>
              <a:spcAft>
                <a:spcPts val="600"/>
              </a:spcAft>
              <a:buSzPts val="1100"/>
              <a:tabLst>
                <a:tab pos="457200" algn="l"/>
              </a:tabLst>
            </a:pPr>
            <a:r>
              <a:rPr lang="en-US" sz="3200">
                <a:solidFill>
                  <a:prstClr val="black"/>
                </a:solidFill>
                <a:latin typeface="Calibri" panose="020F0502020204030204"/>
              </a:rPr>
              <a:t>The Portrayal of Signs</a:t>
            </a:r>
            <a:endParaRPr lang="en-US" sz="3200" b="0" i="0">
              <a:solidFill>
                <a:srgbClr val="000000"/>
              </a:solidFill>
              <a:effectLst/>
              <a:latin typeface="Linguistics Pro"/>
            </a:endParaRPr>
          </a:p>
        </p:txBody>
      </p:sp>
    </p:spTree>
    <p:extLst>
      <p:ext uri="{BB962C8B-B14F-4D97-AF65-F5344CB8AC3E}">
        <p14:creationId xmlns:p14="http://schemas.microsoft.com/office/powerpoint/2010/main" val="217077714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AE1B4-FD92-F8CB-50B3-2F15256728F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BEB0522-A934-1234-A370-C413EA582496}"/>
              </a:ext>
            </a:extLst>
          </p:cNvPr>
          <p:cNvSpPr txBox="1"/>
          <p:nvPr/>
        </p:nvSpPr>
        <p:spPr>
          <a:xfrm>
            <a:off x="671512" y="501134"/>
            <a:ext cx="1115853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INTERNAL EVIDENCE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panose="020F0502020204030204"/>
                <a:ea typeface="+mn-ea"/>
                <a:cs typeface="+mn-cs"/>
              </a:rPr>
              <a:t>More Subjective</a:t>
            </a:r>
          </a:p>
        </p:txBody>
      </p:sp>
      <p:sp>
        <p:nvSpPr>
          <p:cNvPr id="3" name="TextBox 2">
            <a:extLst>
              <a:ext uri="{FF2B5EF4-FFF2-40B4-BE49-F238E27FC236}">
                <a16:creationId xmlns:a16="http://schemas.microsoft.com/office/drawing/2014/main" id="{8B60EC9F-ACF3-D154-4643-AEB5C3208892}"/>
              </a:ext>
            </a:extLst>
          </p:cNvPr>
          <p:cNvSpPr txBox="1"/>
          <p:nvPr/>
        </p:nvSpPr>
        <p:spPr>
          <a:xfrm>
            <a:off x="772732" y="1578352"/>
            <a:ext cx="11158537" cy="584775"/>
          </a:xfrm>
          <a:prstGeom prst="rect">
            <a:avLst/>
          </a:prstGeom>
          <a:noFill/>
        </p:spPr>
        <p:txBody>
          <a:bodyPr wrap="square">
            <a:spAutoFit/>
          </a:bodyPr>
          <a:lstStyle/>
          <a:p>
            <a:pPr marR="0" lvl="0" rtl="0">
              <a:spcBef>
                <a:spcPts val="0"/>
              </a:spcBef>
              <a:spcAft>
                <a:spcPts val="600"/>
              </a:spcAft>
              <a:buSzPts val="1100"/>
              <a:tabLst>
                <a:tab pos="457200" algn="l"/>
              </a:tabLst>
            </a:pPr>
            <a:r>
              <a:rPr lang="en-US" sz="3200">
                <a:solidFill>
                  <a:prstClr val="black"/>
                </a:solidFill>
                <a:latin typeface="Calibri" panose="020F0502020204030204"/>
              </a:rPr>
              <a:t>The Portrayal of Signs</a:t>
            </a:r>
            <a:endParaRPr lang="en-US" sz="3200" b="0" i="0">
              <a:solidFill>
                <a:srgbClr val="000000"/>
              </a:solidFill>
              <a:effectLst/>
              <a:latin typeface="Linguistics Pro"/>
            </a:endParaRPr>
          </a:p>
        </p:txBody>
      </p:sp>
      <p:sp>
        <p:nvSpPr>
          <p:cNvPr id="2" name="TextBox 1">
            <a:extLst>
              <a:ext uri="{FF2B5EF4-FFF2-40B4-BE49-F238E27FC236}">
                <a16:creationId xmlns:a16="http://schemas.microsoft.com/office/drawing/2014/main" id="{C704AFA9-0887-2790-0285-E9D8C37BEE5E}"/>
              </a:ext>
            </a:extLst>
          </p:cNvPr>
          <p:cNvSpPr txBox="1"/>
          <p:nvPr/>
        </p:nvSpPr>
        <p:spPr>
          <a:xfrm>
            <a:off x="5591664" y="120402"/>
            <a:ext cx="4861689" cy="2246769"/>
          </a:xfrm>
          <a:prstGeom prst="rect">
            <a:avLst/>
          </a:prstGeom>
          <a:noFill/>
        </p:spPr>
        <p:txBody>
          <a:bodyPr wrap="square">
            <a:spAutoFit/>
          </a:bodyPr>
          <a:lstStyle/>
          <a:p>
            <a:r>
              <a:rPr lang="en-US" sz="2800">
                <a:solidFill>
                  <a:srgbClr val="000000"/>
                </a:solidFill>
                <a:latin typeface="Palatino Linotype" panose="02040502050505030304" pitchFamily="18" charset="0"/>
              </a:rPr>
              <a:t>Farmer argued Mark 16:9-20 was intentionally omitted by 2</a:t>
            </a:r>
            <a:r>
              <a:rPr lang="en-US" sz="2800" baseline="30000">
                <a:solidFill>
                  <a:srgbClr val="000000"/>
                </a:solidFill>
                <a:latin typeface="Palatino Linotype" panose="02040502050505030304" pitchFamily="18" charset="0"/>
              </a:rPr>
              <a:t>nd</a:t>
            </a:r>
            <a:r>
              <a:rPr lang="en-US" sz="2800">
                <a:solidFill>
                  <a:srgbClr val="000000"/>
                </a:solidFill>
                <a:latin typeface="Palatino Linotype" panose="02040502050505030304" pitchFamily="18" charset="0"/>
              </a:rPr>
              <a:t> century scribes in an Alexandrian scriptorium probably because of 16:18..</a:t>
            </a:r>
          </a:p>
        </p:txBody>
      </p:sp>
      <p:sp>
        <p:nvSpPr>
          <p:cNvPr id="4" name="TextBox 3">
            <a:extLst>
              <a:ext uri="{FF2B5EF4-FFF2-40B4-BE49-F238E27FC236}">
                <a16:creationId xmlns:a16="http://schemas.microsoft.com/office/drawing/2014/main" id="{6EE2480E-76E4-2ED3-FE81-CC1F1A07E37E}"/>
              </a:ext>
            </a:extLst>
          </p:cNvPr>
          <p:cNvSpPr txBox="1"/>
          <p:nvPr/>
        </p:nvSpPr>
        <p:spPr>
          <a:xfrm>
            <a:off x="1050577" y="2571215"/>
            <a:ext cx="10602846" cy="4247317"/>
          </a:xfrm>
          <a:prstGeom prst="rect">
            <a:avLst/>
          </a:prstGeom>
          <a:noFill/>
        </p:spPr>
        <p:txBody>
          <a:bodyPr wrap="square">
            <a:spAutoFit/>
          </a:bodyPr>
          <a:lstStyle/>
          <a:p>
            <a:r>
              <a:rPr lang="en-US" sz="3000" b="0" i="0">
                <a:solidFill>
                  <a:srgbClr val="000000"/>
                </a:solidFill>
                <a:effectLst/>
              </a:rPr>
              <a:t>“…contains promises of Jesus to which the church has never succeeded in accommodating itself, except by unconscious repression. Most Christians do not know what these verses teach. They are seldom if ever expounded from the pulpit and almost never appealed to in didactic circumstances. Christians have long since learned to live with these promises by paying them no attention and to regard all efforts to take them seriously as bizarre acts of unfaith on the part of ignorant or misguided sectarians.”</a:t>
            </a:r>
          </a:p>
          <a:p>
            <a:pPr algn="r"/>
            <a:r>
              <a:rPr lang="en-US">
                <a:solidFill>
                  <a:srgbClr val="000000"/>
                </a:solidFill>
                <a:latin typeface="Bitter"/>
              </a:rPr>
              <a:t>- as quoted by Iverson</a:t>
            </a:r>
          </a:p>
          <a:p>
            <a:pPr algn="r"/>
            <a:r>
              <a:rPr lang="en-US" sz="1200">
                <a:solidFill>
                  <a:srgbClr val="000000"/>
                </a:solidFill>
                <a:latin typeface="Bitter"/>
              </a:rPr>
              <a:t>https://bible.org/article/irony-end-textual-and-literary-analysis-mark-168</a:t>
            </a:r>
            <a:endParaRPr lang="en-US"/>
          </a:p>
        </p:txBody>
      </p:sp>
    </p:spTree>
    <p:extLst>
      <p:ext uri="{BB962C8B-B14F-4D97-AF65-F5344CB8AC3E}">
        <p14:creationId xmlns:p14="http://schemas.microsoft.com/office/powerpoint/2010/main" val="334672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888C1-15BE-F75D-DBF2-5ADF490338D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5AF84C0-60E4-9789-E405-C9DB951A3D1A}"/>
              </a:ext>
            </a:extLst>
          </p:cNvPr>
          <p:cNvSpPr txBox="1"/>
          <p:nvPr/>
        </p:nvSpPr>
        <p:spPr>
          <a:xfrm>
            <a:off x="671512" y="501134"/>
            <a:ext cx="1115853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INTERNAL EVIDENCE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panose="020F0502020204030204"/>
                <a:ea typeface="+mn-ea"/>
                <a:cs typeface="+mn-cs"/>
              </a:rPr>
              <a:t>More Subjective</a:t>
            </a:r>
          </a:p>
        </p:txBody>
      </p:sp>
      <p:sp>
        <p:nvSpPr>
          <p:cNvPr id="3" name="TextBox 2">
            <a:extLst>
              <a:ext uri="{FF2B5EF4-FFF2-40B4-BE49-F238E27FC236}">
                <a16:creationId xmlns:a16="http://schemas.microsoft.com/office/drawing/2014/main" id="{024A84C2-DB4F-5214-8D44-9C21ADB932F0}"/>
              </a:ext>
            </a:extLst>
          </p:cNvPr>
          <p:cNvSpPr txBox="1"/>
          <p:nvPr/>
        </p:nvSpPr>
        <p:spPr>
          <a:xfrm>
            <a:off x="772732" y="1578352"/>
            <a:ext cx="11158537" cy="584775"/>
          </a:xfrm>
          <a:prstGeom prst="rect">
            <a:avLst/>
          </a:prstGeom>
          <a:noFill/>
        </p:spPr>
        <p:txBody>
          <a:bodyPr wrap="square">
            <a:spAutoFit/>
          </a:bodyPr>
          <a:lstStyle/>
          <a:p>
            <a:pPr marR="0" lvl="0" rtl="0">
              <a:spcBef>
                <a:spcPts val="0"/>
              </a:spcBef>
              <a:spcAft>
                <a:spcPts val="600"/>
              </a:spcAft>
              <a:buSzPts val="1100"/>
              <a:tabLst>
                <a:tab pos="457200" algn="l"/>
              </a:tabLst>
            </a:pPr>
            <a:r>
              <a:rPr lang="en-US" sz="3200">
                <a:solidFill>
                  <a:prstClr val="black"/>
                </a:solidFill>
                <a:latin typeface="Calibri" panose="020F0502020204030204"/>
              </a:rPr>
              <a:t>The Portrayal of Signs</a:t>
            </a:r>
            <a:endParaRPr lang="en-US" sz="3200" b="0" i="0">
              <a:solidFill>
                <a:srgbClr val="000000"/>
              </a:solidFill>
              <a:effectLst/>
              <a:latin typeface="Linguistics Pro"/>
            </a:endParaRPr>
          </a:p>
        </p:txBody>
      </p:sp>
      <p:sp>
        <p:nvSpPr>
          <p:cNvPr id="4" name="TextBox 3">
            <a:extLst>
              <a:ext uri="{FF2B5EF4-FFF2-40B4-BE49-F238E27FC236}">
                <a16:creationId xmlns:a16="http://schemas.microsoft.com/office/drawing/2014/main" id="{56251E74-84CB-3E32-C4AE-D18089E9D57B}"/>
              </a:ext>
            </a:extLst>
          </p:cNvPr>
          <p:cNvSpPr txBox="1"/>
          <p:nvPr/>
        </p:nvSpPr>
        <p:spPr>
          <a:xfrm>
            <a:off x="1050577" y="2571215"/>
            <a:ext cx="10602846" cy="2400657"/>
          </a:xfrm>
          <a:prstGeom prst="rect">
            <a:avLst/>
          </a:prstGeom>
          <a:noFill/>
        </p:spPr>
        <p:txBody>
          <a:bodyPr wrap="square">
            <a:spAutoFit/>
          </a:bodyPr>
          <a:lstStyle/>
          <a:p>
            <a:r>
              <a:rPr lang="en-US" sz="3000" b="0" i="0">
                <a:solidFill>
                  <a:srgbClr val="000000"/>
                </a:solidFill>
                <a:effectLst/>
              </a:rPr>
              <a:t>“</a:t>
            </a:r>
            <a:r>
              <a:rPr lang="en-US" sz="3000" b="0" i="1">
                <a:solidFill>
                  <a:srgbClr val="000000"/>
                </a:solidFill>
                <a:effectLst/>
              </a:rPr>
              <a:t>take up snakes</a:t>
            </a:r>
            <a:r>
              <a:rPr lang="en-US" sz="3000" b="0" i="0">
                <a:solidFill>
                  <a:srgbClr val="000000"/>
                </a:solidFill>
                <a:effectLst/>
              </a:rPr>
              <a:t>” and “</a:t>
            </a:r>
            <a:r>
              <a:rPr lang="en-US" sz="3000" b="0" i="1">
                <a:solidFill>
                  <a:srgbClr val="000000"/>
                </a:solidFill>
                <a:effectLst/>
              </a:rPr>
              <a:t>drink any deadly thing</a:t>
            </a:r>
            <a:r>
              <a:rPr lang="en-US" sz="3000" b="0" i="0">
                <a:solidFill>
                  <a:srgbClr val="000000"/>
                </a:solidFill>
                <a:effectLst/>
              </a:rPr>
              <a:t>”</a:t>
            </a:r>
          </a:p>
          <a:p>
            <a:endParaRPr lang="en-US" sz="3000" b="0" i="0">
              <a:solidFill>
                <a:srgbClr val="000000"/>
              </a:solidFill>
              <a:effectLst/>
            </a:endParaRPr>
          </a:p>
          <a:p>
            <a:r>
              <a:rPr lang="en-US" sz="3000">
                <a:solidFill>
                  <a:srgbClr val="000000"/>
                </a:solidFill>
              </a:rPr>
              <a:t>	Are these signs consistent with the rest of the NT?</a:t>
            </a:r>
          </a:p>
          <a:p>
            <a:endParaRPr lang="en-US" sz="3000">
              <a:solidFill>
                <a:srgbClr val="000000"/>
              </a:solidFill>
            </a:endParaRPr>
          </a:p>
          <a:p>
            <a:r>
              <a:rPr lang="en-US" sz="3000">
                <a:solidFill>
                  <a:srgbClr val="000000"/>
                </a:solidFill>
              </a:rPr>
              <a:t>	Most signs have practical value</a:t>
            </a:r>
            <a:endParaRPr lang="en-US"/>
          </a:p>
        </p:txBody>
      </p:sp>
    </p:spTree>
    <p:extLst>
      <p:ext uri="{BB962C8B-B14F-4D97-AF65-F5344CB8AC3E}">
        <p14:creationId xmlns:p14="http://schemas.microsoft.com/office/powerpoint/2010/main" val="350292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2A479-097E-36D1-C6E9-9AD2131FE72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031A2C3-63F4-1DA1-CBC1-09C8907A2D1B}"/>
              </a:ext>
            </a:extLst>
          </p:cNvPr>
          <p:cNvSpPr txBox="1"/>
          <p:nvPr/>
        </p:nvSpPr>
        <p:spPr>
          <a:xfrm>
            <a:off x="671512" y="501134"/>
            <a:ext cx="1115853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INTERNAL EVIDENCE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panose="020F0502020204030204"/>
                <a:ea typeface="+mn-ea"/>
                <a:cs typeface="+mn-cs"/>
              </a:rPr>
              <a:t>More Subjective</a:t>
            </a:r>
          </a:p>
        </p:txBody>
      </p:sp>
      <p:sp>
        <p:nvSpPr>
          <p:cNvPr id="3" name="TextBox 2">
            <a:extLst>
              <a:ext uri="{FF2B5EF4-FFF2-40B4-BE49-F238E27FC236}">
                <a16:creationId xmlns:a16="http://schemas.microsoft.com/office/drawing/2014/main" id="{39DB0834-CE19-42BF-CF5B-F233C5FE97CB}"/>
              </a:ext>
            </a:extLst>
          </p:cNvPr>
          <p:cNvSpPr txBox="1"/>
          <p:nvPr/>
        </p:nvSpPr>
        <p:spPr>
          <a:xfrm>
            <a:off x="772732" y="1578352"/>
            <a:ext cx="11158537" cy="584775"/>
          </a:xfrm>
          <a:prstGeom prst="rect">
            <a:avLst/>
          </a:prstGeom>
          <a:noFill/>
        </p:spPr>
        <p:txBody>
          <a:bodyPr wrap="square">
            <a:spAutoFit/>
          </a:bodyPr>
          <a:lstStyle/>
          <a:p>
            <a:pPr marR="0" lvl="0" rtl="0">
              <a:spcBef>
                <a:spcPts val="0"/>
              </a:spcBef>
              <a:spcAft>
                <a:spcPts val="600"/>
              </a:spcAft>
              <a:buSzPts val="1100"/>
              <a:tabLst>
                <a:tab pos="457200" algn="l"/>
              </a:tabLst>
            </a:pPr>
            <a:r>
              <a:rPr lang="en-US" sz="3200">
                <a:solidFill>
                  <a:prstClr val="black"/>
                </a:solidFill>
                <a:latin typeface="Calibri" panose="020F0502020204030204"/>
              </a:rPr>
              <a:t>The Portrayal of Signs</a:t>
            </a:r>
            <a:endParaRPr lang="en-US" sz="3200" b="0" i="0">
              <a:solidFill>
                <a:srgbClr val="000000"/>
              </a:solidFill>
              <a:effectLst/>
              <a:latin typeface="Linguistics Pro"/>
            </a:endParaRPr>
          </a:p>
        </p:txBody>
      </p:sp>
      <p:sp>
        <p:nvSpPr>
          <p:cNvPr id="4" name="TextBox 3">
            <a:extLst>
              <a:ext uri="{FF2B5EF4-FFF2-40B4-BE49-F238E27FC236}">
                <a16:creationId xmlns:a16="http://schemas.microsoft.com/office/drawing/2014/main" id="{A0CF31E4-1B2A-A09C-C879-F72B616FF27D}"/>
              </a:ext>
            </a:extLst>
          </p:cNvPr>
          <p:cNvSpPr txBox="1"/>
          <p:nvPr/>
        </p:nvSpPr>
        <p:spPr>
          <a:xfrm>
            <a:off x="1050577" y="2571215"/>
            <a:ext cx="10602846" cy="2400657"/>
          </a:xfrm>
          <a:prstGeom prst="rect">
            <a:avLst/>
          </a:prstGeom>
          <a:noFill/>
        </p:spPr>
        <p:txBody>
          <a:bodyPr wrap="square">
            <a:spAutoFit/>
          </a:bodyPr>
          <a:lstStyle/>
          <a:p>
            <a:r>
              <a:rPr lang="en-US" sz="3000" b="0" i="0">
                <a:solidFill>
                  <a:srgbClr val="000000"/>
                </a:solidFill>
                <a:effectLst/>
              </a:rPr>
              <a:t>“</a:t>
            </a:r>
            <a:r>
              <a:rPr lang="en-US" sz="3000" b="0" i="1">
                <a:solidFill>
                  <a:srgbClr val="000000"/>
                </a:solidFill>
                <a:effectLst/>
              </a:rPr>
              <a:t>take up snakes</a:t>
            </a:r>
            <a:r>
              <a:rPr lang="en-US" sz="3000" b="0" i="0">
                <a:solidFill>
                  <a:srgbClr val="000000"/>
                </a:solidFill>
                <a:effectLst/>
              </a:rPr>
              <a:t>” and “</a:t>
            </a:r>
            <a:r>
              <a:rPr lang="en-US" sz="3000" b="0" i="1">
                <a:solidFill>
                  <a:srgbClr val="000000"/>
                </a:solidFill>
                <a:effectLst/>
              </a:rPr>
              <a:t>drink any deadly thing</a:t>
            </a:r>
            <a:r>
              <a:rPr lang="en-US" sz="3000" b="0" i="0">
                <a:solidFill>
                  <a:srgbClr val="000000"/>
                </a:solidFill>
                <a:effectLst/>
              </a:rPr>
              <a:t>”</a:t>
            </a:r>
          </a:p>
          <a:p>
            <a:endParaRPr lang="en-US" sz="3000" b="0" i="0">
              <a:solidFill>
                <a:srgbClr val="000000"/>
              </a:solidFill>
              <a:effectLst/>
            </a:endParaRPr>
          </a:p>
          <a:p>
            <a:r>
              <a:rPr lang="en-US" sz="3000">
                <a:solidFill>
                  <a:srgbClr val="000000"/>
                </a:solidFill>
              </a:rPr>
              <a:t>	Are these signs consistent with the rest of the NT?</a:t>
            </a:r>
          </a:p>
          <a:p>
            <a:endParaRPr lang="en-US" sz="3000">
              <a:solidFill>
                <a:srgbClr val="000000"/>
              </a:solidFill>
            </a:endParaRPr>
          </a:p>
          <a:p>
            <a:r>
              <a:rPr lang="en-US" sz="3000">
                <a:solidFill>
                  <a:srgbClr val="000000"/>
                </a:solidFill>
              </a:rPr>
              <a:t>	Peter walking on the water?</a:t>
            </a:r>
          </a:p>
        </p:txBody>
      </p:sp>
    </p:spTree>
    <p:extLst>
      <p:ext uri="{BB962C8B-B14F-4D97-AF65-F5344CB8AC3E}">
        <p14:creationId xmlns:p14="http://schemas.microsoft.com/office/powerpoint/2010/main" val="108309089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248A9-5650-266C-1DD5-9D438BBD6C3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FB0551F-5719-EFE3-5317-BE5504F0DFA5}"/>
              </a:ext>
            </a:extLst>
          </p:cNvPr>
          <p:cNvSpPr txBox="1"/>
          <p:nvPr/>
        </p:nvSpPr>
        <p:spPr>
          <a:xfrm>
            <a:off x="671512" y="501134"/>
            <a:ext cx="1115853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INTERNAL EVIDENCE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panose="020F0502020204030204"/>
                <a:ea typeface="+mn-ea"/>
                <a:cs typeface="+mn-cs"/>
              </a:rPr>
              <a:t>More Subjective</a:t>
            </a:r>
          </a:p>
        </p:txBody>
      </p:sp>
      <p:sp>
        <p:nvSpPr>
          <p:cNvPr id="3" name="TextBox 2">
            <a:extLst>
              <a:ext uri="{FF2B5EF4-FFF2-40B4-BE49-F238E27FC236}">
                <a16:creationId xmlns:a16="http://schemas.microsoft.com/office/drawing/2014/main" id="{F349DE61-9B47-E7FE-792D-FBA419F1E6F5}"/>
              </a:ext>
            </a:extLst>
          </p:cNvPr>
          <p:cNvSpPr txBox="1"/>
          <p:nvPr/>
        </p:nvSpPr>
        <p:spPr>
          <a:xfrm>
            <a:off x="772732" y="1578352"/>
            <a:ext cx="11158537" cy="584775"/>
          </a:xfrm>
          <a:prstGeom prst="rect">
            <a:avLst/>
          </a:prstGeom>
          <a:noFill/>
        </p:spPr>
        <p:txBody>
          <a:bodyPr wrap="square">
            <a:spAutoFit/>
          </a:bodyPr>
          <a:lstStyle/>
          <a:p>
            <a:pPr marR="0" lvl="0" rtl="0">
              <a:spcBef>
                <a:spcPts val="0"/>
              </a:spcBef>
              <a:spcAft>
                <a:spcPts val="600"/>
              </a:spcAft>
              <a:buSzPts val="1100"/>
              <a:tabLst>
                <a:tab pos="457200" algn="l"/>
              </a:tabLst>
            </a:pPr>
            <a:r>
              <a:rPr lang="en-US" sz="3200">
                <a:solidFill>
                  <a:prstClr val="black"/>
                </a:solidFill>
                <a:latin typeface="Calibri" panose="020F0502020204030204"/>
              </a:rPr>
              <a:t>The Portrayal of Signs</a:t>
            </a:r>
            <a:endParaRPr lang="en-US" sz="3200" b="0" i="0">
              <a:solidFill>
                <a:srgbClr val="000000"/>
              </a:solidFill>
              <a:effectLst/>
              <a:latin typeface="Linguistics Pro"/>
            </a:endParaRPr>
          </a:p>
        </p:txBody>
      </p:sp>
      <p:sp>
        <p:nvSpPr>
          <p:cNvPr id="4" name="TextBox 3">
            <a:extLst>
              <a:ext uri="{FF2B5EF4-FFF2-40B4-BE49-F238E27FC236}">
                <a16:creationId xmlns:a16="http://schemas.microsoft.com/office/drawing/2014/main" id="{198A4B92-5898-91B0-FC5C-29F95E66262E}"/>
              </a:ext>
            </a:extLst>
          </p:cNvPr>
          <p:cNvSpPr txBox="1"/>
          <p:nvPr/>
        </p:nvSpPr>
        <p:spPr>
          <a:xfrm>
            <a:off x="1050577" y="2571215"/>
            <a:ext cx="10602846" cy="2862322"/>
          </a:xfrm>
          <a:prstGeom prst="rect">
            <a:avLst/>
          </a:prstGeom>
          <a:noFill/>
        </p:spPr>
        <p:txBody>
          <a:bodyPr wrap="square">
            <a:spAutoFit/>
          </a:bodyPr>
          <a:lstStyle/>
          <a:p>
            <a:r>
              <a:rPr lang="en-US" sz="3000" b="0" i="0">
                <a:solidFill>
                  <a:srgbClr val="000000"/>
                </a:solidFill>
                <a:effectLst/>
              </a:rPr>
              <a:t>“</a:t>
            </a:r>
            <a:r>
              <a:rPr lang="en-US" sz="3000" b="0" i="1">
                <a:solidFill>
                  <a:srgbClr val="000000"/>
                </a:solidFill>
                <a:effectLst/>
              </a:rPr>
              <a:t>take up snakes</a:t>
            </a:r>
            <a:r>
              <a:rPr lang="en-US" sz="3000" b="0" i="0">
                <a:solidFill>
                  <a:srgbClr val="000000"/>
                </a:solidFill>
                <a:effectLst/>
              </a:rPr>
              <a:t>” and “</a:t>
            </a:r>
            <a:r>
              <a:rPr lang="en-US" sz="3000" b="0" i="1">
                <a:solidFill>
                  <a:srgbClr val="000000"/>
                </a:solidFill>
                <a:effectLst/>
              </a:rPr>
              <a:t>drink any deadly thing</a:t>
            </a:r>
            <a:r>
              <a:rPr lang="en-US" sz="3000" b="0" i="0">
                <a:solidFill>
                  <a:srgbClr val="000000"/>
                </a:solidFill>
                <a:effectLst/>
              </a:rPr>
              <a:t>”</a:t>
            </a:r>
          </a:p>
          <a:p>
            <a:endParaRPr lang="en-US" sz="3000" b="0" i="0">
              <a:solidFill>
                <a:srgbClr val="000000"/>
              </a:solidFill>
              <a:effectLst/>
            </a:endParaRPr>
          </a:p>
          <a:p>
            <a:r>
              <a:rPr lang="en-US" sz="3000">
                <a:solidFill>
                  <a:srgbClr val="000000"/>
                </a:solidFill>
              </a:rPr>
              <a:t>	Are these signs consistent with the rest of the NT?</a:t>
            </a:r>
          </a:p>
          <a:p>
            <a:endParaRPr lang="en-US" sz="3000">
              <a:solidFill>
                <a:srgbClr val="000000"/>
              </a:solidFill>
            </a:endParaRPr>
          </a:p>
          <a:p>
            <a:r>
              <a:rPr lang="en-US" sz="3000">
                <a:solidFill>
                  <a:srgbClr val="000000"/>
                </a:solidFill>
              </a:rPr>
              <a:t>	Is Luke 10:18 precedent for Mark 16:18?</a:t>
            </a:r>
          </a:p>
          <a:p>
            <a:r>
              <a:rPr lang="en-US" sz="3000" i="1">
                <a:latin typeface="Palatino Linotype" panose="02040502050505030304" pitchFamily="18" charset="0"/>
              </a:rPr>
              <a:t>“I have given you authority to tread upon serpents and scorpions”</a:t>
            </a:r>
          </a:p>
        </p:txBody>
      </p:sp>
    </p:spTree>
    <p:extLst>
      <p:ext uri="{BB962C8B-B14F-4D97-AF65-F5344CB8AC3E}">
        <p14:creationId xmlns:p14="http://schemas.microsoft.com/office/powerpoint/2010/main" val="74488011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BDEF6-5A07-EA11-B386-3E8F433B17B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268B439-F5CA-5FD4-7248-D94D210FF3AE}"/>
              </a:ext>
            </a:extLst>
          </p:cNvPr>
          <p:cNvSpPr txBox="1"/>
          <p:nvPr/>
        </p:nvSpPr>
        <p:spPr>
          <a:xfrm>
            <a:off x="671512" y="501134"/>
            <a:ext cx="1115853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INTERNAL EVIDENCE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panose="020F0502020204030204"/>
                <a:ea typeface="+mn-ea"/>
                <a:cs typeface="+mn-cs"/>
              </a:rPr>
              <a:t>More Subjective</a:t>
            </a:r>
          </a:p>
        </p:txBody>
      </p:sp>
      <p:sp>
        <p:nvSpPr>
          <p:cNvPr id="3" name="TextBox 2">
            <a:extLst>
              <a:ext uri="{FF2B5EF4-FFF2-40B4-BE49-F238E27FC236}">
                <a16:creationId xmlns:a16="http://schemas.microsoft.com/office/drawing/2014/main" id="{FF11B596-3BF6-8C3A-87AA-5CA308307C85}"/>
              </a:ext>
            </a:extLst>
          </p:cNvPr>
          <p:cNvSpPr txBox="1"/>
          <p:nvPr/>
        </p:nvSpPr>
        <p:spPr>
          <a:xfrm>
            <a:off x="772732" y="1578352"/>
            <a:ext cx="11158537" cy="584775"/>
          </a:xfrm>
          <a:prstGeom prst="rect">
            <a:avLst/>
          </a:prstGeom>
          <a:noFill/>
        </p:spPr>
        <p:txBody>
          <a:bodyPr wrap="square">
            <a:spAutoFit/>
          </a:bodyPr>
          <a:lstStyle/>
          <a:p>
            <a:pPr marR="0" lvl="0" rtl="0">
              <a:spcBef>
                <a:spcPts val="0"/>
              </a:spcBef>
              <a:spcAft>
                <a:spcPts val="600"/>
              </a:spcAft>
              <a:buSzPts val="1100"/>
              <a:tabLst>
                <a:tab pos="457200" algn="l"/>
              </a:tabLst>
            </a:pPr>
            <a:r>
              <a:rPr lang="en-US" sz="3200">
                <a:solidFill>
                  <a:prstClr val="black"/>
                </a:solidFill>
                <a:latin typeface="Calibri" panose="020F0502020204030204"/>
              </a:rPr>
              <a:t>The Portrayal of Signs</a:t>
            </a:r>
            <a:endParaRPr lang="en-US" sz="3200" b="0" i="0">
              <a:solidFill>
                <a:srgbClr val="000000"/>
              </a:solidFill>
              <a:effectLst/>
              <a:latin typeface="Linguistics Pro"/>
            </a:endParaRPr>
          </a:p>
        </p:txBody>
      </p:sp>
      <p:sp>
        <p:nvSpPr>
          <p:cNvPr id="4" name="TextBox 3">
            <a:extLst>
              <a:ext uri="{FF2B5EF4-FFF2-40B4-BE49-F238E27FC236}">
                <a16:creationId xmlns:a16="http://schemas.microsoft.com/office/drawing/2014/main" id="{D0358FF4-6F32-9F8E-0E10-27F1907E2618}"/>
              </a:ext>
            </a:extLst>
          </p:cNvPr>
          <p:cNvSpPr txBox="1"/>
          <p:nvPr/>
        </p:nvSpPr>
        <p:spPr>
          <a:xfrm>
            <a:off x="1050577" y="2571215"/>
            <a:ext cx="10602846" cy="2400657"/>
          </a:xfrm>
          <a:prstGeom prst="rect">
            <a:avLst/>
          </a:prstGeom>
          <a:noFill/>
        </p:spPr>
        <p:txBody>
          <a:bodyPr wrap="square">
            <a:spAutoFit/>
          </a:bodyPr>
          <a:lstStyle/>
          <a:p>
            <a:r>
              <a:rPr lang="en-US" sz="3000" b="0" i="0">
                <a:solidFill>
                  <a:srgbClr val="000000"/>
                </a:solidFill>
                <a:effectLst/>
              </a:rPr>
              <a:t>“</a:t>
            </a:r>
            <a:r>
              <a:rPr lang="en-US" sz="3000" b="0" i="1">
                <a:solidFill>
                  <a:srgbClr val="000000"/>
                </a:solidFill>
                <a:effectLst/>
              </a:rPr>
              <a:t>take up snakes</a:t>
            </a:r>
            <a:r>
              <a:rPr lang="en-US" sz="3000" b="0" i="0">
                <a:solidFill>
                  <a:srgbClr val="000000"/>
                </a:solidFill>
                <a:effectLst/>
              </a:rPr>
              <a:t>” and “</a:t>
            </a:r>
            <a:r>
              <a:rPr lang="en-US" sz="3000" b="0" i="1">
                <a:solidFill>
                  <a:srgbClr val="000000"/>
                </a:solidFill>
                <a:effectLst/>
              </a:rPr>
              <a:t>drink any deadly thing</a:t>
            </a:r>
            <a:r>
              <a:rPr lang="en-US" sz="3000" b="0" i="0">
                <a:solidFill>
                  <a:srgbClr val="000000"/>
                </a:solidFill>
                <a:effectLst/>
              </a:rPr>
              <a:t>”</a:t>
            </a:r>
          </a:p>
          <a:p>
            <a:endParaRPr lang="en-US" sz="3000" b="0" i="0">
              <a:solidFill>
                <a:srgbClr val="000000"/>
              </a:solidFill>
              <a:effectLst/>
            </a:endParaRPr>
          </a:p>
          <a:p>
            <a:r>
              <a:rPr lang="en-US" sz="3000">
                <a:solidFill>
                  <a:srgbClr val="000000"/>
                </a:solidFill>
              </a:rPr>
              <a:t>	Are these signs consistent with the rest of the NT?</a:t>
            </a:r>
          </a:p>
          <a:p>
            <a:endParaRPr lang="en-US" sz="3000">
              <a:solidFill>
                <a:srgbClr val="000000"/>
              </a:solidFill>
            </a:endParaRPr>
          </a:p>
          <a:p>
            <a:r>
              <a:rPr lang="en-US" sz="3000">
                <a:solidFill>
                  <a:srgbClr val="000000"/>
                </a:solidFill>
              </a:rPr>
              <a:t>	Is Luke 10:18 precedent for Mark 16:18?</a:t>
            </a:r>
          </a:p>
        </p:txBody>
      </p:sp>
      <p:sp>
        <p:nvSpPr>
          <p:cNvPr id="5" name="TextBox 4">
            <a:extLst>
              <a:ext uri="{FF2B5EF4-FFF2-40B4-BE49-F238E27FC236}">
                <a16:creationId xmlns:a16="http://schemas.microsoft.com/office/drawing/2014/main" id="{2F250AE9-E56F-255A-588B-8146C31D2643}"/>
              </a:ext>
            </a:extLst>
          </p:cNvPr>
          <p:cNvSpPr txBox="1"/>
          <p:nvPr/>
        </p:nvSpPr>
        <p:spPr>
          <a:xfrm>
            <a:off x="2616591" y="2278057"/>
            <a:ext cx="9314678" cy="4247317"/>
          </a:xfrm>
          <a:prstGeom prst="rect">
            <a:avLst/>
          </a:prstGeom>
          <a:solidFill>
            <a:schemeClr val="bg1"/>
          </a:solidFill>
          <a:ln>
            <a:solidFill>
              <a:srgbClr val="C00000"/>
            </a:solidFill>
          </a:ln>
          <a:effectLst>
            <a:outerShdw blurRad="50800" dist="101600" dir="13500000" algn="br" rotWithShape="0">
              <a:prstClr val="black">
                <a:alpha val="40000"/>
              </a:prstClr>
            </a:outerShdw>
          </a:effectLst>
        </p:spPr>
        <p:txBody>
          <a:bodyPr wrap="square">
            <a:spAutoFit/>
          </a:bodyPr>
          <a:lstStyle/>
          <a:p>
            <a:r>
              <a:rPr lang="en-US" sz="3000" b="1" i="0">
                <a:solidFill>
                  <a:srgbClr val="000000"/>
                </a:solidFill>
                <a:effectLst/>
                <a:latin typeface="Palatino Linotype" panose="02040502050505030304" pitchFamily="18" charset="0"/>
              </a:rPr>
              <a:t>Luke 10</a:t>
            </a:r>
            <a:r>
              <a:rPr lang="en-US" sz="3000" b="0" i="0">
                <a:solidFill>
                  <a:srgbClr val="000000"/>
                </a:solidFill>
                <a:effectLst/>
                <a:latin typeface="Palatino Linotype" panose="02040502050505030304" pitchFamily="18" charset="0"/>
              </a:rPr>
              <a:t> </a:t>
            </a:r>
            <a:r>
              <a:rPr lang="en-US" sz="3000" b="1" i="0" baseline="30000">
                <a:solidFill>
                  <a:srgbClr val="000000"/>
                </a:solidFill>
                <a:effectLst/>
                <a:latin typeface="Palatino Linotype" panose="02040502050505030304" pitchFamily="18" charset="0"/>
              </a:rPr>
              <a:t>17 </a:t>
            </a:r>
            <a:r>
              <a:rPr lang="en-US" sz="3000" b="0" i="0">
                <a:solidFill>
                  <a:srgbClr val="000000"/>
                </a:solidFill>
                <a:effectLst/>
                <a:latin typeface="Palatino Linotype" panose="02040502050505030304" pitchFamily="18" charset="0"/>
              </a:rPr>
              <a:t>Now the seventy returned with joy, saying, “Lord, even </a:t>
            </a:r>
            <a:r>
              <a:rPr lang="en-US" sz="3000" b="0" i="0" u="sng">
                <a:solidFill>
                  <a:srgbClr val="000000"/>
                </a:solidFill>
                <a:effectLst/>
                <a:latin typeface="Palatino Linotype" panose="02040502050505030304" pitchFamily="18" charset="0"/>
              </a:rPr>
              <a:t>the demons are subject to us</a:t>
            </a:r>
            <a:r>
              <a:rPr lang="en-US" sz="3000" b="0" i="0">
                <a:solidFill>
                  <a:srgbClr val="000000"/>
                </a:solidFill>
                <a:effectLst/>
                <a:latin typeface="Palatino Linotype" panose="02040502050505030304" pitchFamily="18" charset="0"/>
              </a:rPr>
              <a:t> in Your name.” </a:t>
            </a:r>
            <a:r>
              <a:rPr lang="en-US" sz="3000" b="1" i="0" baseline="30000">
                <a:solidFill>
                  <a:srgbClr val="000000"/>
                </a:solidFill>
                <a:effectLst/>
                <a:latin typeface="Palatino Linotype" panose="02040502050505030304" pitchFamily="18" charset="0"/>
              </a:rPr>
              <a:t>18 </a:t>
            </a:r>
            <a:r>
              <a:rPr lang="en-US" sz="3000" b="0" i="0">
                <a:solidFill>
                  <a:srgbClr val="000000"/>
                </a:solidFill>
                <a:effectLst/>
                <a:latin typeface="Palatino Linotype" panose="02040502050505030304" pitchFamily="18" charset="0"/>
              </a:rPr>
              <a:t>And He said to them, “I was watching Satan fall from heaven like lightning. </a:t>
            </a:r>
            <a:r>
              <a:rPr lang="en-US" sz="3000" b="1" i="0" baseline="30000">
                <a:solidFill>
                  <a:srgbClr val="000000"/>
                </a:solidFill>
                <a:effectLst/>
                <a:latin typeface="Palatino Linotype" panose="02040502050505030304" pitchFamily="18" charset="0"/>
              </a:rPr>
              <a:t>19 </a:t>
            </a:r>
            <a:r>
              <a:rPr lang="en-US" sz="3000" b="0" i="0">
                <a:solidFill>
                  <a:srgbClr val="000000"/>
                </a:solidFill>
                <a:effectLst/>
                <a:latin typeface="Palatino Linotype" panose="02040502050505030304" pitchFamily="18" charset="0"/>
              </a:rPr>
              <a:t>Behold, </a:t>
            </a:r>
            <a:r>
              <a:rPr lang="en-US" sz="3000" b="0" i="0" u="sng">
                <a:solidFill>
                  <a:srgbClr val="000000"/>
                </a:solidFill>
                <a:effectLst/>
                <a:latin typeface="Palatino Linotype" panose="02040502050505030304" pitchFamily="18" charset="0"/>
              </a:rPr>
              <a:t>I have given you authority to tread on serpents and scorpions</a:t>
            </a:r>
            <a:r>
              <a:rPr lang="en-US" sz="3000" b="0" i="0">
                <a:solidFill>
                  <a:srgbClr val="000000"/>
                </a:solidFill>
                <a:effectLst/>
                <a:latin typeface="Palatino Linotype" panose="02040502050505030304" pitchFamily="18" charset="0"/>
              </a:rPr>
              <a:t>, and over all the power of the enemy, and nothing will injure you. </a:t>
            </a:r>
            <a:r>
              <a:rPr lang="en-US" sz="3000" b="1" i="0" baseline="30000">
                <a:solidFill>
                  <a:srgbClr val="000000"/>
                </a:solidFill>
                <a:effectLst/>
                <a:latin typeface="Palatino Linotype" panose="02040502050505030304" pitchFamily="18" charset="0"/>
              </a:rPr>
              <a:t>20 </a:t>
            </a:r>
            <a:r>
              <a:rPr lang="en-US" sz="3000" b="0" i="0">
                <a:solidFill>
                  <a:srgbClr val="000000"/>
                </a:solidFill>
                <a:effectLst/>
                <a:latin typeface="Palatino Linotype" panose="02040502050505030304" pitchFamily="18" charset="0"/>
              </a:rPr>
              <a:t>Nevertheless </a:t>
            </a:r>
            <a:r>
              <a:rPr lang="en-US" sz="3000" b="0" i="0" u="sng">
                <a:solidFill>
                  <a:srgbClr val="000000"/>
                </a:solidFill>
                <a:effectLst/>
                <a:latin typeface="Palatino Linotype" panose="02040502050505030304" pitchFamily="18" charset="0"/>
              </a:rPr>
              <a:t>do not rejoice in this, that the spirits are subject to you</a:t>
            </a:r>
            <a:r>
              <a:rPr lang="en-US" sz="3000" b="0" i="0">
                <a:solidFill>
                  <a:srgbClr val="000000"/>
                </a:solidFill>
                <a:effectLst/>
                <a:latin typeface="Palatino Linotype" panose="02040502050505030304" pitchFamily="18" charset="0"/>
              </a:rPr>
              <a:t>, but rejoice that your names are recorded in heaven.”</a:t>
            </a:r>
            <a:endParaRPr lang="en-US" sz="3000">
              <a:latin typeface="Palatino Linotype" panose="02040502050505030304" pitchFamily="18" charset="0"/>
            </a:endParaRPr>
          </a:p>
        </p:txBody>
      </p:sp>
    </p:spTree>
    <p:extLst>
      <p:ext uri="{BB962C8B-B14F-4D97-AF65-F5344CB8AC3E}">
        <p14:creationId xmlns:p14="http://schemas.microsoft.com/office/powerpoint/2010/main" val="60572510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A4A90-24E0-0851-930C-44ACC688BAF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2117A3D-BEAD-9742-2784-A579513F569C}"/>
              </a:ext>
            </a:extLst>
          </p:cNvPr>
          <p:cNvSpPr txBox="1"/>
          <p:nvPr/>
        </p:nvSpPr>
        <p:spPr>
          <a:xfrm>
            <a:off x="671512" y="501134"/>
            <a:ext cx="1115853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INTERNAL EVIDENCE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panose="020F0502020204030204"/>
                <a:ea typeface="+mn-ea"/>
                <a:cs typeface="+mn-cs"/>
              </a:rPr>
              <a:t>More Subjective</a:t>
            </a:r>
          </a:p>
        </p:txBody>
      </p:sp>
      <p:sp>
        <p:nvSpPr>
          <p:cNvPr id="3" name="TextBox 2">
            <a:extLst>
              <a:ext uri="{FF2B5EF4-FFF2-40B4-BE49-F238E27FC236}">
                <a16:creationId xmlns:a16="http://schemas.microsoft.com/office/drawing/2014/main" id="{8B9E58F7-DD24-9544-D620-10B3545905CB}"/>
              </a:ext>
            </a:extLst>
          </p:cNvPr>
          <p:cNvSpPr txBox="1"/>
          <p:nvPr/>
        </p:nvSpPr>
        <p:spPr>
          <a:xfrm>
            <a:off x="772732" y="1578352"/>
            <a:ext cx="11158537" cy="1154162"/>
          </a:xfrm>
          <a:prstGeom prst="rect">
            <a:avLst/>
          </a:prstGeom>
          <a:noFill/>
        </p:spPr>
        <p:txBody>
          <a:bodyPr wrap="square">
            <a:spAutoFit/>
          </a:bodyPr>
          <a:lstStyle/>
          <a:p>
            <a:pPr marR="0" lvl="0" rtl="0">
              <a:spcBef>
                <a:spcPts val="0"/>
              </a:spcBef>
              <a:spcAft>
                <a:spcPts val="600"/>
              </a:spcAft>
              <a:buSzPts val="1100"/>
              <a:tabLst>
                <a:tab pos="457200" algn="l"/>
              </a:tabLst>
            </a:pPr>
            <a:r>
              <a:rPr lang="en-US" sz="3200">
                <a:solidFill>
                  <a:prstClr val="black"/>
                </a:solidFill>
                <a:latin typeface="Calibri" panose="020F0502020204030204"/>
              </a:rPr>
              <a:t>Against the AE</a:t>
            </a:r>
          </a:p>
          <a:p>
            <a:pPr marR="0" lvl="0" rtl="0">
              <a:spcBef>
                <a:spcPts val="0"/>
              </a:spcBef>
              <a:spcAft>
                <a:spcPts val="600"/>
              </a:spcAft>
              <a:buSzPts val="1100"/>
              <a:tabLst>
                <a:tab pos="457200" algn="l"/>
              </a:tabLst>
            </a:pPr>
            <a:r>
              <a:rPr lang="en-US" sz="3200">
                <a:solidFill>
                  <a:prstClr val="black"/>
                </a:solidFill>
                <a:latin typeface="Calibri" panose="020F0502020204030204"/>
              </a:rPr>
              <a:t>Could Mark end with “</a:t>
            </a:r>
            <a:r>
              <a:rPr lang="en-US" sz="3200" b="1" i="1">
                <a:solidFill>
                  <a:prstClr val="black"/>
                </a:solidFill>
                <a:latin typeface="Calibri" panose="020F0502020204030204"/>
              </a:rPr>
              <a:t>for</a:t>
            </a:r>
            <a:r>
              <a:rPr lang="en-US" sz="3200">
                <a:solidFill>
                  <a:prstClr val="black"/>
                </a:solidFill>
                <a:latin typeface="Calibri" panose="020F0502020204030204"/>
              </a:rPr>
              <a:t>”?</a:t>
            </a:r>
            <a:endParaRPr lang="en-US" sz="3200" b="0" i="0">
              <a:solidFill>
                <a:srgbClr val="000000"/>
              </a:solidFill>
              <a:effectLst/>
              <a:latin typeface="Linguistics Pro"/>
            </a:endParaRPr>
          </a:p>
        </p:txBody>
      </p:sp>
    </p:spTree>
    <p:extLst>
      <p:ext uri="{BB962C8B-B14F-4D97-AF65-F5344CB8AC3E}">
        <p14:creationId xmlns:p14="http://schemas.microsoft.com/office/powerpoint/2010/main" val="399480639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62A4B-B5DA-2DFA-F5F9-86CBF47E475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E85C6C9-2783-44F0-449D-CEF70B33050A}"/>
              </a:ext>
            </a:extLst>
          </p:cNvPr>
          <p:cNvSpPr txBox="1"/>
          <p:nvPr/>
        </p:nvSpPr>
        <p:spPr>
          <a:xfrm>
            <a:off x="671512" y="501134"/>
            <a:ext cx="1115853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INTERNAL EVIDENCE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panose="020F0502020204030204"/>
                <a:ea typeface="+mn-ea"/>
                <a:cs typeface="+mn-cs"/>
              </a:rPr>
              <a:t>More Subjective</a:t>
            </a:r>
          </a:p>
        </p:txBody>
      </p:sp>
      <p:sp>
        <p:nvSpPr>
          <p:cNvPr id="3" name="TextBox 2">
            <a:extLst>
              <a:ext uri="{FF2B5EF4-FFF2-40B4-BE49-F238E27FC236}">
                <a16:creationId xmlns:a16="http://schemas.microsoft.com/office/drawing/2014/main" id="{B6BDFAFB-C729-FFA6-DD44-3062A14FD3ED}"/>
              </a:ext>
            </a:extLst>
          </p:cNvPr>
          <p:cNvSpPr txBox="1"/>
          <p:nvPr/>
        </p:nvSpPr>
        <p:spPr>
          <a:xfrm>
            <a:off x="772732" y="1578352"/>
            <a:ext cx="11158537" cy="1154162"/>
          </a:xfrm>
          <a:prstGeom prst="rect">
            <a:avLst/>
          </a:prstGeom>
          <a:noFill/>
        </p:spPr>
        <p:txBody>
          <a:bodyPr wrap="square">
            <a:spAutoFit/>
          </a:bodyPr>
          <a:lstStyle/>
          <a:p>
            <a:pPr marR="0" lvl="0" rtl="0">
              <a:spcBef>
                <a:spcPts val="0"/>
              </a:spcBef>
              <a:spcAft>
                <a:spcPts val="600"/>
              </a:spcAft>
              <a:buSzPts val="1100"/>
              <a:tabLst>
                <a:tab pos="457200" algn="l"/>
              </a:tabLst>
            </a:pPr>
            <a:r>
              <a:rPr lang="en-US" sz="3200">
                <a:solidFill>
                  <a:prstClr val="black"/>
                </a:solidFill>
                <a:latin typeface="Calibri" panose="020F0502020204030204"/>
              </a:rPr>
              <a:t>Against the AE</a:t>
            </a:r>
          </a:p>
          <a:p>
            <a:pPr marR="0" lvl="0" rtl="0">
              <a:spcBef>
                <a:spcPts val="0"/>
              </a:spcBef>
              <a:spcAft>
                <a:spcPts val="600"/>
              </a:spcAft>
              <a:buSzPts val="1100"/>
              <a:tabLst>
                <a:tab pos="457200" algn="l"/>
              </a:tabLst>
            </a:pPr>
            <a:r>
              <a:rPr lang="en-US" sz="3200">
                <a:solidFill>
                  <a:prstClr val="black"/>
                </a:solidFill>
                <a:latin typeface="Calibri" panose="020F0502020204030204"/>
              </a:rPr>
              <a:t>Could Mark end with “</a:t>
            </a:r>
            <a:r>
              <a:rPr lang="en-US" sz="3200" b="1" i="1">
                <a:solidFill>
                  <a:prstClr val="black"/>
                </a:solidFill>
                <a:latin typeface="Calibri" panose="020F0502020204030204"/>
              </a:rPr>
              <a:t>for</a:t>
            </a:r>
            <a:r>
              <a:rPr lang="en-US" sz="3200">
                <a:solidFill>
                  <a:prstClr val="black"/>
                </a:solidFill>
                <a:latin typeface="Calibri" panose="020F0502020204030204"/>
              </a:rPr>
              <a:t>”?</a:t>
            </a:r>
            <a:endParaRPr lang="en-US" sz="3200" b="0" i="0">
              <a:solidFill>
                <a:srgbClr val="000000"/>
              </a:solidFill>
              <a:effectLst/>
              <a:latin typeface="Linguistics Pro"/>
            </a:endParaRPr>
          </a:p>
        </p:txBody>
      </p:sp>
      <p:pic>
        <p:nvPicPr>
          <p:cNvPr id="2" name="Picture 1">
            <a:extLst>
              <a:ext uri="{FF2B5EF4-FFF2-40B4-BE49-F238E27FC236}">
                <a16:creationId xmlns:a16="http://schemas.microsoft.com/office/drawing/2014/main" id="{AE819958-3835-DD9C-170E-303615722A71}"/>
              </a:ext>
            </a:extLst>
          </p:cNvPr>
          <p:cNvPicPr>
            <a:picLocks noChangeAspect="1"/>
          </p:cNvPicPr>
          <p:nvPr/>
        </p:nvPicPr>
        <p:blipFill rotWithShape="1">
          <a:blip r:embed="rId2"/>
          <a:srcRect l="19721" t="34579" r="68795" b="27836"/>
          <a:stretch/>
        </p:blipFill>
        <p:spPr>
          <a:xfrm>
            <a:off x="5558236" y="-119875"/>
            <a:ext cx="6633764" cy="6977875"/>
          </a:xfrm>
          <a:prstGeom prst="rect">
            <a:avLst/>
          </a:prstGeom>
        </p:spPr>
      </p:pic>
      <p:sp>
        <p:nvSpPr>
          <p:cNvPr id="5" name="TextBox 4">
            <a:extLst>
              <a:ext uri="{FF2B5EF4-FFF2-40B4-BE49-F238E27FC236}">
                <a16:creationId xmlns:a16="http://schemas.microsoft.com/office/drawing/2014/main" id="{33B76DBB-08E1-443F-2973-D7859D2E6669}"/>
              </a:ext>
            </a:extLst>
          </p:cNvPr>
          <p:cNvSpPr txBox="1"/>
          <p:nvPr/>
        </p:nvSpPr>
        <p:spPr>
          <a:xfrm rot="5400000">
            <a:off x="7907307" y="3107452"/>
            <a:ext cx="46912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“sentences” ending with “</a:t>
            </a:r>
            <a:r>
              <a:rPr kumimoji="0" lang="en-US" sz="2800" b="1" i="1" u="none" strike="noStrike" kern="1200" cap="none" spc="0" normalizeH="0" baseline="0" noProof="0">
                <a:ln>
                  <a:noFill/>
                </a:ln>
                <a:solidFill>
                  <a:prstClr val="black"/>
                </a:solidFill>
                <a:effectLst/>
                <a:uLnTx/>
                <a:uFillTx/>
                <a:latin typeface="Calibri" panose="020F0502020204030204"/>
                <a:ea typeface="+mn-ea"/>
                <a:cs typeface="+mn-cs"/>
              </a:rPr>
              <a:t>for</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7" name="TextBox 6">
            <a:extLst>
              <a:ext uri="{FF2B5EF4-FFF2-40B4-BE49-F238E27FC236}">
                <a16:creationId xmlns:a16="http://schemas.microsoft.com/office/drawing/2014/main" id="{1175506B-4AAE-74D9-E059-9EA5D94C3D64}"/>
              </a:ext>
            </a:extLst>
          </p:cNvPr>
          <p:cNvSpPr txBox="1"/>
          <p:nvPr/>
        </p:nvSpPr>
        <p:spPr>
          <a:xfrm>
            <a:off x="0" y="6056784"/>
            <a:ext cx="5733003"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Author(s): KELLY R. IVERSON Source: The Catholic Biblical Quarterly , January 2006, Vol. 68, No. 1 (January 2006), pp. 79-94 Published by: Catholic Biblical Association, p. 82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 Stable URL: https://www.jstor.org/stable/43725642</a:t>
            </a:r>
          </a:p>
        </p:txBody>
      </p:sp>
    </p:spTree>
    <p:extLst>
      <p:ext uri="{BB962C8B-B14F-4D97-AF65-F5344CB8AC3E}">
        <p14:creationId xmlns:p14="http://schemas.microsoft.com/office/powerpoint/2010/main" val="312933878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84937-4D97-CFA1-B497-244C8379FFE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19F7FF0-DDF0-36FB-6E50-F22BB575020C}"/>
              </a:ext>
            </a:extLst>
          </p:cNvPr>
          <p:cNvSpPr txBox="1"/>
          <p:nvPr/>
        </p:nvSpPr>
        <p:spPr>
          <a:xfrm>
            <a:off x="671512" y="501134"/>
            <a:ext cx="1115853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INTERNAL EVIDENCE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panose="020F0502020204030204"/>
                <a:ea typeface="+mn-ea"/>
                <a:cs typeface="+mn-cs"/>
              </a:rPr>
              <a:t>More Subjective</a:t>
            </a:r>
          </a:p>
        </p:txBody>
      </p:sp>
      <p:sp>
        <p:nvSpPr>
          <p:cNvPr id="3" name="TextBox 2">
            <a:extLst>
              <a:ext uri="{FF2B5EF4-FFF2-40B4-BE49-F238E27FC236}">
                <a16:creationId xmlns:a16="http://schemas.microsoft.com/office/drawing/2014/main" id="{659FD88B-79E3-5DC8-0553-3EDC1970B228}"/>
              </a:ext>
            </a:extLst>
          </p:cNvPr>
          <p:cNvSpPr txBox="1"/>
          <p:nvPr/>
        </p:nvSpPr>
        <p:spPr>
          <a:xfrm>
            <a:off x="772732" y="1578352"/>
            <a:ext cx="11158537" cy="1154162"/>
          </a:xfrm>
          <a:prstGeom prst="rect">
            <a:avLst/>
          </a:prstGeom>
          <a:noFill/>
        </p:spPr>
        <p:txBody>
          <a:bodyPr wrap="square">
            <a:spAutoFit/>
          </a:bodyPr>
          <a:lstStyle/>
          <a:p>
            <a:pPr marR="0" lvl="0" rtl="0">
              <a:spcBef>
                <a:spcPts val="0"/>
              </a:spcBef>
              <a:spcAft>
                <a:spcPts val="600"/>
              </a:spcAft>
              <a:buSzPts val="1100"/>
              <a:tabLst>
                <a:tab pos="457200" algn="l"/>
              </a:tabLst>
            </a:pPr>
            <a:r>
              <a:rPr lang="en-US" sz="3200">
                <a:solidFill>
                  <a:prstClr val="black"/>
                </a:solidFill>
                <a:latin typeface="Calibri" panose="020F0502020204030204"/>
              </a:rPr>
              <a:t>Against the AE</a:t>
            </a:r>
          </a:p>
          <a:p>
            <a:pPr marR="0" lvl="0" rtl="0">
              <a:spcBef>
                <a:spcPts val="0"/>
              </a:spcBef>
              <a:spcAft>
                <a:spcPts val="600"/>
              </a:spcAft>
              <a:buSzPts val="1100"/>
              <a:tabLst>
                <a:tab pos="457200" algn="l"/>
              </a:tabLst>
            </a:pPr>
            <a:r>
              <a:rPr lang="en-US" sz="3200">
                <a:solidFill>
                  <a:prstClr val="black"/>
                </a:solidFill>
                <a:latin typeface="Calibri" panose="020F0502020204030204"/>
              </a:rPr>
              <a:t>Could Mark end with “</a:t>
            </a:r>
            <a:r>
              <a:rPr lang="en-US" sz="3200" b="1" i="1">
                <a:solidFill>
                  <a:prstClr val="black"/>
                </a:solidFill>
                <a:latin typeface="Calibri" panose="020F0502020204030204"/>
              </a:rPr>
              <a:t>for</a:t>
            </a:r>
            <a:r>
              <a:rPr lang="en-US" sz="3200">
                <a:solidFill>
                  <a:prstClr val="black"/>
                </a:solidFill>
                <a:latin typeface="Calibri" panose="020F0502020204030204"/>
              </a:rPr>
              <a:t>”?</a:t>
            </a:r>
            <a:endParaRPr lang="en-US" sz="3200" b="0" i="0">
              <a:solidFill>
                <a:srgbClr val="000000"/>
              </a:solidFill>
              <a:effectLst/>
              <a:latin typeface="Linguistics Pro"/>
            </a:endParaRPr>
          </a:p>
        </p:txBody>
      </p:sp>
      <p:pic>
        <p:nvPicPr>
          <p:cNvPr id="4" name="Picture 3">
            <a:extLst>
              <a:ext uri="{FF2B5EF4-FFF2-40B4-BE49-F238E27FC236}">
                <a16:creationId xmlns:a16="http://schemas.microsoft.com/office/drawing/2014/main" id="{F5529A3E-7E6F-6F0E-7E4C-429D877AEA93}"/>
              </a:ext>
            </a:extLst>
          </p:cNvPr>
          <p:cNvPicPr>
            <a:picLocks noChangeAspect="1"/>
          </p:cNvPicPr>
          <p:nvPr/>
        </p:nvPicPr>
        <p:blipFill rotWithShape="1">
          <a:blip r:embed="rId2"/>
          <a:srcRect l="19056" t="18927" r="67643" b="22291"/>
          <a:stretch/>
        </p:blipFill>
        <p:spPr>
          <a:xfrm>
            <a:off x="5853921" y="-1"/>
            <a:ext cx="4972621" cy="7063409"/>
          </a:xfrm>
          <a:prstGeom prst="rect">
            <a:avLst/>
          </a:prstGeom>
        </p:spPr>
      </p:pic>
      <p:sp>
        <p:nvSpPr>
          <p:cNvPr id="5" name="TextBox 4">
            <a:extLst>
              <a:ext uri="{FF2B5EF4-FFF2-40B4-BE49-F238E27FC236}">
                <a16:creationId xmlns:a16="http://schemas.microsoft.com/office/drawing/2014/main" id="{9FA510E5-78F3-3055-9F38-E6661EACAA90}"/>
              </a:ext>
            </a:extLst>
          </p:cNvPr>
          <p:cNvSpPr txBox="1"/>
          <p:nvPr/>
        </p:nvSpPr>
        <p:spPr>
          <a:xfrm rot="5400000">
            <a:off x="8742195" y="3107452"/>
            <a:ext cx="46912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“sentences” ending with “</a:t>
            </a:r>
            <a:r>
              <a:rPr kumimoji="0" lang="en-US" sz="2800" b="1" i="1" u="none" strike="noStrike" kern="1200" cap="none" spc="0" normalizeH="0" baseline="0" noProof="0">
                <a:ln>
                  <a:noFill/>
                </a:ln>
                <a:solidFill>
                  <a:prstClr val="black"/>
                </a:solidFill>
                <a:effectLst/>
                <a:uLnTx/>
                <a:uFillTx/>
                <a:latin typeface="Calibri" panose="020F0502020204030204"/>
                <a:ea typeface="+mn-ea"/>
                <a:cs typeface="+mn-cs"/>
              </a:rPr>
              <a:t>for</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7" name="TextBox 6">
            <a:extLst>
              <a:ext uri="{FF2B5EF4-FFF2-40B4-BE49-F238E27FC236}">
                <a16:creationId xmlns:a16="http://schemas.microsoft.com/office/drawing/2014/main" id="{D20852BD-5A87-72C9-A1B6-15B4330C5192}"/>
              </a:ext>
            </a:extLst>
          </p:cNvPr>
          <p:cNvSpPr txBox="1"/>
          <p:nvPr/>
        </p:nvSpPr>
        <p:spPr>
          <a:xfrm>
            <a:off x="0" y="6056784"/>
            <a:ext cx="5733003"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Author(s): KELLY R. IVERSON Source: The Catholic Biblical Quarterly , January 2006, Vol. 68, No. 1 (January 2006), pp. 79-94 Published by: Catholic Biblical Association, p. 82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 Stable URL: https://www.jstor.org/stable/43725642</a:t>
            </a:r>
          </a:p>
        </p:txBody>
      </p:sp>
    </p:spTree>
    <p:extLst>
      <p:ext uri="{BB962C8B-B14F-4D97-AF65-F5344CB8AC3E}">
        <p14:creationId xmlns:p14="http://schemas.microsoft.com/office/powerpoint/2010/main" val="2300220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5A5AD-B29B-114D-EF99-19A257C322F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907B998-BFCE-8612-E525-5A461BEC9867}"/>
              </a:ext>
            </a:extLst>
          </p:cNvPr>
          <p:cNvSpPr txBox="1"/>
          <p:nvPr/>
        </p:nvSpPr>
        <p:spPr>
          <a:xfrm>
            <a:off x="671512" y="501134"/>
            <a:ext cx="11158538" cy="3046988"/>
          </a:xfrm>
          <a:prstGeom prst="rect">
            <a:avLst/>
          </a:prstGeom>
          <a:noFill/>
        </p:spPr>
        <p:txBody>
          <a:bodyPr wrap="square">
            <a:spAutoFit/>
          </a:bodyPr>
          <a:lstStyle/>
          <a:p>
            <a:r>
              <a:rPr lang="en-US" sz="3200" b="1" u="sng"/>
              <a:t>4 Endings</a:t>
            </a:r>
          </a:p>
          <a:p>
            <a:endParaRPr lang="en-US" sz="3200" b="1"/>
          </a:p>
          <a:p>
            <a:r>
              <a:rPr lang="en-US" sz="3200" b="1"/>
              <a:t>16:8 “Abrupt Ending” (AE)</a:t>
            </a:r>
          </a:p>
          <a:p>
            <a:r>
              <a:rPr lang="en-US" sz="3200" b="1">
                <a:highlight>
                  <a:srgbClr val="FFFF00"/>
                </a:highlight>
              </a:rPr>
              <a:t>16:8 &amp; “Short Ending” (SE)</a:t>
            </a:r>
          </a:p>
          <a:p>
            <a:r>
              <a:rPr lang="en-US" sz="3200" b="1"/>
              <a:t>16:9-20 “Long Ending” (LE)</a:t>
            </a:r>
          </a:p>
          <a:p>
            <a:r>
              <a:rPr lang="en-US" sz="3200" b="1">
                <a:highlight>
                  <a:srgbClr val="FFFF00"/>
                </a:highlight>
              </a:rPr>
              <a:t>16:9-20 &amp; Freer Logion (FL)</a:t>
            </a:r>
            <a:endParaRPr lang="en-US" sz="2800">
              <a:highlight>
                <a:srgbClr val="FFFF00"/>
              </a:highlight>
            </a:endParaRPr>
          </a:p>
        </p:txBody>
      </p:sp>
    </p:spTree>
    <p:extLst>
      <p:ext uri="{BB962C8B-B14F-4D97-AF65-F5344CB8AC3E}">
        <p14:creationId xmlns:p14="http://schemas.microsoft.com/office/powerpoint/2010/main" val="407607853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C2B82-F2B0-F5F0-BAF6-A7B2A145715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BDABBBC-0879-BB94-6C46-78B637E0D3A5}"/>
              </a:ext>
            </a:extLst>
          </p:cNvPr>
          <p:cNvSpPr txBox="1"/>
          <p:nvPr/>
        </p:nvSpPr>
        <p:spPr>
          <a:xfrm>
            <a:off x="671512" y="501134"/>
            <a:ext cx="1115853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INTERNAL EVIDENCE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panose="020F0502020204030204"/>
                <a:ea typeface="+mn-ea"/>
                <a:cs typeface="+mn-cs"/>
              </a:rPr>
              <a:t>More Subjective</a:t>
            </a:r>
          </a:p>
        </p:txBody>
      </p:sp>
      <p:sp>
        <p:nvSpPr>
          <p:cNvPr id="3" name="TextBox 2">
            <a:extLst>
              <a:ext uri="{FF2B5EF4-FFF2-40B4-BE49-F238E27FC236}">
                <a16:creationId xmlns:a16="http://schemas.microsoft.com/office/drawing/2014/main" id="{EE7591DE-9578-64D4-A89E-0E33F235D98F}"/>
              </a:ext>
            </a:extLst>
          </p:cNvPr>
          <p:cNvSpPr txBox="1"/>
          <p:nvPr/>
        </p:nvSpPr>
        <p:spPr>
          <a:xfrm>
            <a:off x="772732" y="1578352"/>
            <a:ext cx="11158537" cy="1154162"/>
          </a:xfrm>
          <a:prstGeom prst="rect">
            <a:avLst/>
          </a:prstGeom>
          <a:noFill/>
        </p:spPr>
        <p:txBody>
          <a:bodyPr wrap="square">
            <a:spAutoFit/>
          </a:bodyPr>
          <a:lstStyle/>
          <a:p>
            <a:pPr marR="0" lvl="0" rtl="0">
              <a:spcBef>
                <a:spcPts val="0"/>
              </a:spcBef>
              <a:spcAft>
                <a:spcPts val="600"/>
              </a:spcAft>
              <a:buSzPts val="1100"/>
              <a:tabLst>
                <a:tab pos="457200" algn="l"/>
              </a:tabLst>
            </a:pPr>
            <a:r>
              <a:rPr lang="en-US" sz="3200">
                <a:solidFill>
                  <a:prstClr val="black"/>
                </a:solidFill>
                <a:latin typeface="Calibri" panose="020F0502020204030204"/>
              </a:rPr>
              <a:t>Against the AE</a:t>
            </a:r>
          </a:p>
          <a:p>
            <a:pPr marR="0" lvl="0" rtl="0">
              <a:spcBef>
                <a:spcPts val="0"/>
              </a:spcBef>
              <a:spcAft>
                <a:spcPts val="600"/>
              </a:spcAft>
              <a:buSzPts val="1100"/>
              <a:tabLst>
                <a:tab pos="457200" algn="l"/>
              </a:tabLst>
            </a:pPr>
            <a:r>
              <a:rPr lang="en-US" sz="3200">
                <a:solidFill>
                  <a:prstClr val="black"/>
                </a:solidFill>
                <a:latin typeface="Calibri" panose="020F0502020204030204"/>
              </a:rPr>
              <a:t>Could Mark end with “</a:t>
            </a:r>
            <a:r>
              <a:rPr lang="en-US" sz="3200" b="1" i="1">
                <a:solidFill>
                  <a:prstClr val="black"/>
                </a:solidFill>
                <a:latin typeface="Calibri" panose="020F0502020204030204"/>
              </a:rPr>
              <a:t>for</a:t>
            </a:r>
            <a:r>
              <a:rPr lang="en-US" sz="3200">
                <a:solidFill>
                  <a:prstClr val="black"/>
                </a:solidFill>
                <a:latin typeface="Calibri" panose="020F0502020204030204"/>
              </a:rPr>
              <a:t>”?</a:t>
            </a:r>
            <a:endParaRPr lang="en-US" sz="3200" b="0" i="0">
              <a:solidFill>
                <a:srgbClr val="000000"/>
              </a:solidFill>
              <a:effectLst/>
              <a:latin typeface="Linguistics Pro"/>
            </a:endParaRPr>
          </a:p>
        </p:txBody>
      </p:sp>
      <p:sp>
        <p:nvSpPr>
          <p:cNvPr id="8" name="TextBox 7">
            <a:extLst>
              <a:ext uri="{FF2B5EF4-FFF2-40B4-BE49-F238E27FC236}">
                <a16:creationId xmlns:a16="http://schemas.microsoft.com/office/drawing/2014/main" id="{957E69AD-4D0D-3483-E83F-DD7120EC42AE}"/>
              </a:ext>
            </a:extLst>
          </p:cNvPr>
          <p:cNvSpPr txBox="1"/>
          <p:nvPr/>
        </p:nvSpPr>
        <p:spPr>
          <a:xfrm>
            <a:off x="1803042" y="2744099"/>
            <a:ext cx="9311425" cy="3108543"/>
          </a:xfrm>
          <a:prstGeom prst="rect">
            <a:avLst/>
          </a:prstGeom>
          <a:noFill/>
        </p:spPr>
        <p:txBody>
          <a:bodyPr wrap="square">
            <a:spAutoFit/>
          </a:bodyPr>
          <a:lstStyle/>
          <a:p>
            <a:r>
              <a:rPr lang="en-US" sz="2800" b="1" i="0">
                <a:solidFill>
                  <a:srgbClr val="000000"/>
                </a:solidFill>
                <a:effectLst/>
                <a:latin typeface="Georgia" panose="02040502050405020303" pitchFamily="18" charset="0"/>
              </a:rPr>
              <a:t>Chapter end</a:t>
            </a:r>
          </a:p>
          <a:p>
            <a:r>
              <a:rPr lang="el-GR" sz="2800" b="0" i="0" err="1">
                <a:solidFill>
                  <a:srgbClr val="000000"/>
                </a:solidFill>
                <a:effectLst/>
                <a:latin typeface="Georgia" panose="02040502050405020303" pitchFamily="18" charset="0"/>
              </a:rPr>
              <a:t>παρίημι</a:t>
            </a:r>
            <a:r>
              <a:rPr lang="el-GR" sz="2800" b="0" i="0">
                <a:solidFill>
                  <a:srgbClr val="000000"/>
                </a:solidFill>
                <a:effectLst/>
                <a:latin typeface="Georgia" panose="02040502050405020303" pitchFamily="18" charset="0"/>
              </a:rPr>
              <a:t> </a:t>
            </a:r>
            <a:r>
              <a:rPr lang="el-GR" sz="2800" b="0" i="0" err="1">
                <a:solidFill>
                  <a:srgbClr val="000000"/>
                </a:solidFill>
                <a:effectLst/>
                <a:latin typeface="Georgia" panose="02040502050405020303" pitchFamily="18" charset="0"/>
              </a:rPr>
              <a:t>τὰ</a:t>
            </a:r>
            <a:r>
              <a:rPr lang="el-GR" sz="2800" b="0" i="0">
                <a:solidFill>
                  <a:srgbClr val="000000"/>
                </a:solidFill>
                <a:effectLst/>
                <a:latin typeface="Georgia" panose="02040502050405020303" pitchFamily="18" charset="0"/>
              </a:rPr>
              <a:t> </a:t>
            </a:r>
            <a:r>
              <a:rPr lang="el-GR" sz="2800" b="0" i="0" err="1">
                <a:solidFill>
                  <a:srgbClr val="000000"/>
                </a:solidFill>
                <a:effectLst/>
                <a:latin typeface="Georgia" panose="02040502050405020303" pitchFamily="18" charset="0"/>
              </a:rPr>
              <a:t>παρ</a:t>
            </a:r>
            <a:r>
              <a:rPr lang="el-GR" sz="2800" b="0" i="0">
                <a:solidFill>
                  <a:srgbClr val="000000"/>
                </a:solidFill>
                <a:effectLst/>
                <a:latin typeface="Georgia" panose="02040502050405020303" pitchFamily="18" charset="0"/>
              </a:rPr>
              <a:t>᾽ </a:t>
            </a:r>
            <a:r>
              <a:rPr lang="el-GR" sz="2800" b="0" i="0" err="1">
                <a:solidFill>
                  <a:srgbClr val="000000"/>
                </a:solidFill>
                <a:effectLst/>
                <a:latin typeface="Georgia" panose="02040502050405020303" pitchFamily="18" charset="0"/>
              </a:rPr>
              <a:t>ὅλον</a:t>
            </a:r>
            <a:r>
              <a:rPr lang="el-GR" sz="2800" b="0" i="0">
                <a:solidFill>
                  <a:srgbClr val="000000"/>
                </a:solidFill>
                <a:effectLst/>
                <a:latin typeface="Georgia" panose="02040502050405020303" pitchFamily="18" charset="0"/>
              </a:rPr>
              <a:t> </a:t>
            </a:r>
            <a:r>
              <a:rPr lang="el-GR" sz="2800" b="0" i="0" err="1">
                <a:solidFill>
                  <a:srgbClr val="000000"/>
                </a:solidFill>
                <a:effectLst/>
                <a:latin typeface="Georgia" panose="02040502050405020303" pitchFamily="18" charset="0"/>
              </a:rPr>
              <a:t>τὸν</a:t>
            </a:r>
            <a:r>
              <a:rPr lang="el-GR" sz="2800" b="0" i="0">
                <a:solidFill>
                  <a:srgbClr val="000000"/>
                </a:solidFill>
                <a:effectLst/>
                <a:latin typeface="Georgia" panose="02040502050405020303" pitchFamily="18" charset="0"/>
              </a:rPr>
              <a:t> </a:t>
            </a:r>
            <a:r>
              <a:rPr lang="el-GR" sz="2800" b="0" i="0" err="1">
                <a:solidFill>
                  <a:srgbClr val="000000"/>
                </a:solidFill>
                <a:effectLst/>
                <a:latin typeface="Georgia" panose="02040502050405020303" pitchFamily="18" charset="0"/>
              </a:rPr>
              <a:t>βίον</a:t>
            </a:r>
            <a:r>
              <a:rPr lang="el-GR" sz="2800" b="0" i="0">
                <a:solidFill>
                  <a:srgbClr val="000000"/>
                </a:solidFill>
                <a:effectLst/>
                <a:latin typeface="Georgia" panose="02040502050405020303" pitchFamily="18" charset="0"/>
              </a:rPr>
              <a:t> </a:t>
            </a:r>
            <a:r>
              <a:rPr lang="el-GR" sz="2800" b="0" i="0" err="1">
                <a:solidFill>
                  <a:srgbClr val="000000"/>
                </a:solidFill>
                <a:effectLst/>
                <a:latin typeface="Georgia" panose="02040502050405020303" pitchFamily="18" charset="0"/>
              </a:rPr>
              <a:t>αὐτοῦ</a:t>
            </a:r>
            <a:r>
              <a:rPr lang="el-GR" sz="2800" b="0" i="0">
                <a:solidFill>
                  <a:srgbClr val="000000"/>
                </a:solidFill>
                <a:effectLst/>
                <a:latin typeface="Georgia" panose="02040502050405020303" pitchFamily="18" charset="0"/>
              </a:rPr>
              <a:t> </a:t>
            </a:r>
            <a:r>
              <a:rPr lang="el-GR" sz="2800" b="0" i="0" err="1">
                <a:solidFill>
                  <a:srgbClr val="000000"/>
                </a:solidFill>
                <a:effectLst/>
                <a:latin typeface="Georgia" panose="02040502050405020303" pitchFamily="18" charset="0"/>
              </a:rPr>
              <a:t>καὶ</a:t>
            </a:r>
            <a:r>
              <a:rPr lang="el-GR" sz="2800" b="0" i="0">
                <a:solidFill>
                  <a:srgbClr val="000000"/>
                </a:solidFill>
                <a:effectLst/>
                <a:latin typeface="Georgia" panose="02040502050405020303" pitchFamily="18" charset="0"/>
              </a:rPr>
              <a:t> </a:t>
            </a:r>
            <a:r>
              <a:rPr lang="el-GR" sz="2800" b="0" i="0" err="1">
                <a:solidFill>
                  <a:srgbClr val="000000"/>
                </a:solidFill>
                <a:effectLst/>
                <a:latin typeface="Georgia" panose="02040502050405020303" pitchFamily="18" charset="0"/>
              </a:rPr>
              <a:t>τῶν</a:t>
            </a:r>
            <a:r>
              <a:rPr lang="el-GR" sz="2800" b="0" i="0">
                <a:solidFill>
                  <a:srgbClr val="000000"/>
                </a:solidFill>
                <a:effectLst/>
                <a:latin typeface="Georgia" panose="02040502050405020303" pitchFamily="18" charset="0"/>
              </a:rPr>
              <a:t> προγόνων </a:t>
            </a:r>
            <a:r>
              <a:rPr lang="el-GR" sz="2800" b="0" i="0" err="1">
                <a:solidFill>
                  <a:srgbClr val="000000"/>
                </a:solidFill>
                <a:effectLst/>
                <a:latin typeface="Georgia" panose="02040502050405020303" pitchFamily="18" charset="0"/>
              </a:rPr>
              <a:t>ἀσεβήματα</a:t>
            </a:r>
            <a:r>
              <a:rPr lang="el-GR" sz="2800" b="0" i="0">
                <a:solidFill>
                  <a:srgbClr val="000000"/>
                </a:solidFill>
                <a:effectLst/>
                <a:latin typeface="Georgia" panose="02040502050405020303" pitchFamily="18" charset="0"/>
              </a:rPr>
              <a:t>: </a:t>
            </a:r>
            <a:r>
              <a:rPr lang="el-GR" sz="2800" b="1" i="0" err="1">
                <a:solidFill>
                  <a:srgbClr val="000000"/>
                </a:solidFill>
                <a:effectLst/>
                <a:highlight>
                  <a:srgbClr val="FFFF00"/>
                </a:highlight>
                <a:latin typeface="Georgia" panose="02040502050405020303" pitchFamily="18" charset="0"/>
              </a:rPr>
              <a:t>μακρὸν</a:t>
            </a:r>
            <a:r>
              <a:rPr lang="el-GR" sz="2800" b="1" i="0">
                <a:solidFill>
                  <a:srgbClr val="000000"/>
                </a:solidFill>
                <a:effectLst/>
                <a:highlight>
                  <a:srgbClr val="FFFF00"/>
                </a:highlight>
                <a:latin typeface="Georgia" panose="02040502050405020303" pitchFamily="18" charset="0"/>
              </a:rPr>
              <a:t> γάρ</a:t>
            </a:r>
            <a:r>
              <a:rPr lang="el-GR" sz="2800" b="0" i="0">
                <a:solidFill>
                  <a:srgbClr val="000000"/>
                </a:solidFill>
                <a:effectLst/>
                <a:latin typeface="Georgia" panose="02040502050405020303" pitchFamily="18" charset="0"/>
              </a:rPr>
              <a:t>.</a:t>
            </a:r>
            <a:endParaRPr lang="en-US" sz="2800" b="0" i="0">
              <a:solidFill>
                <a:srgbClr val="000000"/>
              </a:solidFill>
              <a:effectLst/>
              <a:latin typeface="Georgia" panose="02040502050405020303" pitchFamily="18" charset="0"/>
            </a:endParaRPr>
          </a:p>
          <a:p>
            <a:endParaRPr lang="en-US" sz="2800" b="0" i="0">
              <a:solidFill>
                <a:srgbClr val="000000"/>
              </a:solidFill>
              <a:effectLst/>
              <a:latin typeface="Georgia" panose="02040502050405020303" pitchFamily="18" charset="0"/>
            </a:endParaRPr>
          </a:p>
          <a:p>
            <a:r>
              <a:rPr lang="en-US" sz="2800" b="0" i="0">
                <a:solidFill>
                  <a:srgbClr val="000000"/>
                </a:solidFill>
                <a:effectLst/>
                <a:latin typeface="Georgia" panose="02040502050405020303" pitchFamily="18" charset="0"/>
              </a:rPr>
              <a:t>“I pass by the history of his whole life and the crimes of his ancestors; for that would be too long a story.”  </a:t>
            </a:r>
          </a:p>
          <a:p>
            <a:r>
              <a:rPr lang="en-US" sz="1400"/>
              <a:t>Polybius </a:t>
            </a:r>
            <a:r>
              <a:rPr lang="en-US" sz="1400" err="1"/>
              <a:t>Historiae</a:t>
            </a:r>
            <a:r>
              <a:rPr lang="en-US" sz="1400"/>
              <a:t> 2.59</a:t>
            </a:r>
            <a:endParaRPr lang="en-US" sz="1400" b="0" i="0">
              <a:solidFill>
                <a:srgbClr val="000000"/>
              </a:solidFill>
              <a:effectLst/>
              <a:latin typeface="Georgia" panose="02040502050405020303" pitchFamily="18" charset="0"/>
            </a:endParaRPr>
          </a:p>
          <a:p>
            <a:r>
              <a:rPr lang="en-US" sz="1400" b="0" i="0">
                <a:solidFill>
                  <a:srgbClr val="000000"/>
                </a:solidFill>
                <a:effectLst/>
                <a:latin typeface="Lucida Grande"/>
              </a:rPr>
              <a:t>Histories. Polybius. Evelyn S. Shuckburgh. translator. London, New York. Macmillan. 1889. Reprint Bloomington 1962.</a:t>
            </a:r>
            <a:endParaRPr lang="en-US" sz="1400"/>
          </a:p>
        </p:txBody>
      </p:sp>
    </p:spTree>
    <p:extLst>
      <p:ext uri="{BB962C8B-B14F-4D97-AF65-F5344CB8AC3E}">
        <p14:creationId xmlns:p14="http://schemas.microsoft.com/office/powerpoint/2010/main" val="181263612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C232B-808E-5926-3966-C8C82BE82E9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D889807-F50D-3C80-A64C-867CD88DC8E0}"/>
              </a:ext>
            </a:extLst>
          </p:cNvPr>
          <p:cNvSpPr txBox="1"/>
          <p:nvPr/>
        </p:nvSpPr>
        <p:spPr>
          <a:xfrm>
            <a:off x="671512" y="501134"/>
            <a:ext cx="1115853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INTERNAL EVIDENCE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panose="020F0502020204030204"/>
                <a:ea typeface="+mn-ea"/>
                <a:cs typeface="+mn-cs"/>
              </a:rPr>
              <a:t>More Subjective</a:t>
            </a:r>
          </a:p>
        </p:txBody>
      </p:sp>
      <p:sp>
        <p:nvSpPr>
          <p:cNvPr id="3" name="TextBox 2">
            <a:extLst>
              <a:ext uri="{FF2B5EF4-FFF2-40B4-BE49-F238E27FC236}">
                <a16:creationId xmlns:a16="http://schemas.microsoft.com/office/drawing/2014/main" id="{B0A1FD49-66F3-534F-7A9C-8882FDDC1F61}"/>
              </a:ext>
            </a:extLst>
          </p:cNvPr>
          <p:cNvSpPr txBox="1"/>
          <p:nvPr/>
        </p:nvSpPr>
        <p:spPr>
          <a:xfrm>
            <a:off x="772732" y="1578352"/>
            <a:ext cx="11158537" cy="1154162"/>
          </a:xfrm>
          <a:prstGeom prst="rect">
            <a:avLst/>
          </a:prstGeom>
          <a:noFill/>
        </p:spPr>
        <p:txBody>
          <a:bodyPr wrap="square">
            <a:spAutoFit/>
          </a:bodyPr>
          <a:lstStyle/>
          <a:p>
            <a:pPr marR="0" lvl="0" rtl="0">
              <a:spcBef>
                <a:spcPts val="0"/>
              </a:spcBef>
              <a:spcAft>
                <a:spcPts val="600"/>
              </a:spcAft>
              <a:buSzPts val="1100"/>
              <a:tabLst>
                <a:tab pos="457200" algn="l"/>
              </a:tabLst>
            </a:pPr>
            <a:r>
              <a:rPr lang="en-US" sz="3200">
                <a:solidFill>
                  <a:prstClr val="black"/>
                </a:solidFill>
                <a:latin typeface="Calibri" panose="020F0502020204030204"/>
              </a:rPr>
              <a:t>Against the AE</a:t>
            </a:r>
          </a:p>
          <a:p>
            <a:pPr marR="0" lvl="0" rtl="0">
              <a:spcBef>
                <a:spcPts val="0"/>
              </a:spcBef>
              <a:spcAft>
                <a:spcPts val="600"/>
              </a:spcAft>
              <a:buSzPts val="1100"/>
              <a:tabLst>
                <a:tab pos="457200" algn="l"/>
              </a:tabLst>
            </a:pPr>
            <a:r>
              <a:rPr lang="en-US" sz="3200">
                <a:solidFill>
                  <a:prstClr val="black"/>
                </a:solidFill>
                <a:latin typeface="Calibri" panose="020F0502020204030204"/>
              </a:rPr>
              <a:t>Could Mark end with “</a:t>
            </a:r>
            <a:r>
              <a:rPr lang="en-US" sz="3200" b="1" i="1">
                <a:solidFill>
                  <a:prstClr val="black"/>
                </a:solidFill>
                <a:latin typeface="Calibri" panose="020F0502020204030204"/>
              </a:rPr>
              <a:t>for</a:t>
            </a:r>
            <a:r>
              <a:rPr lang="en-US" sz="3200">
                <a:solidFill>
                  <a:prstClr val="black"/>
                </a:solidFill>
                <a:latin typeface="Calibri" panose="020F0502020204030204"/>
              </a:rPr>
              <a:t>”?</a:t>
            </a:r>
            <a:endParaRPr lang="en-US" sz="3200" b="0" i="0">
              <a:solidFill>
                <a:srgbClr val="000000"/>
              </a:solidFill>
              <a:effectLst/>
              <a:latin typeface="Linguistics Pro"/>
            </a:endParaRPr>
          </a:p>
        </p:txBody>
      </p:sp>
      <p:sp>
        <p:nvSpPr>
          <p:cNvPr id="8" name="TextBox 7">
            <a:extLst>
              <a:ext uri="{FF2B5EF4-FFF2-40B4-BE49-F238E27FC236}">
                <a16:creationId xmlns:a16="http://schemas.microsoft.com/office/drawing/2014/main" id="{8142DF30-4EBF-4D9C-EFAB-19D9749E3B4F}"/>
              </a:ext>
            </a:extLst>
          </p:cNvPr>
          <p:cNvSpPr txBox="1"/>
          <p:nvPr/>
        </p:nvSpPr>
        <p:spPr>
          <a:xfrm>
            <a:off x="1803042" y="2744099"/>
            <a:ext cx="9311425" cy="3600986"/>
          </a:xfrm>
          <a:prstGeom prst="rect">
            <a:avLst/>
          </a:prstGeom>
          <a:noFill/>
        </p:spPr>
        <p:txBody>
          <a:bodyPr wrap="square">
            <a:spAutoFit/>
          </a:bodyPr>
          <a:lstStyle/>
          <a:p>
            <a:r>
              <a:rPr lang="en-US" sz="2800" b="1">
                <a:solidFill>
                  <a:srgbClr val="000000"/>
                </a:solidFill>
                <a:latin typeface="Georgia" panose="02040502050405020303" pitchFamily="18" charset="0"/>
              </a:rPr>
              <a:t>“Sentence” end</a:t>
            </a:r>
          </a:p>
          <a:p>
            <a:r>
              <a:rPr lang="en-US" sz="2800" b="0" i="0">
                <a:solidFill>
                  <a:srgbClr val="000000"/>
                </a:solidFill>
                <a:effectLst/>
                <a:latin typeface="Palatino Linotype" panose="02040502050505030304" pitchFamily="18" charset="0"/>
              </a:rPr>
              <a:t>Regarding Nero:</a:t>
            </a:r>
          </a:p>
          <a:p>
            <a:r>
              <a:rPr lang="el-GR" sz="2800" b="0" i="0" err="1">
                <a:solidFill>
                  <a:srgbClr val="000000"/>
                </a:solidFill>
                <a:effectLst/>
                <a:latin typeface="Palatino Linotype" panose="02040502050505030304" pitchFamily="18" charset="0"/>
              </a:rPr>
              <a:t>Καὶ</a:t>
            </a:r>
            <a:r>
              <a:rPr lang="el-GR" sz="2800" b="0" i="0">
                <a:solidFill>
                  <a:srgbClr val="000000"/>
                </a:solidFill>
                <a:effectLst/>
                <a:latin typeface="Palatino Linotype" panose="02040502050505030304" pitchFamily="18" charset="0"/>
              </a:rPr>
              <a:t> </a:t>
            </a:r>
            <a:r>
              <a:rPr lang="el-GR" sz="2800" b="0" i="0" err="1">
                <a:solidFill>
                  <a:srgbClr val="000000"/>
                </a:solidFill>
                <a:effectLst/>
                <a:latin typeface="Palatino Linotype" panose="02040502050505030304" pitchFamily="18" charset="0"/>
              </a:rPr>
              <a:t>ἐγένετο</a:t>
            </a:r>
            <a:r>
              <a:rPr lang="el-GR" sz="2800" b="0" i="0">
                <a:solidFill>
                  <a:srgbClr val="000000"/>
                </a:solidFill>
                <a:effectLst/>
                <a:latin typeface="Palatino Linotype" panose="02040502050505030304" pitchFamily="18" charset="0"/>
              </a:rPr>
              <a:t> </a:t>
            </a:r>
            <a:r>
              <a:rPr lang="el-GR" sz="2800" b="0" i="0" err="1">
                <a:solidFill>
                  <a:srgbClr val="000000"/>
                </a:solidFill>
                <a:effectLst/>
                <a:latin typeface="Palatino Linotype" panose="02040502050505030304" pitchFamily="18" charset="0"/>
              </a:rPr>
              <a:t>μέν</a:t>
            </a:r>
            <a:r>
              <a:rPr lang="el-GR" sz="2800" b="0" i="0">
                <a:solidFill>
                  <a:srgbClr val="000000"/>
                </a:solidFill>
                <a:effectLst/>
                <a:latin typeface="Palatino Linotype" panose="02040502050505030304" pitchFamily="18" charset="0"/>
              </a:rPr>
              <a:t> τις </a:t>
            </a:r>
            <a:r>
              <a:rPr lang="el-GR" sz="2800" b="0" i="0" err="1">
                <a:solidFill>
                  <a:srgbClr val="000000"/>
                </a:solidFill>
                <a:effectLst/>
                <a:latin typeface="Palatino Linotype" panose="02040502050505030304" pitchFamily="18" charset="0"/>
              </a:rPr>
              <a:t>ἐλπὶς</a:t>
            </a:r>
            <a:r>
              <a:rPr lang="el-GR" sz="2800" b="0" i="0">
                <a:solidFill>
                  <a:srgbClr val="000000"/>
                </a:solidFill>
                <a:effectLst/>
                <a:latin typeface="Palatino Linotype" panose="02040502050505030304" pitchFamily="18" charset="0"/>
              </a:rPr>
              <a:t> </a:t>
            </a:r>
            <a:r>
              <a:rPr lang="el-GR" sz="2800" b="0" i="0" err="1">
                <a:solidFill>
                  <a:srgbClr val="000000"/>
                </a:solidFill>
                <a:effectLst/>
                <a:latin typeface="Palatino Linotype" panose="02040502050505030304" pitchFamily="18" charset="0"/>
              </a:rPr>
              <a:t>ὑπὸ</a:t>
            </a:r>
            <a:r>
              <a:rPr lang="el-GR" sz="2800" b="0" i="0">
                <a:solidFill>
                  <a:srgbClr val="000000"/>
                </a:solidFill>
                <a:effectLst/>
                <a:latin typeface="Palatino Linotype" panose="02040502050505030304" pitchFamily="18" charset="0"/>
              </a:rPr>
              <a:t> </a:t>
            </a:r>
            <a:r>
              <a:rPr lang="el-GR" sz="2800" b="0" i="0" err="1">
                <a:solidFill>
                  <a:srgbClr val="000000"/>
                </a:solidFill>
                <a:effectLst/>
                <a:latin typeface="Palatino Linotype" panose="02040502050505030304" pitchFamily="18" charset="0"/>
              </a:rPr>
              <a:t>χειμῶνος</a:t>
            </a:r>
            <a:r>
              <a:rPr lang="el-GR" sz="2800" b="0" i="0">
                <a:solidFill>
                  <a:srgbClr val="000000"/>
                </a:solidFill>
                <a:effectLst/>
                <a:latin typeface="Palatino Linotype" panose="02040502050505030304" pitchFamily="18" charset="0"/>
              </a:rPr>
              <a:t> </a:t>
            </a:r>
            <a:r>
              <a:rPr lang="el-GR" sz="2800" b="0" i="0" err="1">
                <a:solidFill>
                  <a:srgbClr val="000000"/>
                </a:solidFill>
                <a:effectLst/>
                <a:latin typeface="Palatino Linotype" panose="02040502050505030304" pitchFamily="18" charset="0"/>
              </a:rPr>
              <a:t>αὐτὸν</a:t>
            </a:r>
            <a:r>
              <a:rPr lang="el-GR" sz="2800" b="0" i="0">
                <a:solidFill>
                  <a:srgbClr val="000000"/>
                </a:solidFill>
                <a:effectLst/>
                <a:latin typeface="Palatino Linotype" panose="02040502050505030304" pitchFamily="18" charset="0"/>
              </a:rPr>
              <a:t> </a:t>
            </a:r>
            <a:r>
              <a:rPr lang="el-GR" sz="2800" b="0" i="0" err="1">
                <a:solidFill>
                  <a:srgbClr val="000000"/>
                </a:solidFill>
                <a:effectLst/>
                <a:latin typeface="Palatino Linotype" panose="02040502050505030304" pitchFamily="18" charset="0"/>
              </a:rPr>
              <a:t>φθαρήσεσθαι</a:t>
            </a:r>
            <a:r>
              <a:rPr lang="el-GR" sz="2800" b="0" i="0">
                <a:solidFill>
                  <a:srgbClr val="000000"/>
                </a:solidFill>
                <a:effectLst/>
                <a:latin typeface="Palatino Linotype" panose="02040502050505030304" pitchFamily="18" charset="0"/>
              </a:rPr>
              <a:t>, μάτην </a:t>
            </a:r>
            <a:r>
              <a:rPr lang="el-GR" sz="2800" b="0" i="0" err="1">
                <a:solidFill>
                  <a:srgbClr val="000000"/>
                </a:solidFill>
                <a:effectLst/>
                <a:latin typeface="Palatino Linotype" panose="02040502050505030304" pitchFamily="18" charset="0"/>
              </a:rPr>
              <a:t>δὲ</a:t>
            </a:r>
            <a:r>
              <a:rPr lang="el-GR" sz="2800" b="0" i="0">
                <a:solidFill>
                  <a:srgbClr val="000000"/>
                </a:solidFill>
                <a:effectLst/>
                <a:latin typeface="Palatino Linotype" panose="02040502050505030304" pitchFamily="18" charset="0"/>
              </a:rPr>
              <a:t> </a:t>
            </a:r>
            <a:r>
              <a:rPr lang="el-GR" sz="2800" b="0" i="0" err="1">
                <a:solidFill>
                  <a:srgbClr val="000000"/>
                </a:solidFill>
                <a:effectLst/>
                <a:latin typeface="Palatino Linotype" panose="02040502050505030304" pitchFamily="18" charset="0"/>
              </a:rPr>
              <a:t>πολλοὶ</a:t>
            </a:r>
            <a:r>
              <a:rPr lang="el-GR" sz="2800" b="0" i="0">
                <a:solidFill>
                  <a:srgbClr val="000000"/>
                </a:solidFill>
                <a:effectLst/>
                <a:latin typeface="Palatino Linotype" panose="02040502050505030304" pitchFamily="18" charset="0"/>
              </a:rPr>
              <a:t> </a:t>
            </a:r>
            <a:r>
              <a:rPr lang="el-GR" sz="2800" b="0" i="0" err="1">
                <a:solidFill>
                  <a:srgbClr val="000000"/>
                </a:solidFill>
                <a:effectLst/>
                <a:latin typeface="Palatino Linotype" panose="02040502050505030304" pitchFamily="18" charset="0"/>
              </a:rPr>
              <a:t>ἥσθησαν</a:t>
            </a:r>
            <a:r>
              <a:rPr lang="el-GR" sz="2800" b="0" i="0">
                <a:solidFill>
                  <a:srgbClr val="000000"/>
                </a:solidFill>
                <a:effectLst/>
                <a:latin typeface="Palatino Linotype" panose="02040502050505030304" pitchFamily="18" charset="0"/>
              </a:rPr>
              <a:t>· </a:t>
            </a:r>
            <a:r>
              <a:rPr lang="el-GR" sz="2800" b="1" i="0" err="1">
                <a:solidFill>
                  <a:srgbClr val="000000"/>
                </a:solidFill>
                <a:effectLst/>
                <a:highlight>
                  <a:srgbClr val="FFFF00"/>
                </a:highlight>
                <a:latin typeface="Palatino Linotype" panose="02040502050505030304" pitchFamily="18" charset="0"/>
              </a:rPr>
              <a:t>ἐσώθη</a:t>
            </a:r>
            <a:r>
              <a:rPr lang="el-GR" sz="2800" b="1" i="0">
                <a:solidFill>
                  <a:srgbClr val="000000"/>
                </a:solidFill>
                <a:effectLst/>
                <a:highlight>
                  <a:srgbClr val="FFFF00"/>
                </a:highlight>
                <a:latin typeface="Palatino Linotype" panose="02040502050505030304" pitchFamily="18" charset="0"/>
              </a:rPr>
              <a:t> γάρ</a:t>
            </a:r>
            <a:r>
              <a:rPr lang="el-GR" sz="2800" b="0" i="0">
                <a:solidFill>
                  <a:srgbClr val="000000"/>
                </a:solidFill>
                <a:effectLst/>
                <a:latin typeface="Palatino Linotype" panose="02040502050505030304" pitchFamily="18" charset="0"/>
              </a:rPr>
              <a:t>.</a:t>
            </a:r>
            <a:endParaRPr lang="en-US" sz="2800" b="0" i="0">
              <a:solidFill>
                <a:srgbClr val="000000"/>
              </a:solidFill>
              <a:effectLst/>
              <a:latin typeface="Palatino Linotype" panose="02040502050505030304" pitchFamily="18" charset="0"/>
            </a:endParaRPr>
          </a:p>
          <a:p>
            <a:endParaRPr lang="en-US" sz="2800" b="0" i="0">
              <a:solidFill>
                <a:srgbClr val="000000"/>
              </a:solidFill>
              <a:effectLst/>
              <a:latin typeface="Georgia" panose="02040502050405020303" pitchFamily="18" charset="0"/>
            </a:endParaRPr>
          </a:p>
          <a:p>
            <a:r>
              <a:rPr lang="en-US" sz="2800" b="0" i="0">
                <a:solidFill>
                  <a:srgbClr val="000000"/>
                </a:solidFill>
                <a:effectLst/>
                <a:latin typeface="Georgia" panose="02040502050405020303" pitchFamily="18" charset="0"/>
              </a:rPr>
              <a:t>“And it happened there was some hope of him perishing by a winter storm, but in vain many had rejoiced, for he was saved.” </a:t>
            </a:r>
          </a:p>
        </p:txBody>
      </p:sp>
      <p:sp>
        <p:nvSpPr>
          <p:cNvPr id="4" name="TextBox 3">
            <a:extLst>
              <a:ext uri="{FF2B5EF4-FFF2-40B4-BE49-F238E27FC236}">
                <a16:creationId xmlns:a16="http://schemas.microsoft.com/office/drawing/2014/main" id="{E311C762-CCAE-4BAB-9032-0BC4657E01B9}"/>
              </a:ext>
            </a:extLst>
          </p:cNvPr>
          <p:cNvSpPr txBox="1"/>
          <p:nvPr/>
        </p:nvSpPr>
        <p:spPr>
          <a:xfrm>
            <a:off x="2398388" y="6345085"/>
            <a:ext cx="7704786" cy="461665"/>
          </a:xfrm>
          <a:prstGeom prst="rect">
            <a:avLst/>
          </a:prstGeom>
          <a:noFill/>
        </p:spPr>
        <p:txBody>
          <a:bodyPr wrap="square">
            <a:spAutoFit/>
          </a:bodyPr>
          <a:lstStyle/>
          <a:p>
            <a:pPr>
              <a:spcAft>
                <a:spcPts val="600"/>
              </a:spcAft>
              <a:buSzPts val="1100"/>
              <a:tabLst>
                <a:tab pos="1097280" algn="l"/>
              </a:tabLs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Dio’s Roman History, we read of Nero returning to Rome, and it is said that there was some hope he would perish </a:t>
            </a:r>
            <a:r>
              <a:rPr lang="en-US" sz="1200" err="1">
                <a:effectLst/>
                <a:latin typeface="Times New Roman" panose="02020603050405020304" pitchFamily="18" charset="0"/>
                <a:ea typeface="Times New Roman" panose="02020603050405020304" pitchFamily="18" charset="0"/>
                <a:cs typeface="Times New Roman" panose="02020603050405020304" pitchFamily="18" charset="0"/>
              </a:rPr>
              <a:t>en</a:t>
            </a: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 route in a storm; but such hope was in vain, </a:t>
            </a:r>
            <a:r>
              <a:rPr lang="en-US" sz="1200" err="1">
                <a:effectLst/>
                <a:latin typeface="Times New Roman" panose="02020603050405020304" pitchFamily="18" charset="0"/>
                <a:ea typeface="Times New Roman" panose="02020603050405020304" pitchFamily="18" charset="0"/>
                <a:cs typeface="Times New Roman" panose="02020603050405020304" pitchFamily="18" charset="0"/>
              </a:rPr>
              <a:t>ἐσώθη</a:t>
            </a: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err="1">
                <a:effectLst/>
                <a:latin typeface="Times New Roman" panose="02020603050405020304" pitchFamily="18" charset="0"/>
                <a:ea typeface="Times New Roman" panose="02020603050405020304" pitchFamily="18" charset="0"/>
                <a:cs typeface="Times New Roman" panose="02020603050405020304" pitchFamily="18" charset="0"/>
              </a:rPr>
              <a:t>γάρ</a:t>
            </a: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 (62.19.2)</a:t>
            </a:r>
          </a:p>
        </p:txBody>
      </p:sp>
    </p:spTree>
    <p:extLst>
      <p:ext uri="{BB962C8B-B14F-4D97-AF65-F5344CB8AC3E}">
        <p14:creationId xmlns:p14="http://schemas.microsoft.com/office/powerpoint/2010/main" val="111252989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4C9BE-C45D-58D2-E9A9-F39CE186EEF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EDD32CA-FDED-8D62-AA88-3B4245DEFD8D}"/>
              </a:ext>
            </a:extLst>
          </p:cNvPr>
          <p:cNvSpPr txBox="1"/>
          <p:nvPr/>
        </p:nvSpPr>
        <p:spPr>
          <a:xfrm>
            <a:off x="671512" y="501134"/>
            <a:ext cx="1115853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INTERNAL EVIDENCE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panose="020F0502020204030204"/>
                <a:ea typeface="+mn-ea"/>
                <a:cs typeface="+mn-cs"/>
              </a:rPr>
              <a:t>More Subjective</a:t>
            </a:r>
          </a:p>
        </p:txBody>
      </p:sp>
      <p:sp>
        <p:nvSpPr>
          <p:cNvPr id="3" name="TextBox 2">
            <a:extLst>
              <a:ext uri="{FF2B5EF4-FFF2-40B4-BE49-F238E27FC236}">
                <a16:creationId xmlns:a16="http://schemas.microsoft.com/office/drawing/2014/main" id="{F2B1FB85-40AC-33AD-21AE-974F8AD7BFC4}"/>
              </a:ext>
            </a:extLst>
          </p:cNvPr>
          <p:cNvSpPr txBox="1"/>
          <p:nvPr/>
        </p:nvSpPr>
        <p:spPr>
          <a:xfrm>
            <a:off x="772732" y="1578352"/>
            <a:ext cx="11158537" cy="1154162"/>
          </a:xfrm>
          <a:prstGeom prst="rect">
            <a:avLst/>
          </a:prstGeom>
          <a:noFill/>
        </p:spPr>
        <p:txBody>
          <a:bodyPr wrap="square">
            <a:spAutoFit/>
          </a:bodyPr>
          <a:lstStyle/>
          <a:p>
            <a:pPr marR="0" lvl="0" rtl="0">
              <a:spcBef>
                <a:spcPts val="0"/>
              </a:spcBef>
              <a:spcAft>
                <a:spcPts val="600"/>
              </a:spcAft>
              <a:buSzPts val="1100"/>
              <a:tabLst>
                <a:tab pos="457200" algn="l"/>
              </a:tabLst>
            </a:pPr>
            <a:r>
              <a:rPr lang="en-US" sz="3200">
                <a:solidFill>
                  <a:prstClr val="black"/>
                </a:solidFill>
                <a:latin typeface="Calibri" panose="020F0502020204030204"/>
              </a:rPr>
              <a:t>Against the AE</a:t>
            </a:r>
          </a:p>
          <a:p>
            <a:pPr marR="0" lvl="0" rtl="0">
              <a:spcBef>
                <a:spcPts val="0"/>
              </a:spcBef>
              <a:spcAft>
                <a:spcPts val="600"/>
              </a:spcAft>
              <a:buSzPts val="1100"/>
              <a:tabLst>
                <a:tab pos="457200" algn="l"/>
              </a:tabLst>
            </a:pPr>
            <a:r>
              <a:rPr lang="en-US" sz="3200">
                <a:solidFill>
                  <a:prstClr val="black"/>
                </a:solidFill>
                <a:latin typeface="Calibri" panose="020F0502020204030204"/>
              </a:rPr>
              <a:t>Could Mark end without resurrection appearances?</a:t>
            </a:r>
            <a:endParaRPr lang="en-US" sz="3200" b="0" i="0">
              <a:solidFill>
                <a:srgbClr val="000000"/>
              </a:solidFill>
              <a:effectLst/>
              <a:latin typeface="Linguistics Pro"/>
            </a:endParaRPr>
          </a:p>
        </p:txBody>
      </p:sp>
    </p:spTree>
    <p:extLst>
      <p:ext uri="{BB962C8B-B14F-4D97-AF65-F5344CB8AC3E}">
        <p14:creationId xmlns:p14="http://schemas.microsoft.com/office/powerpoint/2010/main" val="233583290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14399-8BF2-3343-D7F0-2711AED7834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C1B864E-C58A-4E7D-CD4F-D252911F5012}"/>
              </a:ext>
            </a:extLst>
          </p:cNvPr>
          <p:cNvSpPr txBox="1"/>
          <p:nvPr/>
        </p:nvSpPr>
        <p:spPr>
          <a:xfrm>
            <a:off x="671512" y="501134"/>
            <a:ext cx="1115853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INTERNAL EVIDENCE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panose="020F0502020204030204"/>
                <a:ea typeface="+mn-ea"/>
                <a:cs typeface="+mn-cs"/>
              </a:rPr>
              <a:t>More Subjective</a:t>
            </a:r>
          </a:p>
        </p:txBody>
      </p:sp>
      <p:sp>
        <p:nvSpPr>
          <p:cNvPr id="2" name="TextBox 1">
            <a:extLst>
              <a:ext uri="{FF2B5EF4-FFF2-40B4-BE49-F238E27FC236}">
                <a16:creationId xmlns:a16="http://schemas.microsoft.com/office/drawing/2014/main" id="{EA4C312F-A8DC-B596-E1F2-85FC9734807E}"/>
              </a:ext>
            </a:extLst>
          </p:cNvPr>
          <p:cNvSpPr txBox="1"/>
          <p:nvPr/>
        </p:nvSpPr>
        <p:spPr>
          <a:xfrm>
            <a:off x="1519707" y="1700011"/>
            <a:ext cx="8680359" cy="523220"/>
          </a:xfrm>
          <a:prstGeom prst="rect">
            <a:avLst/>
          </a:prstGeom>
          <a:noFill/>
        </p:spPr>
        <p:txBody>
          <a:bodyPr wrap="square" rtlCol="0">
            <a:spAutoFit/>
          </a:bodyPr>
          <a:lstStyle/>
          <a:p>
            <a:r>
              <a:rPr lang="en-US" sz="2800" b="1"/>
              <a:t>Which Reading Best Explains the Existence of the Others?</a:t>
            </a:r>
          </a:p>
        </p:txBody>
      </p:sp>
      <p:sp>
        <p:nvSpPr>
          <p:cNvPr id="8" name="TextBox 7">
            <a:extLst>
              <a:ext uri="{FF2B5EF4-FFF2-40B4-BE49-F238E27FC236}">
                <a16:creationId xmlns:a16="http://schemas.microsoft.com/office/drawing/2014/main" id="{BC574995-E7EC-ACC2-D670-C3788C141A71}"/>
              </a:ext>
            </a:extLst>
          </p:cNvPr>
          <p:cNvSpPr txBox="1"/>
          <p:nvPr/>
        </p:nvSpPr>
        <p:spPr>
          <a:xfrm>
            <a:off x="671510" y="2446986"/>
            <a:ext cx="11158537" cy="1384995"/>
          </a:xfrm>
          <a:prstGeom prst="rect">
            <a:avLst/>
          </a:prstGeom>
          <a:noFill/>
        </p:spPr>
        <p:txBody>
          <a:bodyPr wrap="square" rtlCol="0">
            <a:spAutoFit/>
          </a:bodyPr>
          <a:lstStyle/>
          <a:p>
            <a:r>
              <a:rPr lang="en-US" sz="2800"/>
              <a:t>ABRUPT ENDING AS THE EXPLANATION</a:t>
            </a:r>
          </a:p>
          <a:p>
            <a:r>
              <a:rPr lang="en-US" sz="2800"/>
              <a:t>	</a:t>
            </a:r>
            <a:r>
              <a:rPr lang="en-US" sz="2800" b="1"/>
              <a:t>An Ending Was Thought Needed</a:t>
            </a:r>
          </a:p>
          <a:p>
            <a:r>
              <a:rPr lang="en-US" sz="2800" b="1"/>
              <a:t>	Different Endings Were Created</a:t>
            </a:r>
          </a:p>
        </p:txBody>
      </p:sp>
      <p:sp>
        <p:nvSpPr>
          <p:cNvPr id="10" name="TextBox 9">
            <a:extLst>
              <a:ext uri="{FF2B5EF4-FFF2-40B4-BE49-F238E27FC236}">
                <a16:creationId xmlns:a16="http://schemas.microsoft.com/office/drawing/2014/main" id="{AB927A08-6D0D-ABFC-9288-D0F31D9D8153}"/>
              </a:ext>
            </a:extLst>
          </p:cNvPr>
          <p:cNvSpPr txBox="1"/>
          <p:nvPr/>
        </p:nvSpPr>
        <p:spPr>
          <a:xfrm>
            <a:off x="1519707" y="4700615"/>
            <a:ext cx="6098146" cy="523220"/>
          </a:xfrm>
          <a:prstGeom prst="rect">
            <a:avLst/>
          </a:prstGeom>
          <a:noFill/>
        </p:spPr>
        <p:txBody>
          <a:bodyPr wrap="square">
            <a:spAutoFit/>
          </a:bodyPr>
          <a:lstStyle/>
          <a:p>
            <a:r>
              <a:rPr lang="en-US" sz="2800" b="1"/>
              <a:t>THIS TEST FAVORS THE ABRUPT ENDING</a:t>
            </a:r>
            <a:endParaRPr lang="en-US" sz="2800"/>
          </a:p>
        </p:txBody>
      </p:sp>
    </p:spTree>
    <p:extLst>
      <p:ext uri="{BB962C8B-B14F-4D97-AF65-F5344CB8AC3E}">
        <p14:creationId xmlns:p14="http://schemas.microsoft.com/office/powerpoint/2010/main" val="72047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148B0-8B3D-86E9-6877-69990409B70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6A8C44B-5231-5BAF-362B-1DE8DE2618D7}"/>
              </a:ext>
            </a:extLst>
          </p:cNvPr>
          <p:cNvSpPr txBox="1"/>
          <p:nvPr/>
        </p:nvSpPr>
        <p:spPr>
          <a:xfrm>
            <a:off x="671512" y="501134"/>
            <a:ext cx="1115853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INTERNAL EVIDENCE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panose="020F0502020204030204"/>
                <a:ea typeface="+mn-ea"/>
                <a:cs typeface="+mn-cs"/>
              </a:rPr>
              <a:t>More Subjective</a:t>
            </a:r>
          </a:p>
        </p:txBody>
      </p:sp>
      <p:sp>
        <p:nvSpPr>
          <p:cNvPr id="2" name="TextBox 1">
            <a:extLst>
              <a:ext uri="{FF2B5EF4-FFF2-40B4-BE49-F238E27FC236}">
                <a16:creationId xmlns:a16="http://schemas.microsoft.com/office/drawing/2014/main" id="{E516FB3D-9875-A910-EFBF-0734E65ADCA8}"/>
              </a:ext>
            </a:extLst>
          </p:cNvPr>
          <p:cNvSpPr txBox="1"/>
          <p:nvPr/>
        </p:nvSpPr>
        <p:spPr>
          <a:xfrm>
            <a:off x="1519707" y="1700011"/>
            <a:ext cx="8680359" cy="523220"/>
          </a:xfrm>
          <a:prstGeom prst="rect">
            <a:avLst/>
          </a:prstGeom>
          <a:noFill/>
        </p:spPr>
        <p:txBody>
          <a:bodyPr wrap="square" rtlCol="0">
            <a:spAutoFit/>
          </a:bodyPr>
          <a:lstStyle/>
          <a:p>
            <a:r>
              <a:rPr lang="en-US" sz="2800" b="1"/>
              <a:t>Which Reading Best Explains the Existence of the Others?</a:t>
            </a:r>
          </a:p>
        </p:txBody>
      </p:sp>
      <p:sp>
        <p:nvSpPr>
          <p:cNvPr id="8" name="TextBox 7">
            <a:extLst>
              <a:ext uri="{FF2B5EF4-FFF2-40B4-BE49-F238E27FC236}">
                <a16:creationId xmlns:a16="http://schemas.microsoft.com/office/drawing/2014/main" id="{595E8825-0E3E-93DC-8471-8AD68B54FEF4}"/>
              </a:ext>
            </a:extLst>
          </p:cNvPr>
          <p:cNvSpPr txBox="1"/>
          <p:nvPr/>
        </p:nvSpPr>
        <p:spPr>
          <a:xfrm>
            <a:off x="671510" y="2446986"/>
            <a:ext cx="11158537" cy="4247317"/>
          </a:xfrm>
          <a:prstGeom prst="rect">
            <a:avLst/>
          </a:prstGeom>
          <a:noFill/>
        </p:spPr>
        <p:txBody>
          <a:bodyPr wrap="square" rtlCol="0">
            <a:spAutoFit/>
          </a:bodyPr>
          <a:lstStyle/>
          <a:p>
            <a:r>
              <a:rPr lang="en-US" sz="2800"/>
              <a:t>ABRUPT ENDING AS THE EXPLANATION</a:t>
            </a:r>
          </a:p>
          <a:p>
            <a:r>
              <a:rPr lang="en-US" sz="2800"/>
              <a:t>	</a:t>
            </a:r>
            <a:r>
              <a:rPr lang="en-US" sz="2800" b="1"/>
              <a:t>An Ending Was Thought Needed</a:t>
            </a:r>
          </a:p>
          <a:p>
            <a:r>
              <a:rPr lang="en-US" sz="2800" b="1"/>
              <a:t>	Different Endings Were Created</a:t>
            </a:r>
          </a:p>
          <a:p>
            <a:endParaRPr lang="en-US" sz="2800"/>
          </a:p>
          <a:p>
            <a:r>
              <a:rPr lang="en-US" sz="2800"/>
              <a:t>LONG ENDING AS THE EXPLANATION</a:t>
            </a:r>
          </a:p>
          <a:p>
            <a:r>
              <a:rPr lang="en-US" sz="2800"/>
              <a:t>	(</a:t>
            </a:r>
            <a:r>
              <a:rPr lang="en-US" sz="2800" i="1"/>
              <a:t>Ending Itself doesn’t Provide the Explanation, but</a:t>
            </a:r>
            <a:r>
              <a:rPr lang="en-US" sz="2800"/>
              <a:t>…)</a:t>
            </a:r>
          </a:p>
          <a:p>
            <a:r>
              <a:rPr lang="en-US" sz="2800"/>
              <a:t>	</a:t>
            </a:r>
            <a:r>
              <a:rPr lang="en-US" sz="2800" b="1"/>
              <a:t>The Lectionary Note Mistake Theory</a:t>
            </a:r>
          </a:p>
          <a:p>
            <a:r>
              <a:rPr lang="en-US" sz="2800" b="1"/>
              <a:t>	The Lost Page Theory</a:t>
            </a:r>
          </a:p>
          <a:p>
            <a:r>
              <a:rPr lang="en-US" sz="2800"/>
              <a:t>	But these are not examples of one ending explaining the others</a:t>
            </a:r>
          </a:p>
          <a:p>
            <a:endParaRPr lang="en-US"/>
          </a:p>
        </p:txBody>
      </p:sp>
    </p:spTree>
    <p:extLst>
      <p:ext uri="{BB962C8B-B14F-4D97-AF65-F5344CB8AC3E}">
        <p14:creationId xmlns:p14="http://schemas.microsoft.com/office/powerpoint/2010/main" val="91499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D30DBFB-79DC-2C08-2C47-7B945866886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D00A90D-C6DD-217C-11B1-CC39C62F4EC3}"/>
              </a:ext>
            </a:extLst>
          </p:cNvPr>
          <p:cNvSpPr txBox="1"/>
          <p:nvPr/>
        </p:nvSpPr>
        <p:spPr>
          <a:xfrm>
            <a:off x="3227523" y="2129105"/>
            <a:ext cx="625303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panose="020F0502020204030204"/>
                <a:ea typeface="+mn-ea"/>
                <a:cs typeface="+mn-cs"/>
              </a:rPr>
              <a:t>Internal Evidence</a:t>
            </a:r>
          </a:p>
          <a:p>
            <a:pPr algn="ctr">
              <a:defRPr/>
            </a:pPr>
            <a:r>
              <a:rPr kumimoji="0" lang="en-US" sz="4400" b="1" i="0" u="none" strike="noStrike" kern="1200" cap="none" spc="0" normalizeH="0" baseline="0" noProof="0">
                <a:ln>
                  <a:noFill/>
                </a:ln>
                <a:solidFill>
                  <a:prstClr val="white"/>
                </a:solidFill>
                <a:effectLst/>
                <a:uLnTx/>
                <a:uFillTx/>
                <a:latin typeface="Calibri" panose="020F0502020204030204"/>
                <a:ea typeface="+mn-ea"/>
                <a:cs typeface="+mn-cs"/>
              </a:rPr>
              <a:t>Weighted </a:t>
            </a:r>
            <a:r>
              <a:rPr lang="en-US" sz="4400" b="1">
                <a:solidFill>
                  <a:prstClr val="white"/>
                </a:solidFill>
                <a:latin typeface="Calibri" panose="020F0502020204030204"/>
              </a:rPr>
              <a:t>Against </a:t>
            </a:r>
            <a:r>
              <a:rPr kumimoji="0" lang="en-US" sz="4400" b="1" i="0" u="none" strike="noStrike" kern="1200" cap="none" spc="0" normalizeH="0" baseline="0" noProof="0">
                <a:ln>
                  <a:noFill/>
                </a:ln>
                <a:solidFill>
                  <a:prstClr val="white"/>
                </a:solidFill>
                <a:effectLst/>
                <a:uLnTx/>
                <a:uFillTx/>
                <a:latin typeface="Calibri" panose="020F0502020204030204"/>
                <a:ea typeface="+mn-ea"/>
                <a:cs typeface="+mn-cs"/>
              </a:rPr>
              <a:t>LE</a:t>
            </a:r>
          </a:p>
        </p:txBody>
      </p:sp>
    </p:spTree>
    <p:extLst>
      <p:ext uri="{BB962C8B-B14F-4D97-AF65-F5344CB8AC3E}">
        <p14:creationId xmlns:p14="http://schemas.microsoft.com/office/powerpoint/2010/main" val="379171355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a:extLst>
            <a:ext uri="{FF2B5EF4-FFF2-40B4-BE49-F238E27FC236}">
              <a16:creationId xmlns:a16="http://schemas.microsoft.com/office/drawing/2014/main" id="{2D30DBFB-79DC-2C08-2C47-7B945866886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D00A90D-C6DD-217C-11B1-CC39C62F4EC3}"/>
              </a:ext>
            </a:extLst>
          </p:cNvPr>
          <p:cNvSpPr txBox="1"/>
          <p:nvPr/>
        </p:nvSpPr>
        <p:spPr>
          <a:xfrm>
            <a:off x="1083526" y="824412"/>
            <a:ext cx="10024947" cy="507831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u="sng">
                <a:solidFill>
                  <a:prstClr val="white"/>
                </a:solidFill>
                <a:effectLst>
                  <a:outerShdw blurRad="38100" dist="38100" dir="2700000" algn="tl">
                    <a:srgbClr val="000000">
                      <a:alpha val="43137"/>
                    </a:srgbClr>
                  </a:outerShdw>
                </a:effectLst>
                <a:latin typeface="Calibri" panose="020F0502020204030204"/>
              </a:rPr>
              <a:t>External Evidence</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600" b="1" i="0" u="none" strike="noStrike" kern="1200" cap="none" spc="0" normalizeH="0" baseline="0" noProof="0">
                <a:ln>
                  <a:noFill/>
                </a:ln>
                <a:solidFill>
                  <a:schemeClr val="accent2">
                    <a:lumMod val="60000"/>
                    <a:lumOff val="40000"/>
                  </a:schemeClr>
                </a:solidFill>
                <a:effectLst>
                  <a:outerShdw blurRad="38100" dist="38100" dir="2700000" algn="tl">
                    <a:srgbClr val="000000">
                      <a:alpha val="43137"/>
                    </a:srgbClr>
                  </a:outerShdw>
                </a:effectLst>
                <a:uLnTx/>
                <a:uFillTx/>
                <a:latin typeface="Calibri" panose="020F0502020204030204"/>
                <a:ea typeface="+mn-ea"/>
                <a:cs typeface="+mn-cs"/>
              </a:rPr>
              <a:t>Greek MSS </a:t>
            </a:r>
            <a:r>
              <a:rPr lang="en-US" sz="3600" b="1">
                <a:solidFill>
                  <a:schemeClr val="accent2">
                    <a:lumMod val="60000"/>
                    <a:lumOff val="40000"/>
                  </a:schemeClr>
                </a:solidFill>
                <a:effectLst>
                  <a:outerShdw blurRad="38100" dist="38100" dir="2700000" algn="tl">
                    <a:srgbClr val="000000">
                      <a:alpha val="43137"/>
                    </a:srgbClr>
                  </a:outerShdw>
                </a:effectLst>
                <a:latin typeface="Calibri" panose="020F0502020204030204"/>
              </a:rPr>
              <a:t>– Support LE</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6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An</a:t>
            </a:r>
            <a:r>
              <a:rPr lang="en-US" sz="3600" b="1" err="1">
                <a:solidFill>
                  <a:srgbClr val="FF0000"/>
                </a:solidFill>
                <a:effectLst>
                  <a:outerShdw blurRad="38100" dist="38100" dir="2700000" algn="tl">
                    <a:srgbClr val="000000">
                      <a:alpha val="43137"/>
                    </a:srgbClr>
                  </a:outerShdw>
                </a:effectLst>
                <a:latin typeface="Calibri" panose="020F0502020204030204"/>
              </a:rPr>
              <a:t>cient</a:t>
            </a:r>
            <a:r>
              <a:rPr lang="en-US" sz="3600" b="1">
                <a:solidFill>
                  <a:srgbClr val="FF0000"/>
                </a:solidFill>
                <a:effectLst>
                  <a:outerShdw blurRad="38100" dist="38100" dir="2700000" algn="tl">
                    <a:srgbClr val="000000">
                      <a:alpha val="43137"/>
                    </a:srgbClr>
                  </a:outerShdw>
                </a:effectLst>
                <a:latin typeface="Calibri" panose="020F0502020204030204"/>
              </a:rPr>
              <a:t> Versions</a:t>
            </a:r>
            <a:r>
              <a:rPr kumimoji="0" lang="en-US" sz="36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 </a:t>
            </a:r>
            <a:r>
              <a:rPr lang="en-US" sz="3600" b="1">
                <a:solidFill>
                  <a:srgbClr val="FF0000"/>
                </a:solidFill>
                <a:effectLst>
                  <a:outerShdw blurRad="38100" dist="38100" dir="2700000" algn="tl">
                    <a:srgbClr val="000000">
                      <a:alpha val="43137"/>
                    </a:srgbClr>
                  </a:outerShdw>
                </a:effectLst>
                <a:latin typeface="Calibri" panose="020F0502020204030204"/>
              </a:rPr>
              <a:t>– Weighted Against LE</a:t>
            </a:r>
            <a:endParaRPr lang="en-US" sz="3600" b="1">
              <a:solidFill>
                <a:prstClr val="white"/>
              </a:solidFill>
              <a:effectLst>
                <a:outerShdw blurRad="38100" dist="38100" dir="2700000" algn="tl">
                  <a:srgbClr val="000000">
                    <a:alpha val="43137"/>
                  </a:srgbClr>
                </a:outerShdw>
              </a:effectLst>
              <a:latin typeface="Calibri" panose="020F0502020204030204"/>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lang="en-US" sz="3600" b="1">
                <a:gradFill flip="none" rotWithShape="1">
                  <a:gsLst>
                    <a:gs pos="0">
                      <a:schemeClr val="accent6">
                        <a:lumMod val="60000"/>
                        <a:lumOff val="40000"/>
                      </a:schemeClr>
                    </a:gs>
                    <a:gs pos="100000">
                      <a:srgbClr val="FF0000"/>
                    </a:gs>
                  </a:gsLst>
                  <a:lin ang="2700000" scaled="1"/>
                  <a:tileRect/>
                </a:gradFill>
                <a:effectLst>
                  <a:outerShdw blurRad="38100" dist="38100" dir="2700000" algn="tl">
                    <a:srgbClr val="000000">
                      <a:alpha val="43137"/>
                    </a:srgbClr>
                  </a:outerShdw>
                </a:effectLst>
                <a:latin typeface="Calibri" panose="020F0502020204030204"/>
              </a:rPr>
              <a:t>Patristics – MIXED</a:t>
            </a:r>
          </a:p>
          <a:p>
            <a:pPr marL="1485900" lvl="2" indent="-571500">
              <a:buFont typeface="Arial" panose="020B0604020202020204" pitchFamily="34" charset="0"/>
              <a:buChar char="•"/>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tend to </a:t>
            </a:r>
            <a:r>
              <a:rPr kumimoji="0" lang="en-US" sz="3600" b="1" i="0" u="none" strike="noStrike" kern="1200" cap="none" spc="0" normalizeH="0" baseline="0" noProof="0">
                <a:ln>
                  <a:noFill/>
                </a:ln>
                <a:solidFill>
                  <a:schemeClr val="accent2">
                    <a:lumMod val="60000"/>
                    <a:lumOff val="40000"/>
                  </a:schemeClr>
                </a:solidFill>
                <a:effectLst>
                  <a:outerShdw blurRad="38100" dist="38100" dir="2700000" algn="tl">
                    <a:srgbClr val="000000">
                      <a:alpha val="43137"/>
                    </a:srgbClr>
                  </a:outerShdw>
                </a:effectLst>
                <a:uLnTx/>
                <a:uFillTx/>
                <a:latin typeface="Calibri" panose="020F0502020204030204"/>
                <a:ea typeface="+mn-ea"/>
                <a:cs typeface="+mn-cs"/>
              </a:rPr>
              <a:t>Support LE</a:t>
            </a:r>
          </a:p>
          <a:p>
            <a:pPr marL="1485900" lvl="2" indent="-571500">
              <a:buFont typeface="Arial" panose="020B0604020202020204" pitchFamily="34" charset="0"/>
              <a:buChar char="•"/>
              <a:defRPr/>
            </a:pPr>
            <a:r>
              <a:rPr lang="en-US" sz="3600" b="1">
                <a:solidFill>
                  <a:prstClr val="white"/>
                </a:solidFill>
                <a:effectLst>
                  <a:outerShdw blurRad="38100" dist="38100" dir="2700000" algn="tl">
                    <a:srgbClr val="000000">
                      <a:alpha val="43137"/>
                    </a:srgbClr>
                  </a:outerShdw>
                </a:effectLst>
                <a:latin typeface="Calibri" panose="020F0502020204030204"/>
              </a:rPr>
              <a:t>say many MSS </a:t>
            </a:r>
            <a:r>
              <a:rPr lang="en-US" sz="3600" b="1">
                <a:solidFill>
                  <a:srgbClr val="FF0000"/>
                </a:solidFill>
                <a:effectLst>
                  <a:outerShdw blurRad="38100" dist="38100" dir="2700000" algn="tl">
                    <a:srgbClr val="000000">
                      <a:alpha val="43137"/>
                    </a:srgbClr>
                  </a:outerShdw>
                </a:effectLst>
                <a:latin typeface="Calibri" panose="020F0502020204030204"/>
              </a:rPr>
              <a:t>Omit LE</a:t>
            </a:r>
            <a:endParaRPr kumimoji="0" lang="en-US" sz="36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ndParaRPr>
          </a:p>
          <a:p>
            <a:pPr>
              <a:defRPr/>
            </a:pPr>
            <a:endParaRPr lang="en-US" sz="3600" b="1" u="sng">
              <a:solidFill>
                <a:prstClr val="white"/>
              </a:solidFill>
              <a:effectLst>
                <a:outerShdw blurRad="38100" dist="38100" dir="2700000" algn="tl">
                  <a:srgbClr val="000000">
                    <a:alpha val="43137"/>
                  </a:srgbClr>
                </a:outerShdw>
              </a:effectLst>
              <a:latin typeface="Calibri" panose="020F0502020204030204"/>
            </a:endParaRPr>
          </a:p>
          <a:p>
            <a:pPr>
              <a:defRPr/>
            </a:pPr>
            <a:r>
              <a:rPr lang="en-US" sz="3600" b="1" u="sng">
                <a:solidFill>
                  <a:prstClr val="white"/>
                </a:solidFill>
                <a:effectLst>
                  <a:outerShdw blurRad="38100" dist="38100" dir="2700000" algn="tl">
                    <a:srgbClr val="000000">
                      <a:alpha val="43137"/>
                    </a:srgbClr>
                  </a:outerShdw>
                </a:effectLst>
                <a:latin typeface="Calibri" panose="020F0502020204030204"/>
              </a:rPr>
              <a:t>Internal Evidence</a:t>
            </a:r>
          </a:p>
          <a:p>
            <a:pPr>
              <a:defRPr/>
            </a:pPr>
            <a:r>
              <a:rPr kumimoji="0" lang="en-US" sz="36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	Weighted </a:t>
            </a:r>
            <a:r>
              <a:rPr lang="en-US" sz="3600" b="1">
                <a:solidFill>
                  <a:srgbClr val="FF0000"/>
                </a:solidFill>
                <a:effectLst>
                  <a:outerShdw blurRad="38100" dist="38100" dir="2700000" algn="tl">
                    <a:srgbClr val="000000">
                      <a:alpha val="43137"/>
                    </a:srgbClr>
                  </a:outerShdw>
                </a:effectLst>
                <a:latin typeface="Calibri" panose="020F0502020204030204"/>
              </a:rPr>
              <a:t>Against </a:t>
            </a:r>
            <a:r>
              <a:rPr kumimoji="0" lang="en-US" sz="36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LE</a:t>
            </a:r>
          </a:p>
        </p:txBody>
      </p:sp>
    </p:spTree>
    <p:extLst>
      <p:ext uri="{BB962C8B-B14F-4D97-AF65-F5344CB8AC3E}">
        <p14:creationId xmlns:p14="http://schemas.microsoft.com/office/powerpoint/2010/main" val="1919877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59F97-6293-C787-A62E-33E28B0063C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8B5FF36-67C9-A539-7A07-A384E70B9198}"/>
              </a:ext>
            </a:extLst>
          </p:cNvPr>
          <p:cNvSpPr txBox="1"/>
          <p:nvPr/>
        </p:nvSpPr>
        <p:spPr>
          <a:xfrm>
            <a:off x="671512" y="501134"/>
            <a:ext cx="11158538" cy="3046988"/>
          </a:xfrm>
          <a:prstGeom prst="rect">
            <a:avLst/>
          </a:prstGeom>
          <a:noFill/>
        </p:spPr>
        <p:txBody>
          <a:bodyPr wrap="square">
            <a:spAutoFit/>
          </a:bodyPr>
          <a:lstStyle/>
          <a:p>
            <a:r>
              <a:rPr lang="en-US" sz="3200" b="1" u="sng"/>
              <a:t>4 Endings</a:t>
            </a:r>
          </a:p>
          <a:p>
            <a:endParaRPr lang="en-US" sz="3200" b="1"/>
          </a:p>
          <a:p>
            <a:r>
              <a:rPr lang="en-US" sz="3200" b="1">
                <a:solidFill>
                  <a:schemeClr val="bg1">
                    <a:lumMod val="75000"/>
                  </a:schemeClr>
                </a:solidFill>
              </a:rPr>
              <a:t>16:8 “Abrupt Ending” (AE)</a:t>
            </a:r>
          </a:p>
          <a:p>
            <a:r>
              <a:rPr lang="en-US" sz="3200" b="1">
                <a:highlight>
                  <a:srgbClr val="FFFF00"/>
                </a:highlight>
              </a:rPr>
              <a:t>16:8 &amp; “Short Ending” (SE)</a:t>
            </a:r>
          </a:p>
          <a:p>
            <a:r>
              <a:rPr lang="en-US" sz="3200" b="1">
                <a:solidFill>
                  <a:schemeClr val="bg1">
                    <a:lumMod val="75000"/>
                  </a:schemeClr>
                </a:solidFill>
              </a:rPr>
              <a:t>16:9-20 “Long Ending” (LE)</a:t>
            </a:r>
          </a:p>
          <a:p>
            <a:r>
              <a:rPr lang="en-US" sz="3200" b="1">
                <a:solidFill>
                  <a:schemeClr val="bg1">
                    <a:lumMod val="75000"/>
                  </a:schemeClr>
                </a:solidFill>
              </a:rPr>
              <a:t>16:9-20 &amp; Freer Logion (FL)</a:t>
            </a:r>
            <a:endParaRPr lang="en-US" sz="2800">
              <a:solidFill>
                <a:schemeClr val="bg1">
                  <a:lumMod val="75000"/>
                </a:schemeClr>
              </a:solidFill>
            </a:endParaRPr>
          </a:p>
        </p:txBody>
      </p:sp>
      <p:sp>
        <p:nvSpPr>
          <p:cNvPr id="2" name="Callout: Left Arrow 1">
            <a:extLst>
              <a:ext uri="{FF2B5EF4-FFF2-40B4-BE49-F238E27FC236}">
                <a16:creationId xmlns:a16="http://schemas.microsoft.com/office/drawing/2014/main" id="{E7D10439-6691-E872-99FD-B04273175A15}"/>
              </a:ext>
            </a:extLst>
          </p:cNvPr>
          <p:cNvSpPr/>
          <p:nvPr/>
        </p:nvSpPr>
        <p:spPr>
          <a:xfrm>
            <a:off x="5304588" y="1230003"/>
            <a:ext cx="3875955" cy="2030031"/>
          </a:xfrm>
          <a:prstGeom prst="leftArrowCallout">
            <a:avLst>
              <a:gd name="adj1" fmla="val 25000"/>
              <a:gd name="adj2" fmla="val 25000"/>
              <a:gd name="adj3" fmla="val 25000"/>
              <a:gd name="adj4" fmla="val 80152"/>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Only one MS has this as </a:t>
            </a:r>
            <a:r>
              <a:rPr lang="en-US" sz="2800" b="1" i="1">
                <a:solidFill>
                  <a:schemeClr val="tx1"/>
                </a:solidFill>
              </a:rPr>
              <a:t>the</a:t>
            </a:r>
            <a:r>
              <a:rPr lang="en-US" sz="2800">
                <a:solidFill>
                  <a:schemeClr val="tx1"/>
                </a:solidFill>
              </a:rPr>
              <a:t> ending of Mark.</a:t>
            </a:r>
          </a:p>
          <a:p>
            <a:pPr algn="ctr"/>
            <a:r>
              <a:rPr lang="en-US" sz="2800">
                <a:solidFill>
                  <a:schemeClr val="tx1"/>
                </a:solidFill>
              </a:rPr>
              <a:t>4</a:t>
            </a:r>
            <a:r>
              <a:rPr lang="en-US" sz="2800" baseline="30000">
                <a:solidFill>
                  <a:schemeClr val="tx1"/>
                </a:solidFill>
              </a:rPr>
              <a:t>th</a:t>
            </a:r>
            <a:r>
              <a:rPr lang="en-US" sz="2800">
                <a:solidFill>
                  <a:schemeClr val="tx1"/>
                </a:solidFill>
              </a:rPr>
              <a:t> or 5</a:t>
            </a:r>
            <a:r>
              <a:rPr lang="en-US" sz="2800" baseline="30000">
                <a:solidFill>
                  <a:schemeClr val="tx1"/>
                </a:solidFill>
              </a:rPr>
              <a:t>th</a:t>
            </a:r>
            <a:r>
              <a:rPr lang="en-US" sz="2800">
                <a:solidFill>
                  <a:schemeClr val="tx1"/>
                </a:solidFill>
              </a:rPr>
              <a:t> c. Latin MS</a:t>
            </a:r>
          </a:p>
        </p:txBody>
      </p:sp>
      <p:pic>
        <p:nvPicPr>
          <p:cNvPr id="1026" name="Picture 2">
            <a:extLst>
              <a:ext uri="{FF2B5EF4-FFF2-40B4-BE49-F238E27FC236}">
                <a16:creationId xmlns:a16="http://schemas.microsoft.com/office/drawing/2014/main" id="{D4E74B60-AC02-13A5-96DB-6FE5BAE30E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1257" y="57242"/>
            <a:ext cx="4968306" cy="667799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17A09A4-475E-1714-BE3F-AC3B526778DE}"/>
              </a:ext>
            </a:extLst>
          </p:cNvPr>
          <p:cNvSpPr/>
          <p:nvPr/>
        </p:nvSpPr>
        <p:spPr>
          <a:xfrm>
            <a:off x="7359427" y="3396239"/>
            <a:ext cx="4605045" cy="2837135"/>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413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566E4-12AB-7BA2-ADEF-3D45464BE5C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248D2E1-5BCC-8396-752C-41287FEAA12D}"/>
              </a:ext>
            </a:extLst>
          </p:cNvPr>
          <p:cNvSpPr txBox="1"/>
          <p:nvPr/>
        </p:nvSpPr>
        <p:spPr>
          <a:xfrm>
            <a:off x="671512" y="501134"/>
            <a:ext cx="11158538" cy="3046988"/>
          </a:xfrm>
          <a:prstGeom prst="rect">
            <a:avLst/>
          </a:prstGeom>
          <a:noFill/>
        </p:spPr>
        <p:txBody>
          <a:bodyPr wrap="square">
            <a:spAutoFit/>
          </a:bodyPr>
          <a:lstStyle/>
          <a:p>
            <a:r>
              <a:rPr lang="en-US" sz="3200" b="1" u="sng"/>
              <a:t>4 Endings</a:t>
            </a:r>
          </a:p>
          <a:p>
            <a:endParaRPr lang="en-US" sz="3200" b="1"/>
          </a:p>
          <a:p>
            <a:r>
              <a:rPr lang="en-US" sz="3200" b="1">
                <a:solidFill>
                  <a:schemeClr val="bg1">
                    <a:lumMod val="75000"/>
                  </a:schemeClr>
                </a:solidFill>
              </a:rPr>
              <a:t>16:8 “Abrupt Ending” (AE)</a:t>
            </a:r>
          </a:p>
          <a:p>
            <a:r>
              <a:rPr lang="en-US" sz="3200" b="1">
                <a:highlight>
                  <a:srgbClr val="FFFF00"/>
                </a:highlight>
              </a:rPr>
              <a:t>16:8 &amp; “Short Ending” (SE)</a:t>
            </a:r>
          </a:p>
          <a:p>
            <a:r>
              <a:rPr lang="en-US" sz="3200" b="1">
                <a:solidFill>
                  <a:schemeClr val="bg1">
                    <a:lumMod val="75000"/>
                  </a:schemeClr>
                </a:solidFill>
              </a:rPr>
              <a:t>16:9-20 “Long Ending” (LE)</a:t>
            </a:r>
          </a:p>
          <a:p>
            <a:r>
              <a:rPr lang="en-US" sz="3200" b="1">
                <a:solidFill>
                  <a:schemeClr val="bg1">
                    <a:lumMod val="75000"/>
                  </a:schemeClr>
                </a:solidFill>
              </a:rPr>
              <a:t>16:9-20 &amp; Freer Logion (FL)</a:t>
            </a:r>
            <a:endParaRPr lang="en-US" sz="2800">
              <a:solidFill>
                <a:schemeClr val="bg1">
                  <a:lumMod val="75000"/>
                </a:schemeClr>
              </a:solidFill>
            </a:endParaRPr>
          </a:p>
        </p:txBody>
      </p:sp>
      <p:sp>
        <p:nvSpPr>
          <p:cNvPr id="2" name="Callout: Left Arrow 1">
            <a:extLst>
              <a:ext uri="{FF2B5EF4-FFF2-40B4-BE49-F238E27FC236}">
                <a16:creationId xmlns:a16="http://schemas.microsoft.com/office/drawing/2014/main" id="{2C945AB8-6A89-7B23-FCF3-C8ED0B3DDB31}"/>
              </a:ext>
            </a:extLst>
          </p:cNvPr>
          <p:cNvSpPr/>
          <p:nvPr/>
        </p:nvSpPr>
        <p:spPr>
          <a:xfrm>
            <a:off x="5605668" y="758934"/>
            <a:ext cx="6450344" cy="2972168"/>
          </a:xfrm>
          <a:prstGeom prst="leftArrowCallout">
            <a:avLst>
              <a:gd name="adj1" fmla="val 21564"/>
              <a:gd name="adj2" fmla="val 19273"/>
              <a:gd name="adj3" fmla="val 7246"/>
              <a:gd name="adj4" fmla="val 97241"/>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buSzPts val="1100"/>
              <a:tabLst>
                <a:tab pos="1097280" algn="l"/>
                <a:tab pos="91440" algn="l"/>
              </a:tabLst>
            </a:pPr>
            <a:r>
              <a:rPr lang="en-US" sz="2600" b="1">
                <a:solidFill>
                  <a:schemeClr val="tx1"/>
                </a:solidFill>
                <a:effectLst/>
                <a:ea typeface="Times New Roman" panose="02020603050405020304" pitchFamily="18" charset="0"/>
                <a:cs typeface="Times New Roman" panose="02020603050405020304" pitchFamily="18" charset="0"/>
              </a:rPr>
              <a:t>[Omits</a:t>
            </a:r>
            <a:r>
              <a:rPr lang="en-US" sz="2600">
                <a:solidFill>
                  <a:schemeClr val="tx1"/>
                </a:solidFill>
                <a:effectLst/>
                <a:ea typeface="Times New Roman" panose="02020603050405020304" pitchFamily="18" charset="0"/>
                <a:cs typeface="Times New Roman" panose="02020603050405020304" pitchFamily="18" charset="0"/>
              </a:rPr>
              <a:t> </a:t>
            </a:r>
            <a:r>
              <a:rPr lang="en-US" sz="2600">
                <a:solidFill>
                  <a:schemeClr val="tx1"/>
                </a:solidFill>
                <a:latin typeface="Times New Roman" panose="02020603050405020304" pitchFamily="18" charset="0"/>
                <a:cs typeface="Times New Roman" panose="02020603050405020304" pitchFamily="18" charset="0"/>
              </a:rPr>
              <a:t>“and they said nothing to anyone”]</a:t>
            </a:r>
          </a:p>
          <a:p>
            <a:pPr>
              <a:spcAft>
                <a:spcPts val="600"/>
              </a:spcAft>
              <a:buSzPts val="1100"/>
              <a:tabLst>
                <a:tab pos="1097280" algn="l"/>
                <a:tab pos="91440" algn="l"/>
              </a:tabLst>
            </a:pPr>
            <a:r>
              <a:rPr lang="en-US" sz="2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And they briefly reported to those around Peter all the things that had been commanded. And after these things, Jesus himself sent through them the holy and incorruptible proclamation of the eternal salvation from east to west. Amen.</a:t>
            </a:r>
          </a:p>
        </p:txBody>
      </p:sp>
    </p:spTree>
    <p:extLst>
      <p:ext uri="{BB962C8B-B14F-4D97-AF65-F5344CB8AC3E}">
        <p14:creationId xmlns:p14="http://schemas.microsoft.com/office/powerpoint/2010/main" val="40112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01156-D7BA-0705-4B5E-9A5695501EA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5AAA9FC-F03B-1E9A-D75D-AB87C116A675}"/>
              </a:ext>
            </a:extLst>
          </p:cNvPr>
          <p:cNvSpPr txBox="1"/>
          <p:nvPr/>
        </p:nvSpPr>
        <p:spPr>
          <a:xfrm>
            <a:off x="671512" y="501134"/>
            <a:ext cx="11158538" cy="3046988"/>
          </a:xfrm>
          <a:prstGeom prst="rect">
            <a:avLst/>
          </a:prstGeom>
          <a:noFill/>
        </p:spPr>
        <p:txBody>
          <a:bodyPr wrap="square">
            <a:spAutoFit/>
          </a:bodyPr>
          <a:lstStyle/>
          <a:p>
            <a:r>
              <a:rPr lang="en-US" sz="3200" b="1" u="sng"/>
              <a:t>4 Endings</a:t>
            </a:r>
          </a:p>
          <a:p>
            <a:endParaRPr lang="en-US" sz="3200" b="1"/>
          </a:p>
          <a:p>
            <a:r>
              <a:rPr lang="en-US" sz="3200" b="1">
                <a:solidFill>
                  <a:schemeClr val="bg1">
                    <a:lumMod val="75000"/>
                  </a:schemeClr>
                </a:solidFill>
              </a:rPr>
              <a:t>16:8 “Abrupt Ending” (AE)</a:t>
            </a:r>
          </a:p>
          <a:p>
            <a:r>
              <a:rPr lang="en-US" sz="3200" b="1">
                <a:highlight>
                  <a:srgbClr val="FFFF00"/>
                </a:highlight>
              </a:rPr>
              <a:t>16:8 &amp; “Short Ending” (SE)</a:t>
            </a:r>
          </a:p>
          <a:p>
            <a:r>
              <a:rPr lang="en-US" sz="3200" b="1">
                <a:solidFill>
                  <a:schemeClr val="bg1">
                    <a:lumMod val="75000"/>
                  </a:schemeClr>
                </a:solidFill>
              </a:rPr>
              <a:t>16:9-20 “Long Ending” (LE)</a:t>
            </a:r>
          </a:p>
          <a:p>
            <a:r>
              <a:rPr lang="en-US" sz="3200" b="1">
                <a:solidFill>
                  <a:schemeClr val="bg1">
                    <a:lumMod val="75000"/>
                  </a:schemeClr>
                </a:solidFill>
              </a:rPr>
              <a:t>16:9-20 &amp; Freer Logion (FL)</a:t>
            </a:r>
            <a:endParaRPr lang="en-US" sz="2800">
              <a:solidFill>
                <a:schemeClr val="bg1">
                  <a:lumMod val="75000"/>
                </a:schemeClr>
              </a:solidFill>
            </a:endParaRPr>
          </a:p>
        </p:txBody>
      </p:sp>
      <p:sp>
        <p:nvSpPr>
          <p:cNvPr id="2" name="Callout: Left Arrow 1">
            <a:extLst>
              <a:ext uri="{FF2B5EF4-FFF2-40B4-BE49-F238E27FC236}">
                <a16:creationId xmlns:a16="http://schemas.microsoft.com/office/drawing/2014/main" id="{5AEDCA2A-6907-1DBE-A43A-B2D9939796B2}"/>
              </a:ext>
            </a:extLst>
          </p:cNvPr>
          <p:cNvSpPr/>
          <p:nvPr/>
        </p:nvSpPr>
        <p:spPr>
          <a:xfrm>
            <a:off x="5605668" y="758934"/>
            <a:ext cx="6450344" cy="2972168"/>
          </a:xfrm>
          <a:prstGeom prst="leftArrowCallout">
            <a:avLst>
              <a:gd name="adj1" fmla="val 21564"/>
              <a:gd name="adj2" fmla="val 19273"/>
              <a:gd name="adj3" fmla="val 7246"/>
              <a:gd name="adj4" fmla="val 97241"/>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buSzPts val="1100"/>
              <a:tabLst>
                <a:tab pos="1097280" algn="l"/>
                <a:tab pos="91440" algn="l"/>
              </a:tabLst>
            </a:pPr>
            <a:r>
              <a:rPr lang="en-US" sz="2600" b="1">
                <a:solidFill>
                  <a:schemeClr val="tx1"/>
                </a:solidFill>
                <a:effectLst/>
                <a:ea typeface="Times New Roman" panose="02020603050405020304" pitchFamily="18" charset="0"/>
                <a:cs typeface="Times New Roman" panose="02020603050405020304" pitchFamily="18" charset="0"/>
              </a:rPr>
              <a:t>[Omits</a:t>
            </a:r>
            <a:r>
              <a:rPr lang="en-US" sz="2600">
                <a:solidFill>
                  <a:schemeClr val="tx1"/>
                </a:solidFill>
                <a:effectLst/>
                <a:ea typeface="Times New Roman" panose="02020603050405020304" pitchFamily="18" charset="0"/>
                <a:cs typeface="Times New Roman" panose="02020603050405020304" pitchFamily="18" charset="0"/>
              </a:rPr>
              <a:t> </a:t>
            </a:r>
            <a:r>
              <a:rPr lang="en-US" sz="2600">
                <a:solidFill>
                  <a:schemeClr val="tx1"/>
                </a:solidFill>
                <a:latin typeface="Times New Roman" panose="02020603050405020304" pitchFamily="18" charset="0"/>
                <a:cs typeface="Times New Roman" panose="02020603050405020304" pitchFamily="18" charset="0"/>
              </a:rPr>
              <a:t>“</a:t>
            </a:r>
            <a:r>
              <a:rPr lang="en-US" sz="2600">
                <a:solidFill>
                  <a:schemeClr val="tx1"/>
                </a:solidFill>
                <a:highlight>
                  <a:srgbClr val="00FF00"/>
                </a:highlight>
                <a:latin typeface="Times New Roman" panose="02020603050405020304" pitchFamily="18" charset="0"/>
                <a:cs typeface="Times New Roman" panose="02020603050405020304" pitchFamily="18" charset="0"/>
              </a:rPr>
              <a:t>and they said nothing to anyone</a:t>
            </a:r>
            <a:r>
              <a:rPr lang="en-US" sz="2600">
                <a:solidFill>
                  <a:schemeClr val="tx1"/>
                </a:solidFill>
                <a:latin typeface="Times New Roman" panose="02020603050405020304" pitchFamily="18" charset="0"/>
                <a:cs typeface="Times New Roman" panose="02020603050405020304" pitchFamily="18" charset="0"/>
              </a:rPr>
              <a:t>”]</a:t>
            </a:r>
          </a:p>
          <a:p>
            <a:pPr>
              <a:spcAft>
                <a:spcPts val="600"/>
              </a:spcAft>
              <a:buSzPts val="1100"/>
              <a:tabLst>
                <a:tab pos="1097280" algn="l"/>
                <a:tab pos="91440" algn="l"/>
              </a:tabLst>
            </a:pPr>
            <a:r>
              <a:rPr lang="en-US" sz="2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And they briefly reported to those around Peter all the things that had been commanded. And after these things, Jesus himself sent through them the holy and incorruptible proclamation of the eternal salvation from east to west. Amen.</a:t>
            </a:r>
          </a:p>
        </p:txBody>
      </p:sp>
    </p:spTree>
    <p:extLst>
      <p:ext uri="{BB962C8B-B14F-4D97-AF65-F5344CB8AC3E}">
        <p14:creationId xmlns:p14="http://schemas.microsoft.com/office/powerpoint/2010/main" val="2848869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B2937-1C75-2177-4D6C-2DB1371975D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2A69CAD-14E9-A6DA-AD5D-9C9785F2CF1D}"/>
              </a:ext>
            </a:extLst>
          </p:cNvPr>
          <p:cNvSpPr txBox="1"/>
          <p:nvPr/>
        </p:nvSpPr>
        <p:spPr>
          <a:xfrm>
            <a:off x="671512" y="501134"/>
            <a:ext cx="11158538" cy="3046988"/>
          </a:xfrm>
          <a:prstGeom prst="rect">
            <a:avLst/>
          </a:prstGeom>
          <a:noFill/>
        </p:spPr>
        <p:txBody>
          <a:bodyPr wrap="square">
            <a:spAutoFit/>
          </a:bodyPr>
          <a:lstStyle/>
          <a:p>
            <a:r>
              <a:rPr lang="en-US" sz="3200" b="1" u="sng"/>
              <a:t>4 Endings</a:t>
            </a:r>
          </a:p>
          <a:p>
            <a:endParaRPr lang="en-US" sz="3200" b="1"/>
          </a:p>
          <a:p>
            <a:r>
              <a:rPr lang="en-US" sz="3200" b="1">
                <a:solidFill>
                  <a:schemeClr val="bg1">
                    <a:lumMod val="75000"/>
                  </a:schemeClr>
                </a:solidFill>
              </a:rPr>
              <a:t>16:8 “Abrupt Ending” (AE)</a:t>
            </a:r>
          </a:p>
          <a:p>
            <a:r>
              <a:rPr lang="en-US" sz="3200" b="1">
                <a:highlight>
                  <a:srgbClr val="FFFF00"/>
                </a:highlight>
              </a:rPr>
              <a:t>16:8 &amp; “Short Ending” (SE)</a:t>
            </a:r>
          </a:p>
          <a:p>
            <a:r>
              <a:rPr lang="en-US" sz="3200" b="1">
                <a:solidFill>
                  <a:schemeClr val="bg1">
                    <a:lumMod val="75000"/>
                  </a:schemeClr>
                </a:solidFill>
              </a:rPr>
              <a:t>16:9-20 “Long Ending” (LE)</a:t>
            </a:r>
          </a:p>
          <a:p>
            <a:r>
              <a:rPr lang="en-US" sz="3200" b="1">
                <a:solidFill>
                  <a:schemeClr val="bg1">
                    <a:lumMod val="75000"/>
                  </a:schemeClr>
                </a:solidFill>
              </a:rPr>
              <a:t>16:9-20 &amp; Freer Logion (FL)</a:t>
            </a:r>
            <a:endParaRPr lang="en-US" sz="2800">
              <a:solidFill>
                <a:schemeClr val="bg1">
                  <a:lumMod val="75000"/>
                </a:schemeClr>
              </a:solidFill>
            </a:endParaRPr>
          </a:p>
        </p:txBody>
      </p:sp>
      <p:sp>
        <p:nvSpPr>
          <p:cNvPr id="2" name="Callout: Left Arrow 1">
            <a:extLst>
              <a:ext uri="{FF2B5EF4-FFF2-40B4-BE49-F238E27FC236}">
                <a16:creationId xmlns:a16="http://schemas.microsoft.com/office/drawing/2014/main" id="{0AA82F15-0F83-E8D1-413B-CE170BCAD1B2}"/>
              </a:ext>
            </a:extLst>
          </p:cNvPr>
          <p:cNvSpPr/>
          <p:nvPr/>
        </p:nvSpPr>
        <p:spPr>
          <a:xfrm>
            <a:off x="5605668" y="758934"/>
            <a:ext cx="6450344" cy="2972168"/>
          </a:xfrm>
          <a:prstGeom prst="leftArrowCallout">
            <a:avLst>
              <a:gd name="adj1" fmla="val 21564"/>
              <a:gd name="adj2" fmla="val 19273"/>
              <a:gd name="adj3" fmla="val 7246"/>
              <a:gd name="adj4" fmla="val 97241"/>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buSzPts val="1100"/>
              <a:tabLst>
                <a:tab pos="1097280" algn="l"/>
                <a:tab pos="91440" algn="l"/>
              </a:tabLst>
            </a:pPr>
            <a:r>
              <a:rPr lang="en-US" sz="2600" b="1">
                <a:solidFill>
                  <a:schemeClr val="tx1"/>
                </a:solidFill>
                <a:effectLst/>
                <a:ea typeface="Times New Roman" panose="02020603050405020304" pitchFamily="18" charset="0"/>
                <a:cs typeface="Times New Roman" panose="02020603050405020304" pitchFamily="18" charset="0"/>
              </a:rPr>
              <a:t>[Omits</a:t>
            </a:r>
            <a:r>
              <a:rPr lang="en-US" sz="2600">
                <a:solidFill>
                  <a:schemeClr val="tx1"/>
                </a:solidFill>
                <a:effectLst/>
                <a:ea typeface="Times New Roman" panose="02020603050405020304" pitchFamily="18" charset="0"/>
                <a:cs typeface="Times New Roman" panose="02020603050405020304" pitchFamily="18" charset="0"/>
              </a:rPr>
              <a:t> </a:t>
            </a:r>
            <a:r>
              <a:rPr lang="en-US" sz="2600">
                <a:solidFill>
                  <a:schemeClr val="tx1"/>
                </a:solidFill>
                <a:latin typeface="Times New Roman" panose="02020603050405020304" pitchFamily="18" charset="0"/>
                <a:cs typeface="Times New Roman" panose="02020603050405020304" pitchFamily="18" charset="0"/>
              </a:rPr>
              <a:t>“</a:t>
            </a:r>
            <a:r>
              <a:rPr lang="en-US" sz="2600">
                <a:solidFill>
                  <a:schemeClr val="tx1"/>
                </a:solidFill>
                <a:highlight>
                  <a:srgbClr val="00FF00"/>
                </a:highlight>
                <a:latin typeface="Times New Roman" panose="02020603050405020304" pitchFamily="18" charset="0"/>
                <a:cs typeface="Times New Roman" panose="02020603050405020304" pitchFamily="18" charset="0"/>
              </a:rPr>
              <a:t>and they said nothing to anyone</a:t>
            </a:r>
            <a:r>
              <a:rPr lang="en-US" sz="2600">
                <a:solidFill>
                  <a:schemeClr val="tx1"/>
                </a:solidFill>
                <a:latin typeface="Times New Roman" panose="02020603050405020304" pitchFamily="18" charset="0"/>
                <a:cs typeface="Times New Roman" panose="02020603050405020304" pitchFamily="18" charset="0"/>
              </a:rPr>
              <a:t>”]</a:t>
            </a:r>
          </a:p>
          <a:p>
            <a:pPr>
              <a:spcAft>
                <a:spcPts val="600"/>
              </a:spcAft>
              <a:buSzPts val="1100"/>
              <a:tabLst>
                <a:tab pos="1097280" algn="l"/>
                <a:tab pos="91440" algn="l"/>
              </a:tabLst>
            </a:pPr>
            <a:r>
              <a:rPr lang="en-US" sz="2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And </a:t>
            </a:r>
            <a:r>
              <a:rPr lang="en-US" sz="2600">
                <a:solidFill>
                  <a:schemeClr val="tx1"/>
                </a:solidFill>
                <a:effectLst/>
                <a:highlight>
                  <a:srgbClr val="00FF00"/>
                </a:highlight>
                <a:latin typeface="Times New Roman" panose="02020603050405020304" pitchFamily="18" charset="0"/>
                <a:ea typeface="Times New Roman" panose="02020603050405020304" pitchFamily="18" charset="0"/>
                <a:cs typeface="Times New Roman" panose="02020603050405020304" pitchFamily="18" charset="0"/>
              </a:rPr>
              <a:t>they briefly reported to those around Peter all the things that had been commanded</a:t>
            </a:r>
            <a:r>
              <a:rPr lang="en-US" sz="2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And after these things, Jesus himself sent through them the holy and incorruptible proclamation of the eternal salvation from east to west. Amen.</a:t>
            </a:r>
          </a:p>
        </p:txBody>
      </p:sp>
    </p:spTree>
    <p:extLst>
      <p:ext uri="{BB962C8B-B14F-4D97-AF65-F5344CB8AC3E}">
        <p14:creationId xmlns:p14="http://schemas.microsoft.com/office/powerpoint/2010/main" val="3457000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49C7D-3E86-782B-1A4A-485726CA339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97F90BD-CA71-30D9-9CB8-9A7D3D6FEB55}"/>
              </a:ext>
            </a:extLst>
          </p:cNvPr>
          <p:cNvSpPr txBox="1"/>
          <p:nvPr/>
        </p:nvSpPr>
        <p:spPr>
          <a:xfrm>
            <a:off x="671512" y="501134"/>
            <a:ext cx="11158538" cy="3046988"/>
          </a:xfrm>
          <a:prstGeom prst="rect">
            <a:avLst/>
          </a:prstGeom>
          <a:noFill/>
        </p:spPr>
        <p:txBody>
          <a:bodyPr wrap="square">
            <a:spAutoFit/>
          </a:bodyPr>
          <a:lstStyle/>
          <a:p>
            <a:r>
              <a:rPr lang="en-US" sz="3200" b="1" u="sng"/>
              <a:t>4 Endings</a:t>
            </a:r>
          </a:p>
          <a:p>
            <a:endParaRPr lang="en-US" sz="3200" b="1"/>
          </a:p>
          <a:p>
            <a:r>
              <a:rPr lang="en-US" sz="3200" b="1">
                <a:solidFill>
                  <a:schemeClr val="bg1">
                    <a:lumMod val="75000"/>
                  </a:schemeClr>
                </a:solidFill>
              </a:rPr>
              <a:t>16:8 “Abrupt Ending” (AE)</a:t>
            </a:r>
          </a:p>
          <a:p>
            <a:r>
              <a:rPr lang="en-US" sz="3200" b="1">
                <a:highlight>
                  <a:srgbClr val="FFFF00"/>
                </a:highlight>
              </a:rPr>
              <a:t>16:8 &amp; “Short Ending” (SE)</a:t>
            </a:r>
          </a:p>
          <a:p>
            <a:r>
              <a:rPr lang="en-US" sz="3200" b="1"/>
              <a:t>16:9-20 “Long Ending” (LE)</a:t>
            </a:r>
          </a:p>
          <a:p>
            <a:r>
              <a:rPr lang="en-US" sz="3200" b="1">
                <a:solidFill>
                  <a:schemeClr val="bg1">
                    <a:lumMod val="75000"/>
                  </a:schemeClr>
                </a:solidFill>
              </a:rPr>
              <a:t>16:9-20 &amp; Freer Logion (FL)</a:t>
            </a:r>
            <a:endParaRPr lang="en-US" sz="2800">
              <a:solidFill>
                <a:schemeClr val="bg1">
                  <a:lumMod val="75000"/>
                </a:schemeClr>
              </a:solidFill>
            </a:endParaRPr>
          </a:p>
        </p:txBody>
      </p:sp>
      <p:sp>
        <p:nvSpPr>
          <p:cNvPr id="2" name="Callout: Left Arrow 1">
            <a:extLst>
              <a:ext uri="{FF2B5EF4-FFF2-40B4-BE49-F238E27FC236}">
                <a16:creationId xmlns:a16="http://schemas.microsoft.com/office/drawing/2014/main" id="{3753CD83-D499-C0D9-77D9-1B2FF2543F07}"/>
              </a:ext>
            </a:extLst>
          </p:cNvPr>
          <p:cNvSpPr/>
          <p:nvPr/>
        </p:nvSpPr>
        <p:spPr>
          <a:xfrm>
            <a:off x="5605668" y="758934"/>
            <a:ext cx="6450344" cy="2972168"/>
          </a:xfrm>
          <a:prstGeom prst="leftArrowCallout">
            <a:avLst>
              <a:gd name="adj1" fmla="val 21564"/>
              <a:gd name="adj2" fmla="val 19273"/>
              <a:gd name="adj3" fmla="val 7246"/>
              <a:gd name="adj4" fmla="val 97241"/>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buSzPts val="1100"/>
              <a:tabLst>
                <a:tab pos="1097280" algn="l"/>
                <a:tab pos="91440" algn="l"/>
              </a:tabLst>
            </a:pPr>
            <a:r>
              <a:rPr lang="en-US" sz="2600" b="1">
                <a:solidFill>
                  <a:schemeClr val="tx1"/>
                </a:solidFill>
                <a:effectLst/>
                <a:ea typeface="Times New Roman" panose="02020603050405020304" pitchFamily="18" charset="0"/>
                <a:cs typeface="Times New Roman" panose="02020603050405020304" pitchFamily="18" charset="0"/>
              </a:rPr>
              <a:t>[Omits</a:t>
            </a:r>
            <a:r>
              <a:rPr lang="en-US" sz="2600">
                <a:solidFill>
                  <a:schemeClr val="tx1"/>
                </a:solidFill>
                <a:effectLst/>
                <a:ea typeface="Times New Roman" panose="02020603050405020304" pitchFamily="18" charset="0"/>
                <a:cs typeface="Times New Roman" panose="02020603050405020304" pitchFamily="18" charset="0"/>
              </a:rPr>
              <a:t> </a:t>
            </a:r>
            <a:r>
              <a:rPr lang="en-US" sz="2600">
                <a:solidFill>
                  <a:schemeClr val="tx1"/>
                </a:solidFill>
                <a:latin typeface="Times New Roman" panose="02020603050405020304" pitchFamily="18" charset="0"/>
                <a:cs typeface="Times New Roman" panose="02020603050405020304" pitchFamily="18" charset="0"/>
              </a:rPr>
              <a:t>“and they said nothing to anyone”]</a:t>
            </a:r>
          </a:p>
          <a:p>
            <a:pPr>
              <a:spcAft>
                <a:spcPts val="600"/>
              </a:spcAft>
              <a:buSzPts val="1100"/>
              <a:tabLst>
                <a:tab pos="1097280" algn="l"/>
                <a:tab pos="91440" algn="l"/>
              </a:tabLst>
            </a:pPr>
            <a:r>
              <a:rPr lang="en-US" sz="2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And they briefly reported to those around Peter all the things that had been commanded. And after these things, Jesus himself sent through them the holy and incorruptible proclamation of the eternal salvation from east to west. Amen.</a:t>
            </a:r>
          </a:p>
        </p:txBody>
      </p:sp>
      <p:sp>
        <p:nvSpPr>
          <p:cNvPr id="4" name="TextBox 3">
            <a:extLst>
              <a:ext uri="{FF2B5EF4-FFF2-40B4-BE49-F238E27FC236}">
                <a16:creationId xmlns:a16="http://schemas.microsoft.com/office/drawing/2014/main" id="{FDCA8F42-7C27-20A3-03A7-581AA40D02A9}"/>
              </a:ext>
            </a:extLst>
          </p:cNvPr>
          <p:cNvSpPr txBox="1"/>
          <p:nvPr/>
        </p:nvSpPr>
        <p:spPr>
          <a:xfrm>
            <a:off x="5767600" y="3796650"/>
            <a:ext cx="6288412" cy="2893100"/>
          </a:xfrm>
          <a:prstGeom prst="rect">
            <a:avLst/>
          </a:prstGeom>
          <a:noFill/>
        </p:spPr>
        <p:txBody>
          <a:bodyPr wrap="square">
            <a:spAutoFit/>
          </a:bodyPr>
          <a:lstStyle/>
          <a:p>
            <a:r>
              <a:rPr lang="en-US" sz="2600">
                <a:latin typeface="Times New Roman" panose="02020603050405020304" pitchFamily="18" charset="0"/>
                <a:cs typeface="Times New Roman" panose="02020603050405020304" pitchFamily="18" charset="0"/>
              </a:rPr>
              <a:t>Now when he was risen early on the first day of the week, he appeared first to Mary Magdalene, from whom he had cast out seven demons.  She went and told them that had been with him, as they mourned and wept. And they, when they heard that he was alive, and had been seen of her, disbelieved…</a:t>
            </a:r>
          </a:p>
        </p:txBody>
      </p:sp>
      <p:sp>
        <p:nvSpPr>
          <p:cNvPr id="5" name="TextBox 4">
            <a:extLst>
              <a:ext uri="{FF2B5EF4-FFF2-40B4-BE49-F238E27FC236}">
                <a16:creationId xmlns:a16="http://schemas.microsoft.com/office/drawing/2014/main" id="{11FB9E1F-068F-C4B1-8CEC-76825A5A3300}"/>
              </a:ext>
            </a:extLst>
          </p:cNvPr>
          <p:cNvSpPr txBox="1"/>
          <p:nvPr/>
        </p:nvSpPr>
        <p:spPr>
          <a:xfrm>
            <a:off x="5087155" y="3834354"/>
            <a:ext cx="785611" cy="461665"/>
          </a:xfrm>
          <a:prstGeom prst="rect">
            <a:avLst/>
          </a:prstGeom>
          <a:noFill/>
        </p:spPr>
        <p:txBody>
          <a:bodyPr wrap="square">
            <a:spAutoFit/>
          </a:bodyPr>
          <a:lstStyle/>
          <a:p>
            <a:r>
              <a:rPr lang="en-US" sz="2400" b="1"/>
              <a:t>16:9</a:t>
            </a:r>
            <a:endParaRPr lang="en-US" sz="2400"/>
          </a:p>
        </p:txBody>
      </p:sp>
      <p:cxnSp>
        <p:nvCxnSpPr>
          <p:cNvPr id="8" name="Connector: Curved 7">
            <a:extLst>
              <a:ext uri="{FF2B5EF4-FFF2-40B4-BE49-F238E27FC236}">
                <a16:creationId xmlns:a16="http://schemas.microsoft.com/office/drawing/2014/main" id="{6E83F2E1-2A51-EAB9-694F-5CCE5C00C9EC}"/>
              </a:ext>
            </a:extLst>
          </p:cNvPr>
          <p:cNvCxnSpPr>
            <a:cxnSpLocks/>
          </p:cNvCxnSpPr>
          <p:nvPr/>
        </p:nvCxnSpPr>
        <p:spPr>
          <a:xfrm>
            <a:off x="4958366" y="3047281"/>
            <a:ext cx="914400" cy="877605"/>
          </a:xfrm>
          <a:prstGeom prst="curvedConnector3">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9F4B267-DDAA-189F-7BD6-4F4D898F89B1}"/>
              </a:ext>
            </a:extLst>
          </p:cNvPr>
          <p:cNvSpPr/>
          <p:nvPr/>
        </p:nvSpPr>
        <p:spPr>
          <a:xfrm>
            <a:off x="671512" y="2546252"/>
            <a:ext cx="4934156" cy="492370"/>
          </a:xfrm>
          <a:prstGeom prst="rect">
            <a:avLst/>
          </a:prstGeom>
          <a:noFill/>
          <a:ln w="635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448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AA21F-2D0F-4126-A6D8-47DDC0A2D2E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0B1641A-D6DC-06E8-996D-224B26AA2B95}"/>
              </a:ext>
            </a:extLst>
          </p:cNvPr>
          <p:cNvSpPr txBox="1"/>
          <p:nvPr/>
        </p:nvSpPr>
        <p:spPr>
          <a:xfrm>
            <a:off x="671512" y="501134"/>
            <a:ext cx="11158538" cy="3046988"/>
          </a:xfrm>
          <a:prstGeom prst="rect">
            <a:avLst/>
          </a:prstGeom>
          <a:noFill/>
        </p:spPr>
        <p:txBody>
          <a:bodyPr wrap="square">
            <a:spAutoFit/>
          </a:bodyPr>
          <a:lstStyle/>
          <a:p>
            <a:r>
              <a:rPr lang="en-US" sz="3200" b="1" u="sng"/>
              <a:t>4 Endings</a:t>
            </a:r>
          </a:p>
          <a:p>
            <a:endParaRPr lang="en-US" sz="3200" b="1"/>
          </a:p>
          <a:p>
            <a:r>
              <a:rPr lang="en-US" sz="3200" b="1">
                <a:solidFill>
                  <a:schemeClr val="bg1">
                    <a:lumMod val="75000"/>
                  </a:schemeClr>
                </a:solidFill>
              </a:rPr>
              <a:t>16:8 “Abrupt Ending” (AE)</a:t>
            </a:r>
          </a:p>
          <a:p>
            <a:r>
              <a:rPr lang="en-US" sz="3200" b="1">
                <a:solidFill>
                  <a:schemeClr val="bg1">
                    <a:lumMod val="75000"/>
                  </a:schemeClr>
                </a:solidFill>
              </a:rPr>
              <a:t>16:8 &amp; “Short Ending” (SE)</a:t>
            </a:r>
          </a:p>
          <a:p>
            <a:r>
              <a:rPr lang="en-US" sz="3200" b="1">
                <a:solidFill>
                  <a:schemeClr val="bg1">
                    <a:lumMod val="75000"/>
                  </a:schemeClr>
                </a:solidFill>
              </a:rPr>
              <a:t>16:9-20 “Long Ending” (LE)</a:t>
            </a:r>
          </a:p>
          <a:p>
            <a:r>
              <a:rPr lang="en-US" sz="3200" b="1">
                <a:highlight>
                  <a:srgbClr val="FFFF00"/>
                </a:highlight>
              </a:rPr>
              <a:t>16:9-20 &amp; Freer Logion (LE)</a:t>
            </a:r>
            <a:endParaRPr lang="en-US" sz="2800">
              <a:highlight>
                <a:srgbClr val="FFFF00"/>
              </a:highlight>
            </a:endParaRPr>
          </a:p>
        </p:txBody>
      </p:sp>
      <p:sp>
        <p:nvSpPr>
          <p:cNvPr id="2" name="Callout: Left Arrow 1">
            <a:extLst>
              <a:ext uri="{FF2B5EF4-FFF2-40B4-BE49-F238E27FC236}">
                <a16:creationId xmlns:a16="http://schemas.microsoft.com/office/drawing/2014/main" id="{91142EEB-D059-E134-BE08-67B68CF242B8}"/>
              </a:ext>
            </a:extLst>
          </p:cNvPr>
          <p:cNvSpPr/>
          <p:nvPr/>
        </p:nvSpPr>
        <p:spPr>
          <a:xfrm>
            <a:off x="5189030" y="2197412"/>
            <a:ext cx="4611757" cy="2030031"/>
          </a:xfrm>
          <a:prstGeom prst="leftArrowCallout">
            <a:avLst>
              <a:gd name="adj1" fmla="val 17166"/>
              <a:gd name="adj2" fmla="val 15208"/>
              <a:gd name="adj3" fmla="val 25000"/>
              <a:gd name="adj4" fmla="val 80152"/>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Only one extant MS includes this.</a:t>
            </a:r>
          </a:p>
          <a:p>
            <a:pPr algn="ctr"/>
            <a:r>
              <a:rPr lang="en-US" sz="2800">
                <a:solidFill>
                  <a:schemeClr val="tx1"/>
                </a:solidFill>
              </a:rPr>
              <a:t>Codex W</a:t>
            </a:r>
          </a:p>
        </p:txBody>
      </p:sp>
    </p:spTree>
    <p:extLst>
      <p:ext uri="{BB962C8B-B14F-4D97-AF65-F5344CB8AC3E}">
        <p14:creationId xmlns:p14="http://schemas.microsoft.com/office/powerpoint/2010/main" val="1086089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F7D7D-BAED-FBE6-3721-BD46551F9B3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0FA8850-EA05-09A3-EBDE-A366D21DBAC1}"/>
              </a:ext>
            </a:extLst>
          </p:cNvPr>
          <p:cNvSpPr txBox="1"/>
          <p:nvPr/>
        </p:nvSpPr>
        <p:spPr>
          <a:xfrm>
            <a:off x="671512" y="501134"/>
            <a:ext cx="11158538" cy="3046988"/>
          </a:xfrm>
          <a:prstGeom prst="rect">
            <a:avLst/>
          </a:prstGeom>
          <a:noFill/>
        </p:spPr>
        <p:txBody>
          <a:bodyPr wrap="square">
            <a:spAutoFit/>
          </a:bodyPr>
          <a:lstStyle/>
          <a:p>
            <a:r>
              <a:rPr lang="en-US" sz="3200" b="1" u="sng"/>
              <a:t>4 Endings</a:t>
            </a:r>
          </a:p>
          <a:p>
            <a:endParaRPr lang="en-US" sz="3200" b="1"/>
          </a:p>
          <a:p>
            <a:r>
              <a:rPr lang="en-US" sz="3200" b="1">
                <a:solidFill>
                  <a:schemeClr val="bg1">
                    <a:lumMod val="75000"/>
                  </a:schemeClr>
                </a:solidFill>
              </a:rPr>
              <a:t>16:8 “Abrupt Ending” (AE)</a:t>
            </a:r>
          </a:p>
          <a:p>
            <a:r>
              <a:rPr lang="en-US" sz="3200" b="1">
                <a:solidFill>
                  <a:schemeClr val="bg1">
                    <a:lumMod val="75000"/>
                  </a:schemeClr>
                </a:solidFill>
              </a:rPr>
              <a:t>16:8 &amp; “Short Ending” (SE)</a:t>
            </a:r>
          </a:p>
          <a:p>
            <a:r>
              <a:rPr lang="en-US" sz="3200" b="1">
                <a:solidFill>
                  <a:schemeClr val="bg1">
                    <a:lumMod val="75000"/>
                  </a:schemeClr>
                </a:solidFill>
              </a:rPr>
              <a:t>16:9-20 “Long Ending” (LE)</a:t>
            </a:r>
          </a:p>
          <a:p>
            <a:r>
              <a:rPr lang="en-US" sz="3200" b="1">
                <a:highlight>
                  <a:srgbClr val="FFFF00"/>
                </a:highlight>
              </a:rPr>
              <a:t>16:9-20 &amp; Freer Logion (FL)</a:t>
            </a:r>
            <a:endParaRPr lang="en-US" sz="2800">
              <a:highlight>
                <a:srgbClr val="FFFF00"/>
              </a:highlight>
            </a:endParaRPr>
          </a:p>
        </p:txBody>
      </p:sp>
      <p:sp>
        <p:nvSpPr>
          <p:cNvPr id="2" name="Callout: Left Arrow 1">
            <a:extLst>
              <a:ext uri="{FF2B5EF4-FFF2-40B4-BE49-F238E27FC236}">
                <a16:creationId xmlns:a16="http://schemas.microsoft.com/office/drawing/2014/main" id="{E03D843C-4DE0-305E-1679-FABE8F2A10A7}"/>
              </a:ext>
            </a:extLst>
          </p:cNvPr>
          <p:cNvSpPr/>
          <p:nvPr/>
        </p:nvSpPr>
        <p:spPr>
          <a:xfrm>
            <a:off x="4674870" y="15283"/>
            <a:ext cx="7517129" cy="6424327"/>
          </a:xfrm>
          <a:prstGeom prst="leftArrowCallout">
            <a:avLst>
              <a:gd name="adj1" fmla="val 4657"/>
              <a:gd name="adj2" fmla="val 4531"/>
              <a:gd name="adj3" fmla="val 3496"/>
              <a:gd name="adj4" fmla="val 93921"/>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0" i="0">
                <a:solidFill>
                  <a:srgbClr val="202122"/>
                </a:solidFill>
                <a:effectLst/>
                <a:latin typeface="Palatino Linotype" panose="02040502050505030304" pitchFamily="18" charset="0"/>
              </a:rPr>
              <a:t>And they excused themselves, saying, "This age of lawlessness and unbelief is under Satan, who does not allow the truth and power of God to prevail over the unclean things of the spirits. Therefore reveal thy righteousness now" - thus they spoke to Christ. And Christ replied to them, "The term of years of Satan's power has been fulfilled, but other terrible things draw near. And for those who have sinned I was delivered over to death, that they may return to the truth and sin no more in order to inherit the spiritual and incorruptible glory of righteousness which is in heaven.”</a:t>
            </a:r>
            <a:endParaRPr lang="en-US" sz="2800">
              <a:latin typeface="Palatino Linotype" panose="02040502050505030304" pitchFamily="18" charset="0"/>
            </a:endParaRPr>
          </a:p>
        </p:txBody>
      </p:sp>
    </p:spTree>
    <p:extLst>
      <p:ext uri="{BB962C8B-B14F-4D97-AF65-F5344CB8AC3E}">
        <p14:creationId xmlns:p14="http://schemas.microsoft.com/office/powerpoint/2010/main" val="3195244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B9AAC-FE61-0116-A37E-2DA5BDE4E78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E6CD078-DB77-678D-C0B0-DD22DCEBD5AF}"/>
              </a:ext>
            </a:extLst>
          </p:cNvPr>
          <p:cNvSpPr txBox="1"/>
          <p:nvPr/>
        </p:nvSpPr>
        <p:spPr>
          <a:xfrm>
            <a:off x="671512" y="501134"/>
            <a:ext cx="11158538" cy="2554545"/>
          </a:xfrm>
          <a:prstGeom prst="rect">
            <a:avLst/>
          </a:prstGeom>
          <a:noFill/>
        </p:spPr>
        <p:txBody>
          <a:bodyPr wrap="square">
            <a:spAutoFit/>
          </a:bodyPr>
          <a:lstStyle/>
          <a:p>
            <a:r>
              <a:rPr lang="en-US" sz="3200" b="1" u="sng"/>
              <a:t>2 Endings</a:t>
            </a:r>
          </a:p>
          <a:p>
            <a:endParaRPr lang="en-US" sz="3200" b="1"/>
          </a:p>
          <a:p>
            <a:r>
              <a:rPr lang="en-US" sz="3200" b="1"/>
              <a:t>16:8 “Abrupt Ending” (AE)</a:t>
            </a:r>
          </a:p>
          <a:p>
            <a:endParaRPr lang="en-US" sz="3200" b="1"/>
          </a:p>
          <a:p>
            <a:r>
              <a:rPr lang="en-US" sz="3200" b="1"/>
              <a:t>16:9-20 “Long Ending” (LE)</a:t>
            </a:r>
          </a:p>
        </p:txBody>
      </p:sp>
    </p:spTree>
    <p:extLst>
      <p:ext uri="{BB962C8B-B14F-4D97-AF65-F5344CB8AC3E}">
        <p14:creationId xmlns:p14="http://schemas.microsoft.com/office/powerpoint/2010/main" val="3073228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4A7DD0-E6B8-904A-B033-A512D9C8EBEF}"/>
              </a:ext>
            </a:extLst>
          </p:cNvPr>
          <p:cNvSpPr txBox="1"/>
          <p:nvPr/>
        </p:nvSpPr>
        <p:spPr>
          <a:xfrm>
            <a:off x="960120" y="514350"/>
            <a:ext cx="10492740" cy="4370427"/>
          </a:xfrm>
          <a:prstGeom prst="rect">
            <a:avLst/>
          </a:prstGeom>
          <a:noFill/>
        </p:spPr>
        <p:txBody>
          <a:bodyPr wrap="square" rtlCol="0">
            <a:spAutoFit/>
          </a:bodyPr>
          <a:lstStyle/>
          <a:p>
            <a:r>
              <a:rPr lang="en-US" sz="3600" cap="small"/>
              <a:t>Why is Mark 16:9-20 a puzzle?</a:t>
            </a:r>
          </a:p>
          <a:p>
            <a:endParaRPr lang="en-US" sz="2800"/>
          </a:p>
          <a:p>
            <a:r>
              <a:rPr lang="en-US" sz="2800"/>
              <a:t>	</a:t>
            </a:r>
            <a:r>
              <a:rPr lang="en-US" sz="2800" b="1"/>
              <a:t>Only 3 Greek </a:t>
            </a:r>
            <a:r>
              <a:rPr lang="en-US" sz="2800" b="1" err="1"/>
              <a:t>mss</a:t>
            </a:r>
            <a:r>
              <a:rPr lang="en-US" sz="2800" b="1"/>
              <a:t> end at Mark 16:8</a:t>
            </a:r>
          </a:p>
          <a:p>
            <a:r>
              <a:rPr lang="en-US" sz="2800"/>
              <a:t>	</a:t>
            </a:r>
            <a:r>
              <a:rPr lang="en-US" sz="2800" b="1"/>
              <a:t>Scholarly consensus finds Mark 16:9-20 not original</a:t>
            </a:r>
          </a:p>
          <a:p>
            <a:pPr marL="1200150" lvl="2" indent="-285750">
              <a:buFont typeface="Arial" panose="020B0604020202020204" pitchFamily="34" charset="0"/>
              <a:buChar char="•"/>
            </a:pPr>
            <a:r>
              <a:rPr lang="en-US" sz="2800"/>
              <a:t>Not just liberals</a:t>
            </a:r>
          </a:p>
          <a:p>
            <a:pPr marL="1200150" lvl="2" indent="-285750">
              <a:buFont typeface="Arial" panose="020B0604020202020204" pitchFamily="34" charset="0"/>
              <a:buChar char="•"/>
            </a:pPr>
            <a:r>
              <a:rPr lang="en-US" sz="2800"/>
              <a:t>Why is this?</a:t>
            </a:r>
          </a:p>
          <a:p>
            <a:endParaRPr lang="en-US"/>
          </a:p>
          <a:p>
            <a:r>
              <a:rPr lang="en-US" sz="2800"/>
              <a:t>My Aim</a:t>
            </a:r>
          </a:p>
          <a:p>
            <a:r>
              <a:rPr lang="en-US" sz="2800"/>
              <a:t>	</a:t>
            </a:r>
            <a:r>
              <a:rPr lang="en-US" sz="2800" b="1"/>
              <a:t>Explain the issue</a:t>
            </a:r>
            <a:r>
              <a:rPr lang="en-US" sz="2800"/>
              <a:t>: Why is 16:9-20 doubted</a:t>
            </a:r>
          </a:p>
          <a:p>
            <a:r>
              <a:rPr lang="en-US" sz="2800"/>
              <a:t>	</a:t>
            </a:r>
            <a:r>
              <a:rPr lang="en-US" sz="2800" b="1"/>
              <a:t>Evaluate the arguments</a:t>
            </a:r>
            <a:r>
              <a:rPr lang="en-US" sz="2800"/>
              <a:t>, pro and con</a:t>
            </a:r>
          </a:p>
        </p:txBody>
      </p:sp>
    </p:spTree>
    <p:extLst>
      <p:ext uri="{BB962C8B-B14F-4D97-AF65-F5344CB8AC3E}">
        <p14:creationId xmlns:p14="http://schemas.microsoft.com/office/powerpoint/2010/main" val="124921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3636E-5C8E-4971-1AFF-1EB0DB95757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79F0284-1D3B-3718-0B9E-13C862672029}"/>
              </a:ext>
            </a:extLst>
          </p:cNvPr>
          <p:cNvSpPr txBox="1"/>
          <p:nvPr/>
        </p:nvSpPr>
        <p:spPr>
          <a:xfrm>
            <a:off x="671512" y="501134"/>
            <a:ext cx="11158538" cy="5509200"/>
          </a:xfrm>
          <a:prstGeom prst="rect">
            <a:avLst/>
          </a:prstGeom>
          <a:noFill/>
        </p:spPr>
        <p:txBody>
          <a:bodyPr wrap="square">
            <a:spAutoFit/>
          </a:bodyPr>
          <a:lstStyle/>
          <a:p>
            <a:r>
              <a:rPr lang="en-US" sz="3200" b="1"/>
              <a:t>EXTERNAL EVIDENCE</a:t>
            </a:r>
          </a:p>
          <a:p>
            <a:r>
              <a:rPr lang="en-US" sz="3200" b="1" i="1"/>
              <a:t>More Objective</a:t>
            </a:r>
          </a:p>
          <a:p>
            <a:pPr marL="457200" indent="-457200">
              <a:buFont typeface="Arial" panose="020B0604020202020204" pitchFamily="34" charset="0"/>
              <a:buChar char="•"/>
            </a:pPr>
            <a:r>
              <a:rPr lang="en-US" sz="3200"/>
              <a:t>Greek MSS</a:t>
            </a:r>
          </a:p>
          <a:p>
            <a:pPr marL="457200" indent="-457200">
              <a:buFont typeface="Arial" panose="020B0604020202020204" pitchFamily="34" charset="0"/>
              <a:buChar char="•"/>
            </a:pPr>
            <a:r>
              <a:rPr lang="en-US" sz="3200"/>
              <a:t>Ancient Versions</a:t>
            </a:r>
          </a:p>
          <a:p>
            <a:pPr marL="457200" indent="-457200">
              <a:buFont typeface="Arial" panose="020B0604020202020204" pitchFamily="34" charset="0"/>
              <a:buChar char="•"/>
            </a:pPr>
            <a:r>
              <a:rPr lang="en-US" sz="3200"/>
              <a:t>Patristics</a:t>
            </a:r>
          </a:p>
          <a:p>
            <a:endParaRPr lang="en-US" sz="3200" b="1"/>
          </a:p>
          <a:p>
            <a:r>
              <a:rPr lang="en-US" sz="3200" b="1"/>
              <a:t>INTERNAL EVIDENCE</a:t>
            </a:r>
          </a:p>
          <a:p>
            <a:r>
              <a:rPr lang="en-US" sz="3200" b="1" i="1"/>
              <a:t>More Subjective</a:t>
            </a:r>
          </a:p>
          <a:p>
            <a:pPr marL="457200" indent="-457200">
              <a:buFont typeface="Arial" panose="020B0604020202020204" pitchFamily="34" charset="0"/>
              <a:buChar char="•"/>
            </a:pPr>
            <a:r>
              <a:rPr lang="en-US" sz="3200"/>
              <a:t>Style</a:t>
            </a:r>
          </a:p>
          <a:p>
            <a:pPr marL="457200" indent="-457200">
              <a:buFont typeface="Arial" panose="020B0604020202020204" pitchFamily="34" charset="0"/>
              <a:buChar char="•"/>
            </a:pPr>
            <a:r>
              <a:rPr lang="en-US" sz="3200"/>
              <a:t>Which Reading Best Explains the Others</a:t>
            </a:r>
          </a:p>
          <a:p>
            <a:pPr marL="457200" indent="-457200">
              <a:buFont typeface="Arial" panose="020B0604020202020204" pitchFamily="34" charset="0"/>
              <a:buChar char="•"/>
            </a:pPr>
            <a:r>
              <a:rPr lang="en-US" sz="3200"/>
              <a:t>(Others not relevant to this study)</a:t>
            </a:r>
          </a:p>
        </p:txBody>
      </p:sp>
    </p:spTree>
    <p:extLst>
      <p:ext uri="{BB962C8B-B14F-4D97-AF65-F5344CB8AC3E}">
        <p14:creationId xmlns:p14="http://schemas.microsoft.com/office/powerpoint/2010/main" val="61731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E3D04-8EAA-DC11-9790-361FBBB693D1}"/>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6EFAFF7-DAC4-AA5D-E279-E29D8578C4E0}"/>
              </a:ext>
            </a:extLst>
          </p:cNvPr>
          <p:cNvSpPr txBox="1"/>
          <p:nvPr/>
        </p:nvSpPr>
        <p:spPr>
          <a:xfrm>
            <a:off x="671512" y="501134"/>
            <a:ext cx="11158538" cy="2554545"/>
          </a:xfrm>
          <a:prstGeom prst="rect">
            <a:avLst/>
          </a:prstGeom>
          <a:noFill/>
        </p:spPr>
        <p:txBody>
          <a:bodyPr wrap="square">
            <a:spAutoFit/>
          </a:bodyPr>
          <a:lstStyle/>
          <a:p>
            <a:r>
              <a:rPr lang="en-US" sz="3200" b="1"/>
              <a:t>EXTERNAL EVIDENCE</a:t>
            </a:r>
          </a:p>
          <a:p>
            <a:r>
              <a:rPr lang="en-US" sz="3200" b="1" i="1"/>
              <a:t>More Objective</a:t>
            </a:r>
          </a:p>
          <a:p>
            <a:pPr marL="457200" indent="-457200">
              <a:buFont typeface="Arial" panose="020B0604020202020204" pitchFamily="34" charset="0"/>
              <a:buChar char="•"/>
            </a:pPr>
            <a:r>
              <a:rPr lang="en-US" sz="3200">
                <a:highlight>
                  <a:srgbClr val="FFFF00"/>
                </a:highlight>
              </a:rPr>
              <a:t>Greek MSS</a:t>
            </a:r>
          </a:p>
          <a:p>
            <a:pPr marL="457200" indent="-457200">
              <a:buFont typeface="Arial" panose="020B0604020202020204" pitchFamily="34" charset="0"/>
              <a:buChar char="•"/>
            </a:pPr>
            <a:r>
              <a:rPr lang="en-US" sz="3200"/>
              <a:t>Ancient Versions</a:t>
            </a:r>
          </a:p>
          <a:p>
            <a:pPr marL="457200" indent="-457200">
              <a:buFont typeface="Arial" panose="020B0604020202020204" pitchFamily="34" charset="0"/>
              <a:buChar char="•"/>
            </a:pPr>
            <a:r>
              <a:rPr lang="en-US" sz="3200"/>
              <a:t>Patristics</a:t>
            </a:r>
          </a:p>
        </p:txBody>
      </p:sp>
    </p:spTree>
    <p:extLst>
      <p:ext uri="{BB962C8B-B14F-4D97-AF65-F5344CB8AC3E}">
        <p14:creationId xmlns:p14="http://schemas.microsoft.com/office/powerpoint/2010/main" val="2605001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986BC-A089-6929-522E-ECA3660C758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5F8475F-3B51-1E1E-92C0-F5AC02D8DFE2}"/>
              </a:ext>
            </a:extLst>
          </p:cNvPr>
          <p:cNvSpPr txBox="1"/>
          <p:nvPr/>
        </p:nvSpPr>
        <p:spPr>
          <a:xfrm>
            <a:off x="671512" y="501134"/>
            <a:ext cx="11158538" cy="5062924"/>
          </a:xfrm>
          <a:prstGeom prst="rect">
            <a:avLst/>
          </a:prstGeom>
          <a:noFill/>
        </p:spPr>
        <p:txBody>
          <a:bodyPr wrap="square">
            <a:spAutoFit/>
          </a:bodyPr>
          <a:lstStyle/>
          <a:p>
            <a:r>
              <a:rPr lang="en-US" sz="3200" b="1"/>
              <a:t>Greek Manuscripts</a:t>
            </a:r>
          </a:p>
          <a:p>
            <a:endParaRPr lang="en-US" sz="2800"/>
          </a:p>
          <a:p>
            <a:r>
              <a:rPr lang="en-US" sz="2800" u="sng"/>
              <a:t>Include Mark 16:9-20</a:t>
            </a:r>
          </a:p>
          <a:p>
            <a:endParaRPr lang="en-US" sz="2800"/>
          </a:p>
          <a:p>
            <a:r>
              <a:rPr lang="en-US" sz="3200" b="1">
                <a:effectLst/>
                <a:ea typeface="Times New Roman" panose="02020603050405020304" pitchFamily="18" charset="0"/>
              </a:rPr>
              <a:t>1,653</a:t>
            </a:r>
            <a:r>
              <a:rPr lang="en-US" sz="3200">
                <a:effectLst/>
                <a:ea typeface="Times New Roman" panose="02020603050405020304" pitchFamily="18" charset="0"/>
              </a:rPr>
              <a:t> Greek manuscripts include </a:t>
            </a:r>
            <a:r>
              <a:rPr lang="en-US" sz="3200" u="none" strike="noStrike">
                <a:solidFill>
                  <a:srgbClr val="0563C1"/>
                </a:solidFill>
                <a:effectLst/>
                <a:ea typeface="Times New Roman" panose="02020603050405020304" pitchFamily="18" charset="0"/>
                <a:hlinkClick r:id="rId2"/>
              </a:rPr>
              <a:t>Mark 16:9–20</a:t>
            </a:r>
            <a:r>
              <a:rPr lang="en-US" sz="3200">
                <a:effectLst/>
                <a:ea typeface="Times New Roman" panose="02020603050405020304" pitchFamily="18" charset="0"/>
              </a:rPr>
              <a:t>.</a:t>
            </a:r>
          </a:p>
          <a:p>
            <a:pPr lvl="1"/>
            <a:r>
              <a:rPr lang="en-US" sz="3200"/>
              <a:t>Among them, </a:t>
            </a:r>
            <a:r>
              <a:rPr lang="en-US" sz="3200" b="1" i="1"/>
              <a:t>5</a:t>
            </a:r>
            <a:r>
              <a:rPr lang="en-US" sz="3200" b="1" i="1" baseline="30000"/>
              <a:t>th</a:t>
            </a:r>
            <a:r>
              <a:rPr lang="en-US" sz="3200" b="1" i="1"/>
              <a:t> century</a:t>
            </a:r>
            <a:r>
              <a:rPr lang="en-US" sz="3200" i="1"/>
              <a:t> </a:t>
            </a:r>
            <a:r>
              <a:rPr lang="en-US" sz="3200" err="1"/>
              <a:t>mss</a:t>
            </a:r>
            <a:r>
              <a:rPr lang="en-US" sz="3200"/>
              <a:t>:</a:t>
            </a:r>
          </a:p>
          <a:p>
            <a:pPr lvl="4">
              <a:spcAft>
                <a:spcPts val="600"/>
              </a:spcAft>
              <a:buSzPts val="1100"/>
              <a:tabLst>
                <a:tab pos="1371600" algn="l"/>
              </a:tabLst>
            </a:pPr>
            <a:r>
              <a:rPr lang="en-US" sz="3200" i="1">
                <a:effectLst/>
              </a:rPr>
              <a:t>Codex </a:t>
            </a:r>
            <a:r>
              <a:rPr lang="en-US" sz="3200" i="1" err="1">
                <a:effectLst/>
              </a:rPr>
              <a:t>Alexandrinus</a:t>
            </a:r>
            <a:endParaRPr lang="en-US" sz="3200" i="1"/>
          </a:p>
          <a:p>
            <a:pPr lvl="4">
              <a:spcAft>
                <a:spcPts val="600"/>
              </a:spcAft>
              <a:buSzPts val="1100"/>
              <a:tabLst>
                <a:tab pos="1371600" algn="l"/>
              </a:tabLst>
            </a:pPr>
            <a:r>
              <a:rPr lang="en-US" sz="3200" i="1">
                <a:effectLst/>
              </a:rPr>
              <a:t>Codex </a:t>
            </a:r>
            <a:r>
              <a:rPr lang="en-US" sz="3200" i="1" err="1">
                <a:effectLst/>
              </a:rPr>
              <a:t>Ephraemi</a:t>
            </a:r>
            <a:endParaRPr lang="en-US" sz="3200" i="1">
              <a:effectLst/>
            </a:endParaRPr>
          </a:p>
          <a:p>
            <a:pPr lvl="4">
              <a:spcAft>
                <a:spcPts val="600"/>
              </a:spcAft>
              <a:buSzPts val="1100"/>
              <a:tabLst>
                <a:tab pos="1371600" algn="l"/>
              </a:tabLst>
            </a:pPr>
            <a:r>
              <a:rPr lang="en-US" sz="3200" i="1">
                <a:effectLst/>
              </a:rPr>
              <a:t>Codex </a:t>
            </a:r>
            <a:r>
              <a:rPr lang="en-US" sz="3200" i="1" err="1">
                <a:effectLst/>
              </a:rPr>
              <a:t>Bezae</a:t>
            </a:r>
            <a:r>
              <a:rPr lang="en-US" sz="3200" i="1">
                <a:effectLst/>
              </a:rPr>
              <a:t>, aka, Codex </a:t>
            </a:r>
            <a:r>
              <a:rPr lang="en-US" sz="3200" i="1" err="1">
                <a:effectLst/>
              </a:rPr>
              <a:t>Cantabrigiensis</a:t>
            </a:r>
            <a:r>
              <a:rPr lang="en-US" sz="3200" i="1">
                <a:effectLst/>
              </a:rPr>
              <a:t> (D)</a:t>
            </a:r>
          </a:p>
          <a:p>
            <a:pPr lvl="4">
              <a:spcAft>
                <a:spcPts val="600"/>
              </a:spcAft>
              <a:buSzPts val="1100"/>
              <a:tabLst>
                <a:tab pos="1371600" algn="l"/>
              </a:tabLst>
            </a:pPr>
            <a:r>
              <a:rPr lang="en-US" sz="3200" i="1"/>
              <a:t>Codex </a:t>
            </a:r>
            <a:r>
              <a:rPr lang="en-US" sz="3200" i="1" err="1"/>
              <a:t>Freerianus</a:t>
            </a:r>
            <a:r>
              <a:rPr lang="en-US" sz="3200" i="1"/>
              <a:t>, aka, </a:t>
            </a:r>
            <a:r>
              <a:rPr lang="en-US" sz="3200" i="1" err="1"/>
              <a:t>Washingtonianus</a:t>
            </a:r>
            <a:r>
              <a:rPr lang="en-US" sz="3200" i="1"/>
              <a:t> (W)*</a:t>
            </a:r>
            <a:endParaRPr lang="en-US" sz="3200" i="1">
              <a:effectLst/>
            </a:endParaRPr>
          </a:p>
        </p:txBody>
      </p:sp>
    </p:spTree>
    <p:extLst>
      <p:ext uri="{BB962C8B-B14F-4D97-AF65-F5344CB8AC3E}">
        <p14:creationId xmlns:p14="http://schemas.microsoft.com/office/powerpoint/2010/main" val="336536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6E193-31D0-539B-50C1-D56D2EEF1D9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619E807-C119-44B3-4BE0-25BEC3F928BB}"/>
              </a:ext>
            </a:extLst>
          </p:cNvPr>
          <p:cNvSpPr txBox="1"/>
          <p:nvPr/>
        </p:nvSpPr>
        <p:spPr>
          <a:xfrm>
            <a:off x="671512" y="501134"/>
            <a:ext cx="11158538" cy="6201698"/>
          </a:xfrm>
          <a:prstGeom prst="rect">
            <a:avLst/>
          </a:prstGeom>
          <a:noFill/>
        </p:spPr>
        <p:txBody>
          <a:bodyPr wrap="square">
            <a:spAutoFit/>
          </a:bodyPr>
          <a:lstStyle/>
          <a:p>
            <a:r>
              <a:rPr lang="en-US" sz="3200" b="1"/>
              <a:t>Greek Manuscripts</a:t>
            </a:r>
          </a:p>
          <a:p>
            <a:endParaRPr lang="en-US" sz="2800"/>
          </a:p>
          <a:p>
            <a:r>
              <a:rPr lang="en-US" sz="2800" u="sng"/>
              <a:t>Include Mark 16:9-20</a:t>
            </a:r>
          </a:p>
          <a:p>
            <a:endParaRPr lang="en-US" sz="2800"/>
          </a:p>
          <a:p>
            <a:r>
              <a:rPr lang="en-US" sz="3200" b="1">
                <a:effectLst/>
                <a:ea typeface="Times New Roman" panose="02020603050405020304" pitchFamily="18" charset="0"/>
              </a:rPr>
              <a:t>1,653</a:t>
            </a:r>
            <a:r>
              <a:rPr lang="en-US" sz="3200">
                <a:effectLst/>
                <a:ea typeface="Times New Roman" panose="02020603050405020304" pitchFamily="18" charset="0"/>
              </a:rPr>
              <a:t> Greek manuscripts include </a:t>
            </a:r>
            <a:r>
              <a:rPr lang="en-US" sz="3200" u="none" strike="noStrike">
                <a:solidFill>
                  <a:srgbClr val="0563C1"/>
                </a:solidFill>
                <a:effectLst/>
                <a:ea typeface="Times New Roman" panose="02020603050405020304" pitchFamily="18" charset="0"/>
                <a:hlinkClick r:id="rId2"/>
              </a:rPr>
              <a:t>Mark 16:9–20</a:t>
            </a:r>
            <a:r>
              <a:rPr lang="en-US" sz="3200">
                <a:effectLst/>
                <a:ea typeface="Times New Roman" panose="02020603050405020304" pitchFamily="18" charset="0"/>
              </a:rPr>
              <a:t>.</a:t>
            </a:r>
          </a:p>
          <a:p>
            <a:pPr lvl="1"/>
            <a:r>
              <a:rPr lang="en-US" sz="3200"/>
              <a:t>Among them, </a:t>
            </a:r>
            <a:r>
              <a:rPr lang="en-US" sz="3200" b="1" i="1"/>
              <a:t>5</a:t>
            </a:r>
            <a:r>
              <a:rPr lang="en-US" sz="3200" b="1" i="1" baseline="30000"/>
              <a:t>th</a:t>
            </a:r>
            <a:r>
              <a:rPr lang="en-US" sz="3200" b="1" i="1"/>
              <a:t> century</a:t>
            </a:r>
            <a:r>
              <a:rPr lang="en-US" sz="3200" i="1"/>
              <a:t> </a:t>
            </a:r>
            <a:r>
              <a:rPr lang="en-US" sz="3200" err="1"/>
              <a:t>mss</a:t>
            </a:r>
            <a:r>
              <a:rPr lang="en-US" sz="3200"/>
              <a:t>:</a:t>
            </a:r>
          </a:p>
          <a:p>
            <a:pPr lvl="4">
              <a:spcAft>
                <a:spcPts val="600"/>
              </a:spcAft>
              <a:buSzPts val="1100"/>
              <a:tabLst>
                <a:tab pos="1371600" algn="l"/>
              </a:tabLst>
            </a:pPr>
            <a:r>
              <a:rPr lang="en-US" sz="3200" i="1">
                <a:effectLst/>
              </a:rPr>
              <a:t>Codex </a:t>
            </a:r>
            <a:r>
              <a:rPr lang="en-US" sz="3200" i="1" err="1">
                <a:effectLst/>
              </a:rPr>
              <a:t>Alexandrinus</a:t>
            </a:r>
            <a:endParaRPr lang="en-US" sz="3200" i="1"/>
          </a:p>
          <a:p>
            <a:pPr lvl="4">
              <a:spcAft>
                <a:spcPts val="600"/>
              </a:spcAft>
              <a:buSzPts val="1100"/>
              <a:tabLst>
                <a:tab pos="1371600" algn="l"/>
              </a:tabLst>
            </a:pPr>
            <a:r>
              <a:rPr lang="en-US" sz="3200" i="1">
                <a:effectLst/>
              </a:rPr>
              <a:t>Codex </a:t>
            </a:r>
            <a:r>
              <a:rPr lang="en-US" sz="3200" i="1" err="1">
                <a:effectLst/>
              </a:rPr>
              <a:t>Ephraemi</a:t>
            </a:r>
            <a:endParaRPr lang="en-US" sz="3200" i="1">
              <a:effectLst/>
            </a:endParaRPr>
          </a:p>
          <a:p>
            <a:pPr lvl="4">
              <a:spcAft>
                <a:spcPts val="600"/>
              </a:spcAft>
              <a:buSzPts val="1100"/>
              <a:tabLst>
                <a:tab pos="1371600" algn="l"/>
              </a:tabLst>
            </a:pPr>
            <a:r>
              <a:rPr lang="en-US" sz="3200" i="1">
                <a:effectLst/>
              </a:rPr>
              <a:t>Codex </a:t>
            </a:r>
            <a:r>
              <a:rPr lang="en-US" sz="3200" i="1" err="1">
                <a:effectLst/>
              </a:rPr>
              <a:t>Bezae</a:t>
            </a:r>
            <a:r>
              <a:rPr lang="en-US" sz="3200" i="1">
                <a:effectLst/>
              </a:rPr>
              <a:t>, aka, Codex </a:t>
            </a:r>
            <a:r>
              <a:rPr lang="en-US" sz="3200" i="1" err="1">
                <a:effectLst/>
              </a:rPr>
              <a:t>Cantabrigiensis</a:t>
            </a:r>
            <a:r>
              <a:rPr lang="en-US" sz="3200" i="1">
                <a:effectLst/>
              </a:rPr>
              <a:t> (D)</a:t>
            </a:r>
          </a:p>
          <a:p>
            <a:pPr lvl="3">
              <a:spcAft>
                <a:spcPts val="600"/>
              </a:spcAft>
              <a:buSzPts val="1100"/>
              <a:tabLst>
                <a:tab pos="1371600" algn="l"/>
              </a:tabLst>
            </a:pPr>
            <a:r>
              <a:rPr lang="en-US" sz="3200" i="1"/>
              <a:t>	Codex </a:t>
            </a:r>
            <a:r>
              <a:rPr lang="en-US" sz="3200" i="1" err="1"/>
              <a:t>Freerianus</a:t>
            </a:r>
            <a:r>
              <a:rPr lang="en-US" sz="3200" i="1"/>
              <a:t>, aka, </a:t>
            </a:r>
            <a:r>
              <a:rPr lang="en-US" sz="3200" i="1" err="1"/>
              <a:t>Washingtonianus</a:t>
            </a:r>
            <a:r>
              <a:rPr lang="en-US" sz="3200" i="1"/>
              <a:t> (W)*</a:t>
            </a:r>
            <a:endParaRPr lang="en-US" sz="3200" i="1">
              <a:effectLst/>
            </a:endParaRPr>
          </a:p>
          <a:p>
            <a:pPr>
              <a:spcAft>
                <a:spcPts val="600"/>
              </a:spcAft>
              <a:buSzPts val="1100"/>
              <a:tabLst>
                <a:tab pos="1371600" algn="l"/>
              </a:tabLst>
            </a:pPr>
            <a:r>
              <a:rPr lang="en-US" sz="3200" u="sng"/>
              <a:t>Omit Mark 16:9-20</a:t>
            </a:r>
            <a:endParaRPr lang="en-US" sz="3200" i="1"/>
          </a:p>
          <a:p>
            <a:pPr>
              <a:spcAft>
                <a:spcPts val="600"/>
              </a:spcAft>
              <a:buSzPts val="1100"/>
              <a:tabLst>
                <a:tab pos="1371600" algn="l"/>
              </a:tabLst>
            </a:pPr>
            <a:r>
              <a:rPr lang="en-US" sz="3200" b="1" i="1"/>
              <a:t>Only three end at vs. 8</a:t>
            </a:r>
          </a:p>
        </p:txBody>
      </p:sp>
    </p:spTree>
    <p:extLst>
      <p:ext uri="{BB962C8B-B14F-4D97-AF65-F5344CB8AC3E}">
        <p14:creationId xmlns:p14="http://schemas.microsoft.com/office/powerpoint/2010/main" val="421760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0CCE1-3969-7553-CAFE-7976128C77E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79D1121-0146-7688-033B-54D622C280B2}"/>
              </a:ext>
            </a:extLst>
          </p:cNvPr>
          <p:cNvSpPr txBox="1"/>
          <p:nvPr/>
        </p:nvSpPr>
        <p:spPr>
          <a:xfrm>
            <a:off x="671512" y="501134"/>
            <a:ext cx="11158538" cy="6201698"/>
          </a:xfrm>
          <a:prstGeom prst="rect">
            <a:avLst/>
          </a:prstGeom>
          <a:noFill/>
        </p:spPr>
        <p:txBody>
          <a:bodyPr wrap="square">
            <a:spAutoFit/>
          </a:bodyPr>
          <a:lstStyle/>
          <a:p>
            <a:r>
              <a:rPr lang="en-US" sz="3200" b="1"/>
              <a:t>Greek Manuscripts</a:t>
            </a:r>
          </a:p>
          <a:p>
            <a:endParaRPr lang="en-US" sz="2800"/>
          </a:p>
          <a:p>
            <a:r>
              <a:rPr lang="en-US" sz="2800" u="sng"/>
              <a:t>Include Mark 16:9-20</a:t>
            </a:r>
          </a:p>
          <a:p>
            <a:endParaRPr lang="en-US" sz="2800"/>
          </a:p>
          <a:p>
            <a:r>
              <a:rPr lang="en-US" sz="3200" b="1">
                <a:effectLst/>
                <a:ea typeface="Times New Roman" panose="02020603050405020304" pitchFamily="18" charset="0"/>
              </a:rPr>
              <a:t>1,653</a:t>
            </a:r>
            <a:r>
              <a:rPr lang="en-US" sz="3200">
                <a:effectLst/>
                <a:ea typeface="Times New Roman" panose="02020603050405020304" pitchFamily="18" charset="0"/>
              </a:rPr>
              <a:t> Greek manuscripts include </a:t>
            </a:r>
            <a:r>
              <a:rPr lang="en-US" sz="3200" u="none" strike="noStrike">
                <a:solidFill>
                  <a:srgbClr val="0563C1"/>
                </a:solidFill>
                <a:effectLst/>
                <a:ea typeface="Times New Roman" panose="02020603050405020304" pitchFamily="18" charset="0"/>
                <a:hlinkClick r:id="rId2"/>
              </a:rPr>
              <a:t>Mark 16:9–20</a:t>
            </a:r>
            <a:r>
              <a:rPr lang="en-US" sz="3200">
                <a:effectLst/>
                <a:ea typeface="Times New Roman" panose="02020603050405020304" pitchFamily="18" charset="0"/>
              </a:rPr>
              <a:t>.</a:t>
            </a:r>
          </a:p>
          <a:p>
            <a:pPr lvl="1"/>
            <a:r>
              <a:rPr lang="en-US" sz="3200"/>
              <a:t>Among them, </a:t>
            </a:r>
            <a:r>
              <a:rPr lang="en-US" sz="3200" b="1" i="1"/>
              <a:t>5</a:t>
            </a:r>
            <a:r>
              <a:rPr lang="en-US" sz="3200" b="1" i="1" baseline="30000"/>
              <a:t>th</a:t>
            </a:r>
            <a:r>
              <a:rPr lang="en-US" sz="3200" b="1" i="1"/>
              <a:t> century</a:t>
            </a:r>
            <a:r>
              <a:rPr lang="en-US" sz="3200" i="1"/>
              <a:t> </a:t>
            </a:r>
            <a:r>
              <a:rPr lang="en-US" sz="3200" err="1"/>
              <a:t>mss</a:t>
            </a:r>
            <a:r>
              <a:rPr lang="en-US" sz="3200"/>
              <a:t>:</a:t>
            </a:r>
          </a:p>
          <a:p>
            <a:pPr lvl="4">
              <a:spcAft>
                <a:spcPts val="600"/>
              </a:spcAft>
              <a:buSzPts val="1100"/>
              <a:tabLst>
                <a:tab pos="1371600" algn="l"/>
              </a:tabLst>
            </a:pPr>
            <a:r>
              <a:rPr lang="en-US" sz="3200" i="1">
                <a:effectLst/>
              </a:rPr>
              <a:t>Codex </a:t>
            </a:r>
            <a:r>
              <a:rPr lang="en-US" sz="3200" i="1" err="1">
                <a:effectLst/>
              </a:rPr>
              <a:t>Alexandrinus</a:t>
            </a:r>
            <a:endParaRPr lang="en-US" sz="3200" i="1"/>
          </a:p>
          <a:p>
            <a:pPr lvl="4">
              <a:spcAft>
                <a:spcPts val="600"/>
              </a:spcAft>
              <a:buSzPts val="1100"/>
              <a:tabLst>
                <a:tab pos="1371600" algn="l"/>
              </a:tabLst>
            </a:pPr>
            <a:r>
              <a:rPr lang="en-US" sz="3200" i="1">
                <a:effectLst/>
              </a:rPr>
              <a:t>Codex </a:t>
            </a:r>
            <a:r>
              <a:rPr lang="en-US" sz="3200" i="1" err="1">
                <a:effectLst/>
              </a:rPr>
              <a:t>Ephraemi</a:t>
            </a:r>
            <a:endParaRPr lang="en-US" sz="3200" i="1">
              <a:effectLst/>
            </a:endParaRPr>
          </a:p>
          <a:p>
            <a:pPr lvl="4">
              <a:spcAft>
                <a:spcPts val="600"/>
              </a:spcAft>
              <a:buSzPts val="1100"/>
              <a:tabLst>
                <a:tab pos="1371600" algn="l"/>
              </a:tabLst>
            </a:pPr>
            <a:r>
              <a:rPr lang="en-US" sz="3200" i="1">
                <a:effectLst/>
              </a:rPr>
              <a:t>Codex </a:t>
            </a:r>
            <a:r>
              <a:rPr lang="en-US" sz="3200" i="1" err="1">
                <a:effectLst/>
              </a:rPr>
              <a:t>Bezae</a:t>
            </a:r>
            <a:r>
              <a:rPr lang="en-US" sz="3200" i="1">
                <a:effectLst/>
              </a:rPr>
              <a:t>, aka, Codex </a:t>
            </a:r>
            <a:r>
              <a:rPr lang="en-US" sz="3200" i="1" err="1">
                <a:effectLst/>
              </a:rPr>
              <a:t>Cantabrigiensis</a:t>
            </a:r>
            <a:endParaRPr lang="en-US" sz="3200" i="1"/>
          </a:p>
          <a:p>
            <a:pPr lvl="4">
              <a:spcAft>
                <a:spcPts val="600"/>
              </a:spcAft>
              <a:buSzPts val="1100"/>
              <a:tabLst>
                <a:tab pos="1371600" algn="l"/>
              </a:tabLst>
            </a:pPr>
            <a:r>
              <a:rPr lang="en-US" sz="3200" i="1"/>
              <a:t>Codex </a:t>
            </a:r>
            <a:r>
              <a:rPr lang="en-US" sz="3200" i="1" err="1"/>
              <a:t>Freerianus</a:t>
            </a:r>
            <a:r>
              <a:rPr lang="en-US" sz="3200" i="1"/>
              <a:t>, aka, </a:t>
            </a:r>
            <a:r>
              <a:rPr lang="en-US" sz="3200" i="1" err="1"/>
              <a:t>Washingtonianus</a:t>
            </a:r>
            <a:r>
              <a:rPr lang="en-US" sz="3200" i="1"/>
              <a:t> (W)*</a:t>
            </a:r>
            <a:endParaRPr lang="en-US" sz="3200" u="sng"/>
          </a:p>
          <a:p>
            <a:pPr>
              <a:spcAft>
                <a:spcPts val="600"/>
              </a:spcAft>
              <a:buSzPts val="1100"/>
              <a:tabLst>
                <a:tab pos="1371600" algn="l"/>
              </a:tabLst>
            </a:pPr>
            <a:r>
              <a:rPr lang="en-US" sz="3200" u="sng"/>
              <a:t>Omit Mark 16:9-20</a:t>
            </a:r>
            <a:endParaRPr lang="en-US" sz="3200" i="1"/>
          </a:p>
          <a:p>
            <a:pPr>
              <a:spcAft>
                <a:spcPts val="600"/>
              </a:spcAft>
              <a:buSzPts val="1100"/>
              <a:tabLst>
                <a:tab pos="1371600" algn="l"/>
              </a:tabLst>
            </a:pPr>
            <a:r>
              <a:rPr lang="en-US" sz="3200" b="1" i="1"/>
              <a:t>Only three end at vs. 8</a:t>
            </a:r>
          </a:p>
        </p:txBody>
      </p:sp>
      <p:sp>
        <p:nvSpPr>
          <p:cNvPr id="3" name="Rectangle: Rounded Corners 2">
            <a:extLst>
              <a:ext uri="{FF2B5EF4-FFF2-40B4-BE49-F238E27FC236}">
                <a16:creationId xmlns:a16="http://schemas.microsoft.com/office/drawing/2014/main" id="{4697B45B-9321-A101-6975-CD295137FF6E}"/>
              </a:ext>
            </a:extLst>
          </p:cNvPr>
          <p:cNvSpPr/>
          <p:nvPr/>
        </p:nvSpPr>
        <p:spPr>
          <a:xfrm>
            <a:off x="5097780" y="2960370"/>
            <a:ext cx="6915150" cy="284607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effectLst>
                  <a:outerShdw blurRad="38100" dist="38100" dir="2700000" algn="tl">
                    <a:srgbClr val="000000">
                      <a:alpha val="43137"/>
                    </a:srgbClr>
                  </a:outerShdw>
                </a:effectLst>
              </a:rPr>
              <a:t>However, not as one-sided as appears</a:t>
            </a:r>
            <a:r>
              <a:rPr lang="en-US" sz="3200">
                <a:effectLst>
                  <a:outerShdw blurRad="38100" dist="38100" dir="2700000" algn="tl">
                    <a:srgbClr val="000000">
                      <a:alpha val="43137"/>
                    </a:srgbClr>
                  </a:outerShdw>
                </a:effectLst>
              </a:rPr>
              <a:t>:</a:t>
            </a:r>
          </a:p>
          <a:p>
            <a:pPr marL="457200" indent="-457200">
              <a:buFont typeface="Arial" panose="020B0604020202020204" pitchFamily="34" charset="0"/>
              <a:buChar char="•"/>
            </a:pPr>
            <a:r>
              <a:rPr lang="en-US" sz="3000">
                <a:effectLst>
                  <a:outerShdw blurRad="38100" dist="38100" dir="2700000" algn="tl">
                    <a:srgbClr val="000000">
                      <a:alpha val="43137"/>
                    </a:srgbClr>
                  </a:outerShdw>
                </a:effectLst>
              </a:rPr>
              <a:t>Ancient testimony that many copies ended at verse 8.</a:t>
            </a:r>
          </a:p>
          <a:p>
            <a:pPr marL="457200" indent="-457200">
              <a:buFont typeface="Arial" panose="020B0604020202020204" pitchFamily="34" charset="0"/>
              <a:buChar char="•"/>
            </a:pPr>
            <a:r>
              <a:rPr lang="en-US" sz="3000">
                <a:effectLst>
                  <a:outerShdw blurRad="38100" dist="38100" dir="2700000" algn="tl">
                    <a:srgbClr val="000000">
                      <a:alpha val="43137"/>
                    </a:srgbClr>
                  </a:outerShdw>
                </a:effectLst>
              </a:rPr>
              <a:t>MSS that have notes indicating doubt</a:t>
            </a:r>
          </a:p>
        </p:txBody>
      </p:sp>
    </p:spTree>
    <p:extLst>
      <p:ext uri="{BB962C8B-B14F-4D97-AF65-F5344CB8AC3E}">
        <p14:creationId xmlns:p14="http://schemas.microsoft.com/office/powerpoint/2010/main" val="429151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60AE3-2765-028C-5DEF-84D3C77471E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C7EB6FD-4BDE-86DF-BB51-9B49FC175150}"/>
              </a:ext>
            </a:extLst>
          </p:cNvPr>
          <p:cNvSpPr txBox="1"/>
          <p:nvPr/>
        </p:nvSpPr>
        <p:spPr>
          <a:xfrm>
            <a:off x="671512" y="501134"/>
            <a:ext cx="11158538" cy="6201698"/>
          </a:xfrm>
          <a:prstGeom prst="rect">
            <a:avLst/>
          </a:prstGeom>
          <a:noFill/>
        </p:spPr>
        <p:txBody>
          <a:bodyPr wrap="square">
            <a:spAutoFit/>
          </a:bodyPr>
          <a:lstStyle/>
          <a:p>
            <a:r>
              <a:rPr lang="en-US" sz="3200" b="1"/>
              <a:t>Greek Manuscripts</a:t>
            </a:r>
          </a:p>
          <a:p>
            <a:endParaRPr lang="en-US" sz="2800"/>
          </a:p>
          <a:p>
            <a:r>
              <a:rPr lang="en-US" sz="2800" u="sng"/>
              <a:t>Include Mark 16:9-20</a:t>
            </a:r>
          </a:p>
          <a:p>
            <a:endParaRPr lang="en-US" sz="2800"/>
          </a:p>
          <a:p>
            <a:r>
              <a:rPr lang="en-US" sz="3200" b="1">
                <a:effectLst/>
                <a:ea typeface="Times New Roman" panose="02020603050405020304" pitchFamily="18" charset="0"/>
              </a:rPr>
              <a:t>1,653</a:t>
            </a:r>
            <a:r>
              <a:rPr lang="en-US" sz="3200">
                <a:effectLst/>
                <a:ea typeface="Times New Roman" panose="02020603050405020304" pitchFamily="18" charset="0"/>
              </a:rPr>
              <a:t> Greek manuscripts include </a:t>
            </a:r>
            <a:r>
              <a:rPr lang="en-US" sz="3200" u="none" strike="noStrike">
                <a:solidFill>
                  <a:srgbClr val="0563C1"/>
                </a:solidFill>
                <a:effectLst/>
                <a:ea typeface="Times New Roman" panose="02020603050405020304" pitchFamily="18" charset="0"/>
                <a:hlinkClick r:id="rId2"/>
              </a:rPr>
              <a:t>Mark 16:9–20</a:t>
            </a:r>
            <a:r>
              <a:rPr lang="en-US" sz="3200">
                <a:effectLst/>
                <a:ea typeface="Times New Roman" panose="02020603050405020304" pitchFamily="18" charset="0"/>
              </a:rPr>
              <a:t>.</a:t>
            </a:r>
          </a:p>
          <a:p>
            <a:pPr lvl="1"/>
            <a:r>
              <a:rPr lang="en-US" sz="3200"/>
              <a:t>Among them, </a:t>
            </a:r>
            <a:r>
              <a:rPr lang="en-US" sz="3200" b="1" i="1"/>
              <a:t>5</a:t>
            </a:r>
            <a:r>
              <a:rPr lang="en-US" sz="3200" b="1" i="1" baseline="30000"/>
              <a:t>th</a:t>
            </a:r>
            <a:r>
              <a:rPr lang="en-US" sz="3200" b="1" i="1"/>
              <a:t> century</a:t>
            </a:r>
            <a:r>
              <a:rPr lang="en-US" sz="3200" i="1"/>
              <a:t> </a:t>
            </a:r>
            <a:r>
              <a:rPr lang="en-US" sz="3200" err="1"/>
              <a:t>mss</a:t>
            </a:r>
            <a:r>
              <a:rPr lang="en-US" sz="3200"/>
              <a:t>:</a:t>
            </a:r>
          </a:p>
          <a:p>
            <a:pPr lvl="4">
              <a:spcAft>
                <a:spcPts val="600"/>
              </a:spcAft>
              <a:buSzPts val="1100"/>
              <a:tabLst>
                <a:tab pos="1371600" algn="l"/>
              </a:tabLst>
            </a:pPr>
            <a:r>
              <a:rPr lang="en-US" sz="3200" i="1">
                <a:effectLst/>
              </a:rPr>
              <a:t>Codex </a:t>
            </a:r>
            <a:r>
              <a:rPr lang="en-US" sz="3200" i="1" err="1">
                <a:effectLst/>
              </a:rPr>
              <a:t>Alexandrinus</a:t>
            </a:r>
            <a:endParaRPr lang="en-US" sz="3200" i="1"/>
          </a:p>
          <a:p>
            <a:pPr lvl="4">
              <a:spcAft>
                <a:spcPts val="600"/>
              </a:spcAft>
              <a:buSzPts val="1100"/>
              <a:tabLst>
                <a:tab pos="1371600" algn="l"/>
              </a:tabLst>
            </a:pPr>
            <a:r>
              <a:rPr lang="en-US" sz="3200" i="1">
                <a:effectLst/>
              </a:rPr>
              <a:t>Codex </a:t>
            </a:r>
            <a:r>
              <a:rPr lang="en-US" sz="3200" i="1" err="1">
                <a:effectLst/>
              </a:rPr>
              <a:t>Ephraemi</a:t>
            </a:r>
            <a:endParaRPr lang="en-US" sz="3200" i="1">
              <a:effectLst/>
            </a:endParaRPr>
          </a:p>
          <a:p>
            <a:pPr lvl="4">
              <a:spcAft>
                <a:spcPts val="600"/>
              </a:spcAft>
              <a:buSzPts val="1100"/>
              <a:tabLst>
                <a:tab pos="1371600" algn="l"/>
              </a:tabLst>
            </a:pPr>
            <a:r>
              <a:rPr lang="en-US" sz="3200" i="1">
                <a:effectLst/>
              </a:rPr>
              <a:t>Codex </a:t>
            </a:r>
            <a:r>
              <a:rPr lang="en-US" sz="3200" i="1" err="1">
                <a:effectLst/>
              </a:rPr>
              <a:t>Bezae</a:t>
            </a:r>
            <a:r>
              <a:rPr lang="en-US" sz="3200" i="1">
                <a:effectLst/>
              </a:rPr>
              <a:t>, aka, Codex </a:t>
            </a:r>
            <a:r>
              <a:rPr lang="en-US" sz="3200" i="1" err="1">
                <a:effectLst/>
              </a:rPr>
              <a:t>Cantabrigiensis</a:t>
            </a:r>
            <a:endParaRPr lang="en-US" sz="3200" i="1">
              <a:effectLst/>
            </a:endParaRPr>
          </a:p>
          <a:p>
            <a:pPr lvl="3">
              <a:spcAft>
                <a:spcPts val="600"/>
              </a:spcAft>
              <a:buSzPts val="1100"/>
              <a:tabLst>
                <a:tab pos="1371600" algn="l"/>
              </a:tabLst>
            </a:pPr>
            <a:r>
              <a:rPr lang="en-US" sz="3200" i="1"/>
              <a:t>	Codex </a:t>
            </a:r>
            <a:r>
              <a:rPr lang="en-US" sz="3200" i="1" err="1"/>
              <a:t>Freerianus</a:t>
            </a:r>
            <a:r>
              <a:rPr lang="en-US" sz="3200" i="1"/>
              <a:t>, aka, </a:t>
            </a:r>
            <a:r>
              <a:rPr lang="en-US" sz="3200" i="1" err="1"/>
              <a:t>Washingtonianus</a:t>
            </a:r>
            <a:r>
              <a:rPr lang="en-US" sz="3200" i="1"/>
              <a:t> (W)*</a:t>
            </a:r>
            <a:endParaRPr lang="en-US" sz="3200" i="1">
              <a:effectLst/>
            </a:endParaRPr>
          </a:p>
          <a:p>
            <a:pPr>
              <a:spcAft>
                <a:spcPts val="600"/>
              </a:spcAft>
              <a:buSzPts val="1100"/>
              <a:tabLst>
                <a:tab pos="1371600" algn="l"/>
              </a:tabLst>
            </a:pPr>
            <a:r>
              <a:rPr lang="en-US" sz="3200" u="sng"/>
              <a:t>Omit Mark 16:9-20</a:t>
            </a:r>
            <a:endParaRPr lang="en-US" sz="3200" i="1"/>
          </a:p>
          <a:p>
            <a:pPr>
              <a:spcAft>
                <a:spcPts val="600"/>
              </a:spcAft>
              <a:buSzPts val="1100"/>
              <a:tabLst>
                <a:tab pos="1371600" algn="l"/>
              </a:tabLst>
            </a:pPr>
            <a:r>
              <a:rPr lang="en-US" sz="3200" b="1" i="1"/>
              <a:t>Only three end at vs. 8</a:t>
            </a:r>
          </a:p>
        </p:txBody>
      </p:sp>
      <p:sp>
        <p:nvSpPr>
          <p:cNvPr id="3" name="Rectangle: Rounded Corners 2">
            <a:extLst>
              <a:ext uri="{FF2B5EF4-FFF2-40B4-BE49-F238E27FC236}">
                <a16:creationId xmlns:a16="http://schemas.microsoft.com/office/drawing/2014/main" id="{045E91D3-E5B6-6661-3208-9A3630940A4E}"/>
              </a:ext>
            </a:extLst>
          </p:cNvPr>
          <p:cNvSpPr/>
          <p:nvPr/>
        </p:nvSpPr>
        <p:spPr>
          <a:xfrm>
            <a:off x="6096000" y="3074670"/>
            <a:ext cx="5916930" cy="273177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buSzPts val="1100"/>
              <a:tabLst>
                <a:tab pos="1371600" algn="l"/>
              </a:tabLst>
            </a:pPr>
            <a:r>
              <a:rPr lang="en-US" sz="3200" b="1">
                <a:effectLst>
                  <a:outerShdw blurRad="38100" dist="38100" dir="2700000" algn="tl">
                    <a:srgbClr val="000000">
                      <a:alpha val="43137"/>
                    </a:srgbClr>
                  </a:outerShdw>
                </a:effectLst>
              </a:rPr>
              <a:t>12</a:t>
            </a:r>
            <a:r>
              <a:rPr lang="en-US" sz="3200" b="1" baseline="30000">
                <a:effectLst>
                  <a:outerShdw blurRad="38100" dist="38100" dir="2700000" algn="tl">
                    <a:srgbClr val="000000">
                      <a:alpha val="43137"/>
                    </a:srgbClr>
                  </a:outerShdw>
                </a:effectLst>
              </a:rPr>
              <a:t>th</a:t>
            </a:r>
            <a:r>
              <a:rPr lang="en-US" sz="3200" b="1">
                <a:effectLst>
                  <a:outerShdw blurRad="38100" dist="38100" dir="2700000" algn="tl">
                    <a:srgbClr val="000000">
                      <a:alpha val="43137"/>
                    </a:srgbClr>
                  </a:outerShdw>
                </a:effectLst>
              </a:rPr>
              <a:t> cent. Minuscule in the margin by v. 9:</a:t>
            </a:r>
            <a:r>
              <a:rPr lang="en-US" sz="1100" b="1">
                <a:effectLst>
                  <a:outerShdw blurRad="38100" dist="38100" dir="2700000" algn="tl">
                    <a:srgbClr val="000000">
                      <a:alpha val="43137"/>
                    </a:srgbClr>
                  </a:outerShdw>
                </a:effectLst>
              </a:rPr>
              <a:t> </a:t>
            </a:r>
          </a:p>
          <a:p>
            <a:pPr>
              <a:spcAft>
                <a:spcPts val="600"/>
              </a:spcAft>
              <a:buSzPts val="1100"/>
              <a:tabLst>
                <a:tab pos="1371600" algn="l"/>
              </a:tabLst>
            </a:pPr>
            <a:r>
              <a:rPr lang="en-US" sz="3200" b="1" i="1">
                <a:effectLst>
                  <a:outerShdw blurRad="38100" dist="38100" dir="2700000" algn="tl">
                    <a:srgbClr val="000000">
                      <a:alpha val="43137"/>
                    </a:srgbClr>
                  </a:outerShdw>
                </a:effectLst>
              </a:rPr>
              <a:t>“in some of the copies this is not found; rather, it stops here”</a:t>
            </a:r>
            <a:endParaRPr lang="en-US" sz="1100" b="1">
              <a:effectLst>
                <a:outerShdw blurRad="38100" dist="38100" dir="2700000" algn="tl">
                  <a:srgbClr val="000000">
                    <a:alpha val="43137"/>
                  </a:srgbClr>
                </a:outerShdw>
              </a:effectLst>
              <a:latin typeface="Times New Roman" panose="02020603050405020304" pitchFamily="18" charset="0"/>
            </a:endParaRPr>
          </a:p>
        </p:txBody>
      </p:sp>
    </p:spTree>
    <p:extLst>
      <p:ext uri="{BB962C8B-B14F-4D97-AF65-F5344CB8AC3E}">
        <p14:creationId xmlns:p14="http://schemas.microsoft.com/office/powerpoint/2010/main" val="4011436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AE76F-2F34-FF64-464F-2053BB7D52E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4478A53-68F9-4BD6-767D-B5B845A866B7}"/>
              </a:ext>
            </a:extLst>
          </p:cNvPr>
          <p:cNvSpPr txBox="1"/>
          <p:nvPr/>
        </p:nvSpPr>
        <p:spPr>
          <a:xfrm>
            <a:off x="671512" y="501134"/>
            <a:ext cx="11158538" cy="6201698"/>
          </a:xfrm>
          <a:prstGeom prst="rect">
            <a:avLst/>
          </a:prstGeom>
          <a:noFill/>
        </p:spPr>
        <p:txBody>
          <a:bodyPr wrap="square">
            <a:spAutoFit/>
          </a:bodyPr>
          <a:lstStyle/>
          <a:p>
            <a:r>
              <a:rPr lang="en-US" sz="3200" b="1"/>
              <a:t>Greek Manuscripts</a:t>
            </a:r>
          </a:p>
          <a:p>
            <a:endParaRPr lang="en-US" sz="2800"/>
          </a:p>
          <a:p>
            <a:r>
              <a:rPr lang="en-US" sz="2800" u="sng"/>
              <a:t>Include Mark 16:9-20</a:t>
            </a:r>
          </a:p>
          <a:p>
            <a:endParaRPr lang="en-US" sz="2800"/>
          </a:p>
          <a:p>
            <a:r>
              <a:rPr lang="en-US" sz="3200" b="1">
                <a:effectLst/>
                <a:ea typeface="Times New Roman" panose="02020603050405020304" pitchFamily="18" charset="0"/>
              </a:rPr>
              <a:t>1,653</a:t>
            </a:r>
            <a:r>
              <a:rPr lang="en-US" sz="3200">
                <a:effectLst/>
                <a:ea typeface="Times New Roman" panose="02020603050405020304" pitchFamily="18" charset="0"/>
              </a:rPr>
              <a:t> Greek manuscripts include </a:t>
            </a:r>
            <a:r>
              <a:rPr lang="en-US" sz="3200" u="none" strike="noStrike">
                <a:solidFill>
                  <a:srgbClr val="0563C1"/>
                </a:solidFill>
                <a:effectLst/>
                <a:ea typeface="Times New Roman" panose="02020603050405020304" pitchFamily="18" charset="0"/>
                <a:hlinkClick r:id="rId2"/>
              </a:rPr>
              <a:t>Mark 16:9–20</a:t>
            </a:r>
            <a:r>
              <a:rPr lang="en-US" sz="3200">
                <a:effectLst/>
                <a:ea typeface="Times New Roman" panose="02020603050405020304" pitchFamily="18" charset="0"/>
              </a:rPr>
              <a:t>.</a:t>
            </a:r>
          </a:p>
          <a:p>
            <a:pPr lvl="1"/>
            <a:r>
              <a:rPr lang="en-US" sz="3200"/>
              <a:t>Among them, </a:t>
            </a:r>
            <a:r>
              <a:rPr lang="en-US" sz="3200" b="1" i="1"/>
              <a:t>5</a:t>
            </a:r>
            <a:r>
              <a:rPr lang="en-US" sz="3200" b="1" i="1" baseline="30000"/>
              <a:t>th</a:t>
            </a:r>
            <a:r>
              <a:rPr lang="en-US" sz="3200" b="1" i="1"/>
              <a:t> century</a:t>
            </a:r>
            <a:r>
              <a:rPr lang="en-US" sz="3200" i="1"/>
              <a:t> </a:t>
            </a:r>
            <a:r>
              <a:rPr lang="en-US" sz="3200" err="1"/>
              <a:t>mss</a:t>
            </a:r>
            <a:r>
              <a:rPr lang="en-US" sz="3200"/>
              <a:t>:</a:t>
            </a:r>
          </a:p>
          <a:p>
            <a:pPr lvl="4">
              <a:spcAft>
                <a:spcPts val="600"/>
              </a:spcAft>
              <a:buSzPts val="1100"/>
              <a:tabLst>
                <a:tab pos="1371600" algn="l"/>
              </a:tabLst>
            </a:pPr>
            <a:r>
              <a:rPr lang="en-US" sz="3200" i="1">
                <a:effectLst/>
              </a:rPr>
              <a:t>Codex </a:t>
            </a:r>
            <a:r>
              <a:rPr lang="en-US" sz="3200" i="1" err="1">
                <a:effectLst/>
              </a:rPr>
              <a:t>Alexandrinus</a:t>
            </a:r>
            <a:endParaRPr lang="en-US" sz="3200" i="1"/>
          </a:p>
          <a:p>
            <a:pPr lvl="4">
              <a:spcAft>
                <a:spcPts val="600"/>
              </a:spcAft>
              <a:buSzPts val="1100"/>
              <a:tabLst>
                <a:tab pos="1371600" algn="l"/>
              </a:tabLst>
            </a:pPr>
            <a:r>
              <a:rPr lang="en-US" sz="3200" i="1">
                <a:effectLst/>
              </a:rPr>
              <a:t>Codex </a:t>
            </a:r>
            <a:r>
              <a:rPr lang="en-US" sz="3200" i="1" err="1">
                <a:effectLst/>
              </a:rPr>
              <a:t>Ephraemi</a:t>
            </a:r>
            <a:endParaRPr lang="en-US" sz="3200" i="1">
              <a:effectLst/>
            </a:endParaRPr>
          </a:p>
          <a:p>
            <a:pPr lvl="4">
              <a:spcAft>
                <a:spcPts val="600"/>
              </a:spcAft>
              <a:buSzPts val="1100"/>
              <a:tabLst>
                <a:tab pos="1371600" algn="l"/>
              </a:tabLst>
            </a:pPr>
            <a:r>
              <a:rPr lang="en-US" sz="3200" i="1">
                <a:effectLst/>
              </a:rPr>
              <a:t>Codex </a:t>
            </a:r>
            <a:r>
              <a:rPr lang="en-US" sz="3200" i="1" err="1">
                <a:effectLst/>
              </a:rPr>
              <a:t>Bezae</a:t>
            </a:r>
            <a:r>
              <a:rPr lang="en-US" sz="3200" i="1">
                <a:effectLst/>
              </a:rPr>
              <a:t>, aka, Codex </a:t>
            </a:r>
            <a:r>
              <a:rPr lang="en-US" sz="3200" i="1" err="1">
                <a:effectLst/>
              </a:rPr>
              <a:t>Cantabrigiensis</a:t>
            </a:r>
            <a:endParaRPr lang="en-US" sz="3200" i="1">
              <a:effectLst/>
            </a:endParaRPr>
          </a:p>
          <a:p>
            <a:pPr lvl="3">
              <a:spcAft>
                <a:spcPts val="600"/>
              </a:spcAft>
              <a:buSzPts val="1100"/>
              <a:tabLst>
                <a:tab pos="1371600" algn="l"/>
              </a:tabLst>
            </a:pPr>
            <a:r>
              <a:rPr lang="en-US" sz="3200" i="1"/>
              <a:t>	Codex </a:t>
            </a:r>
            <a:r>
              <a:rPr lang="en-US" sz="3200" i="1" err="1"/>
              <a:t>Freerianus</a:t>
            </a:r>
            <a:r>
              <a:rPr lang="en-US" sz="3200" i="1"/>
              <a:t>, aka, </a:t>
            </a:r>
            <a:r>
              <a:rPr lang="en-US" sz="3200" i="1" err="1"/>
              <a:t>Washingtonianus</a:t>
            </a:r>
            <a:r>
              <a:rPr lang="en-US" sz="3200" i="1"/>
              <a:t> (W)*</a:t>
            </a:r>
            <a:endParaRPr lang="en-US" sz="3200" i="1">
              <a:effectLst/>
            </a:endParaRPr>
          </a:p>
          <a:p>
            <a:pPr>
              <a:spcAft>
                <a:spcPts val="600"/>
              </a:spcAft>
              <a:buSzPts val="1100"/>
              <a:tabLst>
                <a:tab pos="1371600" algn="l"/>
              </a:tabLst>
            </a:pPr>
            <a:r>
              <a:rPr lang="en-US" sz="3200" u="sng"/>
              <a:t>Omit Mark 16:9-20</a:t>
            </a:r>
            <a:endParaRPr lang="en-US" sz="3200" i="1"/>
          </a:p>
          <a:p>
            <a:pPr>
              <a:spcAft>
                <a:spcPts val="600"/>
              </a:spcAft>
              <a:buSzPts val="1100"/>
              <a:tabLst>
                <a:tab pos="1371600" algn="l"/>
              </a:tabLst>
            </a:pPr>
            <a:r>
              <a:rPr lang="en-US" sz="3200" b="1" i="1"/>
              <a:t>Only three end at vs. 8</a:t>
            </a:r>
          </a:p>
        </p:txBody>
      </p:sp>
      <p:sp>
        <p:nvSpPr>
          <p:cNvPr id="3" name="Rectangle: Rounded Corners 2">
            <a:extLst>
              <a:ext uri="{FF2B5EF4-FFF2-40B4-BE49-F238E27FC236}">
                <a16:creationId xmlns:a16="http://schemas.microsoft.com/office/drawing/2014/main" id="{05BFC5D3-BD5A-922F-A664-A89844F38E6B}"/>
              </a:ext>
            </a:extLst>
          </p:cNvPr>
          <p:cNvSpPr/>
          <p:nvPr/>
        </p:nvSpPr>
        <p:spPr>
          <a:xfrm>
            <a:off x="5097780" y="2617470"/>
            <a:ext cx="6915150" cy="318897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buSzPts val="1100"/>
              <a:tabLst>
                <a:tab pos="1371600" algn="l"/>
              </a:tabLst>
            </a:pPr>
            <a:r>
              <a:rPr lang="en-US" sz="3200" b="1">
                <a:effectLst>
                  <a:outerShdw blurRad="38100" dist="38100" dir="2700000" algn="tl">
                    <a:srgbClr val="000000">
                      <a:alpha val="43137"/>
                    </a:srgbClr>
                  </a:outerShdw>
                </a:effectLst>
              </a:rPr>
              <a:t>two 11</a:t>
            </a:r>
            <a:r>
              <a:rPr lang="en-US" sz="3200" b="1" baseline="30000">
                <a:effectLst>
                  <a:outerShdw blurRad="38100" dist="38100" dir="2700000" algn="tl">
                    <a:srgbClr val="000000">
                      <a:alpha val="43137"/>
                    </a:srgbClr>
                  </a:outerShdw>
                </a:effectLst>
              </a:rPr>
              <a:t>th</a:t>
            </a:r>
            <a:r>
              <a:rPr lang="en-US" sz="3200" b="1">
                <a:effectLst>
                  <a:outerShdw blurRad="38100" dist="38100" dir="2700000" algn="tl">
                    <a:srgbClr val="000000">
                      <a:alpha val="43137"/>
                    </a:srgbClr>
                  </a:outerShdw>
                </a:effectLst>
              </a:rPr>
              <a:t> cent. minuscules:</a:t>
            </a:r>
          </a:p>
          <a:p>
            <a:pPr lvl="1">
              <a:spcAft>
                <a:spcPts val="600"/>
              </a:spcAft>
              <a:buSzPts val="1100"/>
              <a:tabLst>
                <a:tab pos="1371600" algn="l"/>
              </a:tabLst>
            </a:pPr>
            <a:r>
              <a:rPr lang="en-US" sz="3200" b="1" i="1">
                <a:effectLst>
                  <a:outerShdw blurRad="38100" dist="38100" dir="2700000" algn="tl">
                    <a:srgbClr val="000000">
                      <a:alpha val="43137"/>
                    </a:srgbClr>
                  </a:outerShdw>
                </a:effectLst>
              </a:rPr>
              <a:t>“from here until the end is not found in some of the copies; but in the old ones, all (of it) is found without exception.”</a:t>
            </a:r>
            <a:endParaRPr lang="en-US" sz="1100" b="1" i="1">
              <a:effectLst>
                <a:outerShdw blurRad="38100" dist="38100" dir="2700000" algn="tl">
                  <a:srgbClr val="000000">
                    <a:alpha val="43137"/>
                  </a:srgbClr>
                </a:outerShdw>
              </a:effectLst>
              <a:latin typeface="Times New Roman" panose="02020603050405020304" pitchFamily="18" charset="0"/>
            </a:endParaRPr>
          </a:p>
        </p:txBody>
      </p:sp>
    </p:spTree>
    <p:extLst>
      <p:ext uri="{BB962C8B-B14F-4D97-AF65-F5344CB8AC3E}">
        <p14:creationId xmlns:p14="http://schemas.microsoft.com/office/powerpoint/2010/main" val="37756051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CBB7D-8010-F8AC-7B0C-95E136CFB2B1}"/>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88A9449-A116-DF84-CBBA-893722704510}"/>
              </a:ext>
            </a:extLst>
          </p:cNvPr>
          <p:cNvSpPr txBox="1"/>
          <p:nvPr/>
        </p:nvSpPr>
        <p:spPr>
          <a:xfrm>
            <a:off x="671512" y="501134"/>
            <a:ext cx="11158538" cy="6201698"/>
          </a:xfrm>
          <a:prstGeom prst="rect">
            <a:avLst/>
          </a:prstGeom>
          <a:noFill/>
        </p:spPr>
        <p:txBody>
          <a:bodyPr wrap="square">
            <a:spAutoFit/>
          </a:bodyPr>
          <a:lstStyle/>
          <a:p>
            <a:r>
              <a:rPr lang="en-US" sz="3200" b="1"/>
              <a:t>Greek Manuscripts</a:t>
            </a:r>
          </a:p>
          <a:p>
            <a:endParaRPr lang="en-US" sz="2800"/>
          </a:p>
          <a:p>
            <a:r>
              <a:rPr lang="en-US" sz="2800" u="sng"/>
              <a:t>Include Mark 16:9-20</a:t>
            </a:r>
          </a:p>
          <a:p>
            <a:endParaRPr lang="en-US" sz="2800"/>
          </a:p>
          <a:p>
            <a:r>
              <a:rPr lang="en-US" sz="3200" b="1">
                <a:effectLst/>
                <a:ea typeface="Times New Roman" panose="02020603050405020304" pitchFamily="18" charset="0"/>
              </a:rPr>
              <a:t>1,653</a:t>
            </a:r>
            <a:r>
              <a:rPr lang="en-US" sz="3200">
                <a:effectLst/>
                <a:ea typeface="Times New Roman" panose="02020603050405020304" pitchFamily="18" charset="0"/>
              </a:rPr>
              <a:t> Greek manuscripts include </a:t>
            </a:r>
            <a:r>
              <a:rPr lang="en-US" sz="3200" u="none" strike="noStrike">
                <a:solidFill>
                  <a:srgbClr val="0563C1"/>
                </a:solidFill>
                <a:effectLst/>
                <a:ea typeface="Times New Roman" panose="02020603050405020304" pitchFamily="18" charset="0"/>
                <a:hlinkClick r:id="rId2"/>
              </a:rPr>
              <a:t>Mark 16:9–20</a:t>
            </a:r>
            <a:r>
              <a:rPr lang="en-US" sz="3200">
                <a:effectLst/>
                <a:ea typeface="Times New Roman" panose="02020603050405020304" pitchFamily="18" charset="0"/>
              </a:rPr>
              <a:t>.</a:t>
            </a:r>
          </a:p>
          <a:p>
            <a:pPr lvl="1"/>
            <a:r>
              <a:rPr lang="en-US" sz="3200"/>
              <a:t>Among them, </a:t>
            </a:r>
            <a:r>
              <a:rPr lang="en-US" sz="3200" b="1" i="1"/>
              <a:t>5</a:t>
            </a:r>
            <a:r>
              <a:rPr lang="en-US" sz="3200" b="1" i="1" baseline="30000"/>
              <a:t>th</a:t>
            </a:r>
            <a:r>
              <a:rPr lang="en-US" sz="3200" b="1" i="1"/>
              <a:t> century</a:t>
            </a:r>
            <a:r>
              <a:rPr lang="en-US" sz="3200" i="1"/>
              <a:t> </a:t>
            </a:r>
            <a:r>
              <a:rPr lang="en-US" sz="3200" err="1"/>
              <a:t>mss</a:t>
            </a:r>
            <a:r>
              <a:rPr lang="en-US" sz="3200"/>
              <a:t>:</a:t>
            </a:r>
          </a:p>
          <a:p>
            <a:pPr lvl="4">
              <a:spcAft>
                <a:spcPts val="600"/>
              </a:spcAft>
              <a:buSzPts val="1100"/>
              <a:tabLst>
                <a:tab pos="1371600" algn="l"/>
              </a:tabLst>
            </a:pPr>
            <a:r>
              <a:rPr lang="en-US" sz="3200" i="1">
                <a:effectLst/>
              </a:rPr>
              <a:t>Codex </a:t>
            </a:r>
            <a:r>
              <a:rPr lang="en-US" sz="3200" i="1" err="1">
                <a:effectLst/>
              </a:rPr>
              <a:t>Alexandrinus</a:t>
            </a:r>
            <a:endParaRPr lang="en-US" sz="3200" i="1"/>
          </a:p>
          <a:p>
            <a:pPr lvl="4">
              <a:spcAft>
                <a:spcPts val="600"/>
              </a:spcAft>
              <a:buSzPts val="1100"/>
              <a:tabLst>
                <a:tab pos="1371600" algn="l"/>
              </a:tabLst>
            </a:pPr>
            <a:r>
              <a:rPr lang="en-US" sz="3200" i="1">
                <a:effectLst/>
              </a:rPr>
              <a:t>Codex </a:t>
            </a:r>
            <a:r>
              <a:rPr lang="en-US" sz="3200" i="1" err="1">
                <a:effectLst/>
              </a:rPr>
              <a:t>Ephraemi</a:t>
            </a:r>
            <a:endParaRPr lang="en-US" sz="3200" i="1">
              <a:effectLst/>
            </a:endParaRPr>
          </a:p>
          <a:p>
            <a:pPr lvl="4">
              <a:spcAft>
                <a:spcPts val="600"/>
              </a:spcAft>
              <a:buSzPts val="1100"/>
              <a:tabLst>
                <a:tab pos="1371600" algn="l"/>
              </a:tabLst>
            </a:pPr>
            <a:r>
              <a:rPr lang="en-US" sz="3200" i="1">
                <a:effectLst/>
              </a:rPr>
              <a:t>Codex </a:t>
            </a:r>
            <a:r>
              <a:rPr lang="en-US" sz="3200" i="1" err="1">
                <a:effectLst/>
              </a:rPr>
              <a:t>Bezae</a:t>
            </a:r>
            <a:r>
              <a:rPr lang="en-US" sz="3200" i="1">
                <a:effectLst/>
              </a:rPr>
              <a:t>, aka, Codex </a:t>
            </a:r>
            <a:r>
              <a:rPr lang="en-US" sz="3200" i="1" err="1">
                <a:effectLst/>
              </a:rPr>
              <a:t>Cantabrigiensis</a:t>
            </a:r>
            <a:endParaRPr lang="en-US" sz="3200" i="1">
              <a:effectLst/>
            </a:endParaRPr>
          </a:p>
          <a:p>
            <a:pPr lvl="3">
              <a:spcAft>
                <a:spcPts val="600"/>
              </a:spcAft>
              <a:buSzPts val="1100"/>
              <a:tabLst>
                <a:tab pos="1371600" algn="l"/>
              </a:tabLst>
            </a:pPr>
            <a:r>
              <a:rPr lang="en-US" sz="3200" i="1"/>
              <a:t>	Codex </a:t>
            </a:r>
            <a:r>
              <a:rPr lang="en-US" sz="3200" i="1" err="1"/>
              <a:t>Freerianus</a:t>
            </a:r>
            <a:r>
              <a:rPr lang="en-US" sz="3200" i="1"/>
              <a:t>, aka, </a:t>
            </a:r>
            <a:r>
              <a:rPr lang="en-US" sz="3200" i="1" err="1"/>
              <a:t>Washingtonianus</a:t>
            </a:r>
            <a:r>
              <a:rPr lang="en-US" sz="3200" i="1"/>
              <a:t> (W)*</a:t>
            </a:r>
            <a:endParaRPr lang="en-US" sz="3200" i="1">
              <a:effectLst/>
            </a:endParaRPr>
          </a:p>
          <a:p>
            <a:pPr>
              <a:spcAft>
                <a:spcPts val="600"/>
              </a:spcAft>
              <a:buSzPts val="1100"/>
              <a:tabLst>
                <a:tab pos="1371600" algn="l"/>
              </a:tabLst>
            </a:pPr>
            <a:r>
              <a:rPr lang="en-US" sz="3200" u="sng"/>
              <a:t>Omit Mark 16:9-20</a:t>
            </a:r>
            <a:endParaRPr lang="en-US" sz="3200" i="1"/>
          </a:p>
          <a:p>
            <a:pPr>
              <a:spcAft>
                <a:spcPts val="600"/>
              </a:spcAft>
              <a:buSzPts val="1100"/>
              <a:tabLst>
                <a:tab pos="1371600" algn="l"/>
              </a:tabLst>
            </a:pPr>
            <a:r>
              <a:rPr lang="en-US" sz="3200" b="1" i="1"/>
              <a:t>Only three end at vs. 8</a:t>
            </a:r>
          </a:p>
        </p:txBody>
      </p:sp>
      <p:sp>
        <p:nvSpPr>
          <p:cNvPr id="3" name="Rectangle: Rounded Corners 2">
            <a:extLst>
              <a:ext uri="{FF2B5EF4-FFF2-40B4-BE49-F238E27FC236}">
                <a16:creationId xmlns:a16="http://schemas.microsoft.com/office/drawing/2014/main" id="{897EFCA5-347E-68C1-1733-B472AA1A35A7}"/>
              </a:ext>
            </a:extLst>
          </p:cNvPr>
          <p:cNvSpPr/>
          <p:nvPr/>
        </p:nvSpPr>
        <p:spPr>
          <a:xfrm>
            <a:off x="5097780" y="1828800"/>
            <a:ext cx="6915150" cy="397763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buSzPts val="1100"/>
              <a:tabLst>
                <a:tab pos="1371600" algn="l"/>
              </a:tabLst>
            </a:pPr>
            <a:r>
              <a:rPr lang="en-US" sz="3200" b="1">
                <a:effectLst>
                  <a:outerShdw blurRad="38100" dist="38100" dir="2700000" algn="tl">
                    <a:srgbClr val="000000">
                      <a:alpha val="43137"/>
                    </a:srgbClr>
                  </a:outerShdw>
                </a:effectLst>
              </a:rPr>
              <a:t>The minuscules of Family 1 </a:t>
            </a:r>
          </a:p>
          <a:p>
            <a:pPr>
              <a:spcAft>
                <a:spcPts val="600"/>
              </a:spcAft>
              <a:buSzPts val="1100"/>
              <a:tabLst>
                <a:tab pos="1371600" algn="l"/>
              </a:tabLst>
            </a:pPr>
            <a:r>
              <a:rPr lang="en-US" sz="2000" b="1">
                <a:effectLst>
                  <a:outerShdw blurRad="38100" dist="38100" dir="2700000" algn="tl">
                    <a:srgbClr val="000000">
                      <a:alpha val="43137"/>
                    </a:srgbClr>
                  </a:outerShdw>
                </a:effectLst>
              </a:rPr>
              <a:t>(1, 15, 22, 205, 209, 1110, 1192, 1210, 1582, 2886)</a:t>
            </a:r>
            <a:endParaRPr lang="en-US" sz="3200" b="1"/>
          </a:p>
          <a:p>
            <a:pPr lvl="1">
              <a:spcAft>
                <a:spcPts val="600"/>
              </a:spcAft>
              <a:buSzPts val="1100"/>
              <a:tabLst>
                <a:tab pos="1371600" algn="l"/>
              </a:tabLst>
            </a:pPr>
            <a:r>
              <a:rPr lang="en-US" sz="3200" b="1" i="1">
                <a:effectLst>
                  <a:outerShdw blurRad="38100" dist="38100" dir="2700000" algn="tl">
                    <a:srgbClr val="000000">
                      <a:alpha val="43137"/>
                    </a:srgbClr>
                  </a:outerShdw>
                </a:effectLst>
              </a:rPr>
              <a:t>“In some of the copies, the evangelist is set out fully up to this place; Eusebius also, the (pupil of) </a:t>
            </a:r>
            <a:r>
              <a:rPr lang="en-US" sz="3200" b="1" i="1" err="1">
                <a:effectLst>
                  <a:outerShdw blurRad="38100" dist="38100" dir="2700000" algn="tl">
                    <a:srgbClr val="000000">
                      <a:alpha val="43137"/>
                    </a:srgbClr>
                  </a:outerShdw>
                </a:effectLst>
              </a:rPr>
              <a:t>Pamphilus</a:t>
            </a:r>
            <a:r>
              <a:rPr lang="en-US" sz="3200" b="1" i="1">
                <a:effectLst>
                  <a:outerShdw blurRad="38100" dist="38100" dir="2700000" algn="tl">
                    <a:srgbClr val="000000">
                      <a:alpha val="43137"/>
                    </a:srgbClr>
                  </a:outerShdw>
                </a:effectLst>
              </a:rPr>
              <a:t>, only went this far in his canons; but in many (copies) this also is in circulation.”</a:t>
            </a:r>
          </a:p>
        </p:txBody>
      </p:sp>
    </p:spTree>
    <p:extLst>
      <p:ext uri="{BB962C8B-B14F-4D97-AF65-F5344CB8AC3E}">
        <p14:creationId xmlns:p14="http://schemas.microsoft.com/office/powerpoint/2010/main" val="1206755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7383D-2ECE-2451-B969-6033DC14C08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A533DD6-391A-6BA7-5903-5EAF8A55710D}"/>
              </a:ext>
            </a:extLst>
          </p:cNvPr>
          <p:cNvSpPr txBox="1"/>
          <p:nvPr/>
        </p:nvSpPr>
        <p:spPr>
          <a:xfrm>
            <a:off x="671512" y="501134"/>
            <a:ext cx="11158538" cy="6201698"/>
          </a:xfrm>
          <a:prstGeom prst="rect">
            <a:avLst/>
          </a:prstGeom>
          <a:noFill/>
        </p:spPr>
        <p:txBody>
          <a:bodyPr wrap="square">
            <a:spAutoFit/>
          </a:bodyPr>
          <a:lstStyle/>
          <a:p>
            <a:r>
              <a:rPr lang="en-US" sz="3200" b="1"/>
              <a:t>Greek Manuscripts</a:t>
            </a:r>
          </a:p>
          <a:p>
            <a:r>
              <a:rPr lang="en-US" sz="2800">
                <a:highlight>
                  <a:srgbClr val="808000"/>
                </a:highlight>
              </a:rPr>
              <a:t>REVISED SLIDES</a:t>
            </a:r>
          </a:p>
          <a:p>
            <a:r>
              <a:rPr lang="en-US" sz="2800" u="sng"/>
              <a:t>Include Mark 16:9-20</a:t>
            </a:r>
          </a:p>
          <a:p>
            <a:endParaRPr lang="en-US" sz="2800"/>
          </a:p>
          <a:p>
            <a:r>
              <a:rPr lang="en-US" sz="3200" b="1">
                <a:effectLst/>
                <a:ea typeface="Times New Roman" panose="02020603050405020304" pitchFamily="18" charset="0"/>
              </a:rPr>
              <a:t>1,653</a:t>
            </a:r>
            <a:r>
              <a:rPr lang="en-US" sz="3200">
                <a:effectLst/>
                <a:ea typeface="Times New Roman" panose="02020603050405020304" pitchFamily="18" charset="0"/>
              </a:rPr>
              <a:t> Greek manuscripts include </a:t>
            </a:r>
            <a:r>
              <a:rPr lang="en-US" sz="3200" u="none" strike="noStrike">
                <a:solidFill>
                  <a:srgbClr val="0563C1"/>
                </a:solidFill>
                <a:effectLst/>
                <a:ea typeface="Times New Roman" panose="02020603050405020304" pitchFamily="18" charset="0"/>
                <a:hlinkClick r:id="rId2"/>
              </a:rPr>
              <a:t>Mark 16:9–20</a:t>
            </a:r>
            <a:r>
              <a:rPr lang="en-US" sz="3200">
                <a:effectLst/>
                <a:ea typeface="Times New Roman" panose="02020603050405020304" pitchFamily="18" charset="0"/>
              </a:rPr>
              <a:t>.</a:t>
            </a:r>
          </a:p>
          <a:p>
            <a:pPr lvl="1"/>
            <a:r>
              <a:rPr lang="en-US" sz="3200"/>
              <a:t>Among them, </a:t>
            </a:r>
            <a:r>
              <a:rPr lang="en-US" sz="3200" b="1" i="1"/>
              <a:t>5</a:t>
            </a:r>
            <a:r>
              <a:rPr lang="en-US" sz="3200" b="1" i="1" baseline="30000"/>
              <a:t>th</a:t>
            </a:r>
            <a:r>
              <a:rPr lang="en-US" sz="3200" b="1" i="1"/>
              <a:t> century</a:t>
            </a:r>
            <a:r>
              <a:rPr lang="en-US" sz="3200" i="1"/>
              <a:t> </a:t>
            </a:r>
            <a:r>
              <a:rPr lang="en-US" sz="3200" err="1"/>
              <a:t>mss</a:t>
            </a:r>
            <a:r>
              <a:rPr lang="en-US" sz="3200"/>
              <a:t>:</a:t>
            </a:r>
          </a:p>
          <a:p>
            <a:pPr lvl="4">
              <a:spcAft>
                <a:spcPts val="600"/>
              </a:spcAft>
              <a:buSzPts val="1100"/>
              <a:tabLst>
                <a:tab pos="1371600" algn="l"/>
              </a:tabLst>
            </a:pPr>
            <a:r>
              <a:rPr lang="en-US" sz="3200" i="1">
                <a:effectLst/>
              </a:rPr>
              <a:t>Codex </a:t>
            </a:r>
            <a:r>
              <a:rPr lang="en-US" sz="3200" i="1" err="1">
                <a:effectLst/>
              </a:rPr>
              <a:t>Alexandrinus</a:t>
            </a:r>
            <a:endParaRPr lang="en-US" sz="3200" i="1"/>
          </a:p>
          <a:p>
            <a:pPr lvl="4">
              <a:spcAft>
                <a:spcPts val="600"/>
              </a:spcAft>
              <a:buSzPts val="1100"/>
              <a:tabLst>
                <a:tab pos="1371600" algn="l"/>
              </a:tabLst>
            </a:pPr>
            <a:r>
              <a:rPr lang="en-US" sz="3200" i="1">
                <a:effectLst/>
              </a:rPr>
              <a:t>Codex </a:t>
            </a:r>
            <a:r>
              <a:rPr lang="en-US" sz="3200" i="1" err="1">
                <a:effectLst/>
              </a:rPr>
              <a:t>Ephraemi</a:t>
            </a:r>
            <a:endParaRPr lang="en-US" sz="3200" i="1">
              <a:effectLst/>
            </a:endParaRPr>
          </a:p>
          <a:p>
            <a:pPr lvl="4">
              <a:spcAft>
                <a:spcPts val="600"/>
              </a:spcAft>
              <a:buSzPts val="1100"/>
              <a:tabLst>
                <a:tab pos="1371600" algn="l"/>
              </a:tabLst>
            </a:pPr>
            <a:r>
              <a:rPr lang="en-US" sz="3200" i="1">
                <a:effectLst/>
              </a:rPr>
              <a:t>Codex </a:t>
            </a:r>
            <a:r>
              <a:rPr lang="en-US" sz="3200" i="1" err="1">
                <a:effectLst/>
              </a:rPr>
              <a:t>Bezae</a:t>
            </a:r>
            <a:r>
              <a:rPr lang="en-US" sz="3200" i="1">
                <a:effectLst/>
              </a:rPr>
              <a:t>, aka, Codex </a:t>
            </a:r>
            <a:r>
              <a:rPr lang="en-US" sz="3200" i="1" err="1">
                <a:effectLst/>
              </a:rPr>
              <a:t>Cantabrigiensis</a:t>
            </a:r>
            <a:endParaRPr lang="en-US" sz="3200" i="1">
              <a:effectLst/>
            </a:endParaRPr>
          </a:p>
          <a:p>
            <a:pPr lvl="3">
              <a:spcAft>
                <a:spcPts val="600"/>
              </a:spcAft>
              <a:buSzPts val="1100"/>
              <a:tabLst>
                <a:tab pos="1371600" algn="l"/>
              </a:tabLst>
            </a:pPr>
            <a:r>
              <a:rPr lang="en-US" sz="3200" i="1"/>
              <a:t>	Codex </a:t>
            </a:r>
            <a:r>
              <a:rPr lang="en-US" sz="3200" i="1" err="1"/>
              <a:t>Freerianus</a:t>
            </a:r>
            <a:r>
              <a:rPr lang="en-US" sz="3200" i="1"/>
              <a:t>, aka, </a:t>
            </a:r>
            <a:r>
              <a:rPr lang="en-US" sz="3200" i="1" err="1"/>
              <a:t>Washingtonianus</a:t>
            </a:r>
            <a:r>
              <a:rPr lang="en-US" sz="3200" i="1"/>
              <a:t> (W)*</a:t>
            </a:r>
            <a:endParaRPr lang="en-US" sz="3200" i="1">
              <a:effectLst/>
            </a:endParaRPr>
          </a:p>
          <a:p>
            <a:pPr>
              <a:spcAft>
                <a:spcPts val="600"/>
              </a:spcAft>
              <a:buSzPts val="1100"/>
              <a:tabLst>
                <a:tab pos="1371600" algn="l"/>
              </a:tabLst>
            </a:pPr>
            <a:r>
              <a:rPr lang="en-US" sz="3200" u="sng"/>
              <a:t>Omit Mark 16:9-20</a:t>
            </a:r>
            <a:endParaRPr lang="en-US" sz="3200" i="1"/>
          </a:p>
          <a:p>
            <a:pPr>
              <a:spcAft>
                <a:spcPts val="600"/>
              </a:spcAft>
              <a:buSzPts val="1100"/>
              <a:tabLst>
                <a:tab pos="1371600" algn="l"/>
              </a:tabLst>
            </a:pPr>
            <a:r>
              <a:rPr lang="en-US" sz="3200" b="1" i="1"/>
              <a:t>Only three end at vs. 8</a:t>
            </a:r>
          </a:p>
        </p:txBody>
      </p:sp>
      <p:sp>
        <p:nvSpPr>
          <p:cNvPr id="3" name="Rectangle: Rounded Corners 2">
            <a:extLst>
              <a:ext uri="{FF2B5EF4-FFF2-40B4-BE49-F238E27FC236}">
                <a16:creationId xmlns:a16="http://schemas.microsoft.com/office/drawing/2014/main" id="{39621CCC-66D5-B3CC-271C-BD690AB97DAA}"/>
              </a:ext>
            </a:extLst>
          </p:cNvPr>
          <p:cNvSpPr/>
          <p:nvPr/>
        </p:nvSpPr>
        <p:spPr>
          <a:xfrm>
            <a:off x="5097780" y="1420628"/>
            <a:ext cx="6915150" cy="330196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buSzPts val="1100"/>
              <a:tabLst>
                <a:tab pos="1371600" algn="l"/>
              </a:tabLst>
            </a:pPr>
            <a:r>
              <a:rPr lang="en-US" sz="3200"/>
              <a:t>Family 1</a:t>
            </a:r>
          </a:p>
          <a:p>
            <a:pPr>
              <a:spcAft>
                <a:spcPts val="600"/>
              </a:spcAft>
              <a:buSzPts val="1100"/>
              <a:tabLst>
                <a:tab pos="1371600" algn="l"/>
              </a:tabLst>
            </a:pPr>
            <a:endParaRPr lang="en-US" sz="3200"/>
          </a:p>
          <a:p>
            <a:pPr>
              <a:spcAft>
                <a:spcPts val="600"/>
              </a:spcAft>
              <a:buSzPts val="1100"/>
              <a:tabLst>
                <a:tab pos="1371600" algn="l"/>
              </a:tabLst>
            </a:pPr>
            <a:r>
              <a:rPr lang="en-US" sz="3200"/>
              <a:t>Family 1</a:t>
            </a:r>
          </a:p>
          <a:p>
            <a:pPr>
              <a:spcAft>
                <a:spcPts val="600"/>
              </a:spcAft>
              <a:buSzPts val="1100"/>
              <a:tabLst>
                <a:tab pos="1371600" algn="l"/>
              </a:tabLst>
            </a:pPr>
            <a:r>
              <a:rPr lang="en-US" sz="3200"/>
              <a:t>Minuscules:</a:t>
            </a:r>
          </a:p>
          <a:p>
            <a:pPr>
              <a:spcAft>
                <a:spcPts val="600"/>
              </a:spcAft>
              <a:buSzPts val="1100"/>
              <a:tabLst>
                <a:tab pos="1371600" algn="l"/>
              </a:tabLst>
            </a:pPr>
            <a:r>
              <a:rPr lang="en-US" sz="3200"/>
              <a:t>1, 22, 118,	131,	205,	209,	872, 1192, 1210, 1278, 1582, 2193, 2542</a:t>
            </a:r>
          </a:p>
          <a:p>
            <a:pPr>
              <a:spcAft>
                <a:spcPts val="600"/>
              </a:spcAft>
              <a:buSzPts val="1100"/>
              <a:tabLst>
                <a:tab pos="1371600" algn="l"/>
              </a:tabLst>
            </a:pPr>
            <a:endParaRPr lang="en-US" sz="3200"/>
          </a:p>
          <a:p>
            <a:pPr>
              <a:spcAft>
                <a:spcPts val="600"/>
              </a:spcAft>
              <a:buSzPts val="1100"/>
              <a:tabLst>
                <a:tab pos="1371600" algn="l"/>
              </a:tabLst>
            </a:pPr>
            <a:endParaRPr lang="en-US" sz="3200"/>
          </a:p>
          <a:p>
            <a:pPr>
              <a:spcAft>
                <a:spcPts val="600"/>
              </a:spcAft>
              <a:buSzPts val="1100"/>
              <a:tabLst>
                <a:tab pos="1371600" algn="l"/>
              </a:tabLst>
            </a:pPr>
            <a:endParaRPr lang="en-US" sz="3200"/>
          </a:p>
        </p:txBody>
      </p:sp>
    </p:spTree>
    <p:extLst>
      <p:ext uri="{BB962C8B-B14F-4D97-AF65-F5344CB8AC3E}">
        <p14:creationId xmlns:p14="http://schemas.microsoft.com/office/powerpoint/2010/main" val="3665660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1FF6C-6D38-1F26-D7BD-0D142F5441E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DAF4E84-F03F-84C3-5D48-9773B177CA2D}"/>
              </a:ext>
            </a:extLst>
          </p:cNvPr>
          <p:cNvSpPr txBox="1"/>
          <p:nvPr/>
        </p:nvSpPr>
        <p:spPr>
          <a:xfrm>
            <a:off x="671512" y="501134"/>
            <a:ext cx="11158538" cy="6201698"/>
          </a:xfrm>
          <a:prstGeom prst="rect">
            <a:avLst/>
          </a:prstGeom>
          <a:noFill/>
        </p:spPr>
        <p:txBody>
          <a:bodyPr wrap="square">
            <a:spAutoFit/>
          </a:bodyPr>
          <a:lstStyle/>
          <a:p>
            <a:r>
              <a:rPr lang="en-US" sz="3200" b="1"/>
              <a:t>Greek Manuscripts</a:t>
            </a:r>
          </a:p>
          <a:p>
            <a:r>
              <a:rPr lang="en-US" sz="2800">
                <a:highlight>
                  <a:srgbClr val="808000"/>
                </a:highlight>
              </a:rPr>
              <a:t>REVISED SLIDES</a:t>
            </a:r>
          </a:p>
          <a:p>
            <a:r>
              <a:rPr lang="en-US" sz="2800" u="sng"/>
              <a:t>Include Mark 16:9-20</a:t>
            </a:r>
          </a:p>
          <a:p>
            <a:endParaRPr lang="en-US" sz="2800"/>
          </a:p>
          <a:p>
            <a:r>
              <a:rPr lang="en-US" sz="3200" b="1">
                <a:effectLst/>
                <a:ea typeface="Times New Roman" panose="02020603050405020304" pitchFamily="18" charset="0"/>
              </a:rPr>
              <a:t>1,653</a:t>
            </a:r>
            <a:r>
              <a:rPr lang="en-US" sz="3200">
                <a:effectLst/>
                <a:ea typeface="Times New Roman" panose="02020603050405020304" pitchFamily="18" charset="0"/>
              </a:rPr>
              <a:t> Greek manuscripts include </a:t>
            </a:r>
            <a:r>
              <a:rPr lang="en-US" sz="3200" u="none" strike="noStrike">
                <a:solidFill>
                  <a:srgbClr val="0563C1"/>
                </a:solidFill>
                <a:effectLst/>
                <a:ea typeface="Times New Roman" panose="02020603050405020304" pitchFamily="18" charset="0"/>
                <a:hlinkClick r:id="rId2"/>
              </a:rPr>
              <a:t>Mark 16:9–20</a:t>
            </a:r>
            <a:r>
              <a:rPr lang="en-US" sz="3200">
                <a:effectLst/>
                <a:ea typeface="Times New Roman" panose="02020603050405020304" pitchFamily="18" charset="0"/>
              </a:rPr>
              <a:t>.</a:t>
            </a:r>
          </a:p>
          <a:p>
            <a:pPr lvl="1"/>
            <a:r>
              <a:rPr lang="en-US" sz="3200"/>
              <a:t>Among them, </a:t>
            </a:r>
            <a:r>
              <a:rPr lang="en-US" sz="3200" b="1" i="1"/>
              <a:t>5</a:t>
            </a:r>
            <a:r>
              <a:rPr lang="en-US" sz="3200" b="1" i="1" baseline="30000"/>
              <a:t>th</a:t>
            </a:r>
            <a:r>
              <a:rPr lang="en-US" sz="3200" b="1" i="1"/>
              <a:t> century</a:t>
            </a:r>
            <a:r>
              <a:rPr lang="en-US" sz="3200" i="1"/>
              <a:t> </a:t>
            </a:r>
            <a:r>
              <a:rPr lang="en-US" sz="3200" err="1"/>
              <a:t>mss</a:t>
            </a:r>
            <a:r>
              <a:rPr lang="en-US" sz="3200"/>
              <a:t>:</a:t>
            </a:r>
          </a:p>
          <a:p>
            <a:pPr lvl="4">
              <a:spcAft>
                <a:spcPts val="600"/>
              </a:spcAft>
              <a:buSzPts val="1100"/>
              <a:tabLst>
                <a:tab pos="1371600" algn="l"/>
              </a:tabLst>
            </a:pPr>
            <a:r>
              <a:rPr lang="en-US" sz="3200" i="1">
                <a:effectLst/>
              </a:rPr>
              <a:t>Codex </a:t>
            </a:r>
            <a:r>
              <a:rPr lang="en-US" sz="3200" i="1" err="1">
                <a:effectLst/>
              </a:rPr>
              <a:t>Alexandrinus</a:t>
            </a:r>
            <a:endParaRPr lang="en-US" sz="3200" i="1"/>
          </a:p>
          <a:p>
            <a:pPr lvl="4">
              <a:spcAft>
                <a:spcPts val="600"/>
              </a:spcAft>
              <a:buSzPts val="1100"/>
              <a:tabLst>
                <a:tab pos="1371600" algn="l"/>
              </a:tabLst>
            </a:pPr>
            <a:r>
              <a:rPr lang="en-US" sz="3200" i="1">
                <a:effectLst/>
              </a:rPr>
              <a:t>Codex </a:t>
            </a:r>
            <a:r>
              <a:rPr lang="en-US" sz="3200" i="1" err="1">
                <a:effectLst/>
              </a:rPr>
              <a:t>Ephraemi</a:t>
            </a:r>
            <a:endParaRPr lang="en-US" sz="3200" i="1">
              <a:effectLst/>
            </a:endParaRPr>
          </a:p>
          <a:p>
            <a:pPr lvl="4">
              <a:spcAft>
                <a:spcPts val="600"/>
              </a:spcAft>
              <a:buSzPts val="1100"/>
              <a:tabLst>
                <a:tab pos="1371600" algn="l"/>
              </a:tabLst>
            </a:pPr>
            <a:r>
              <a:rPr lang="en-US" sz="3200" i="1">
                <a:effectLst/>
              </a:rPr>
              <a:t>Codex </a:t>
            </a:r>
            <a:r>
              <a:rPr lang="en-US" sz="3200" i="1" err="1">
                <a:effectLst/>
              </a:rPr>
              <a:t>Bezae</a:t>
            </a:r>
            <a:r>
              <a:rPr lang="en-US" sz="3200" i="1">
                <a:effectLst/>
              </a:rPr>
              <a:t>, aka, Codex </a:t>
            </a:r>
            <a:r>
              <a:rPr lang="en-US" sz="3200" i="1" err="1">
                <a:effectLst/>
              </a:rPr>
              <a:t>Cantabrigiensis</a:t>
            </a:r>
            <a:endParaRPr lang="en-US" sz="3200" i="1">
              <a:effectLst/>
            </a:endParaRPr>
          </a:p>
          <a:p>
            <a:pPr lvl="3">
              <a:spcAft>
                <a:spcPts val="600"/>
              </a:spcAft>
              <a:buSzPts val="1100"/>
              <a:tabLst>
                <a:tab pos="1371600" algn="l"/>
              </a:tabLst>
            </a:pPr>
            <a:r>
              <a:rPr lang="en-US" sz="3200" i="1"/>
              <a:t>	Codex </a:t>
            </a:r>
            <a:r>
              <a:rPr lang="en-US" sz="3200" i="1" err="1"/>
              <a:t>Freerianus</a:t>
            </a:r>
            <a:r>
              <a:rPr lang="en-US" sz="3200" i="1"/>
              <a:t>, aka, </a:t>
            </a:r>
            <a:r>
              <a:rPr lang="en-US" sz="3200" i="1" err="1"/>
              <a:t>Washingtonianus</a:t>
            </a:r>
            <a:r>
              <a:rPr lang="en-US" sz="3200" i="1"/>
              <a:t> (W)*</a:t>
            </a:r>
            <a:endParaRPr lang="en-US" sz="3200" i="1">
              <a:effectLst/>
            </a:endParaRPr>
          </a:p>
          <a:p>
            <a:pPr>
              <a:spcAft>
                <a:spcPts val="600"/>
              </a:spcAft>
              <a:buSzPts val="1100"/>
              <a:tabLst>
                <a:tab pos="1371600" algn="l"/>
              </a:tabLst>
            </a:pPr>
            <a:r>
              <a:rPr lang="en-US" sz="3200" u="sng"/>
              <a:t>Omit Mark 16:9-20</a:t>
            </a:r>
            <a:endParaRPr lang="en-US" sz="3200" i="1"/>
          </a:p>
          <a:p>
            <a:pPr>
              <a:spcAft>
                <a:spcPts val="600"/>
              </a:spcAft>
              <a:buSzPts val="1100"/>
              <a:tabLst>
                <a:tab pos="1371600" algn="l"/>
              </a:tabLst>
            </a:pPr>
            <a:r>
              <a:rPr lang="en-US" sz="3200" b="1" i="1"/>
              <a:t>Only three end at vs. 8</a:t>
            </a:r>
          </a:p>
        </p:txBody>
      </p:sp>
      <p:sp>
        <p:nvSpPr>
          <p:cNvPr id="3" name="Rectangle: Rounded Corners 2">
            <a:extLst>
              <a:ext uri="{FF2B5EF4-FFF2-40B4-BE49-F238E27FC236}">
                <a16:creationId xmlns:a16="http://schemas.microsoft.com/office/drawing/2014/main" id="{55D23B33-1F16-DC2B-6EC1-98FF219E8FC4}"/>
              </a:ext>
            </a:extLst>
          </p:cNvPr>
          <p:cNvSpPr/>
          <p:nvPr/>
        </p:nvSpPr>
        <p:spPr>
          <a:xfrm>
            <a:off x="5097780" y="1073922"/>
            <a:ext cx="6915150" cy="39953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buSzPts val="1100"/>
              <a:tabLst>
                <a:tab pos="1371600" algn="l"/>
              </a:tabLst>
            </a:pPr>
            <a:r>
              <a:rPr lang="en-US" sz="3200" b="1"/>
              <a:t>MSS 1, 205, 209, 1582</a:t>
            </a:r>
          </a:p>
          <a:p>
            <a:pPr algn="r">
              <a:spcAft>
                <a:spcPts val="600"/>
              </a:spcAft>
              <a:buSzPts val="1100"/>
              <a:tabLst>
                <a:tab pos="1371600" algn="l"/>
              </a:tabLst>
            </a:pPr>
            <a:r>
              <a:rPr lang="en-US" sz="3200"/>
              <a:t>(900s–1400s)</a:t>
            </a:r>
          </a:p>
          <a:p>
            <a:pPr>
              <a:spcAft>
                <a:spcPts val="600"/>
              </a:spcAft>
              <a:buSzPts val="1100"/>
              <a:tabLst>
                <a:tab pos="1371600" algn="l"/>
              </a:tabLst>
            </a:pPr>
            <a:r>
              <a:rPr lang="en-US" sz="3200" i="1"/>
              <a:t>“In some of the copies the Evangelist is completed to this point, as far as which Eusebius </a:t>
            </a:r>
            <a:r>
              <a:rPr lang="en-US" sz="3200" i="1" err="1"/>
              <a:t>Pamphili</a:t>
            </a:r>
            <a:r>
              <a:rPr lang="en-US" sz="3200" i="1"/>
              <a:t> also made his canons. But in many these are also present …”</a:t>
            </a:r>
            <a:r>
              <a:rPr lang="en-US" sz="3200"/>
              <a:t> (or something similar)</a:t>
            </a:r>
            <a:endParaRPr lang="en-US" sz="3200" b="1" i="1">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63743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C3BBDB-80AF-B33A-028D-CF363AE78FF4}"/>
              </a:ext>
            </a:extLst>
          </p:cNvPr>
          <p:cNvSpPr txBox="1"/>
          <p:nvPr/>
        </p:nvSpPr>
        <p:spPr>
          <a:xfrm>
            <a:off x="3770142" y="2129105"/>
            <a:ext cx="4853354" cy="1323439"/>
          </a:xfrm>
          <a:prstGeom prst="rect">
            <a:avLst/>
          </a:prstGeom>
          <a:noFill/>
        </p:spPr>
        <p:txBody>
          <a:bodyPr wrap="square" rtlCol="0">
            <a:spAutoFit/>
          </a:bodyPr>
          <a:lstStyle/>
          <a:p>
            <a:pPr algn="ctr"/>
            <a:r>
              <a:rPr lang="en-US" sz="3600" b="1">
                <a:solidFill>
                  <a:schemeClr val="bg1"/>
                </a:solidFill>
              </a:rPr>
              <a:t>PUTTING THE QUESTION IN </a:t>
            </a:r>
            <a:r>
              <a:rPr lang="en-US" sz="4400" b="1">
                <a:solidFill>
                  <a:schemeClr val="bg1"/>
                </a:solidFill>
              </a:rPr>
              <a:t>PERSPECTIVE</a:t>
            </a:r>
          </a:p>
        </p:txBody>
      </p:sp>
    </p:spTree>
    <p:extLst>
      <p:ext uri="{BB962C8B-B14F-4D97-AF65-F5344CB8AC3E}">
        <p14:creationId xmlns:p14="http://schemas.microsoft.com/office/powerpoint/2010/main" val="11002527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D4439-16D0-93EA-DBB1-EC42E92DA3C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7516434-DF4D-24B7-A6F5-924013DCD770}"/>
              </a:ext>
            </a:extLst>
          </p:cNvPr>
          <p:cNvSpPr txBox="1"/>
          <p:nvPr/>
        </p:nvSpPr>
        <p:spPr>
          <a:xfrm>
            <a:off x="671512" y="501134"/>
            <a:ext cx="11158538" cy="6201698"/>
          </a:xfrm>
          <a:prstGeom prst="rect">
            <a:avLst/>
          </a:prstGeom>
          <a:noFill/>
        </p:spPr>
        <p:txBody>
          <a:bodyPr wrap="square">
            <a:spAutoFit/>
          </a:bodyPr>
          <a:lstStyle/>
          <a:p>
            <a:r>
              <a:rPr lang="en-US" sz="3200" b="1"/>
              <a:t>Greek Manuscripts</a:t>
            </a:r>
          </a:p>
          <a:p>
            <a:r>
              <a:rPr lang="en-US" sz="2800">
                <a:highlight>
                  <a:srgbClr val="808000"/>
                </a:highlight>
              </a:rPr>
              <a:t>REVISED SLIDES</a:t>
            </a:r>
          </a:p>
          <a:p>
            <a:r>
              <a:rPr lang="en-US" sz="2800" u="sng"/>
              <a:t>Include Mark 16:9-20</a:t>
            </a:r>
          </a:p>
          <a:p>
            <a:endParaRPr lang="en-US" sz="2800"/>
          </a:p>
          <a:p>
            <a:r>
              <a:rPr lang="en-US" sz="3200" b="1">
                <a:effectLst/>
                <a:ea typeface="Times New Roman" panose="02020603050405020304" pitchFamily="18" charset="0"/>
              </a:rPr>
              <a:t>1,653</a:t>
            </a:r>
            <a:r>
              <a:rPr lang="en-US" sz="3200">
                <a:effectLst/>
                <a:ea typeface="Times New Roman" panose="02020603050405020304" pitchFamily="18" charset="0"/>
              </a:rPr>
              <a:t> Greek manuscripts include </a:t>
            </a:r>
            <a:r>
              <a:rPr lang="en-US" sz="3200" u="none" strike="noStrike">
                <a:solidFill>
                  <a:srgbClr val="0563C1"/>
                </a:solidFill>
                <a:effectLst/>
                <a:ea typeface="Times New Roman" panose="02020603050405020304" pitchFamily="18" charset="0"/>
                <a:hlinkClick r:id="rId2"/>
              </a:rPr>
              <a:t>Mark 16:9–20</a:t>
            </a:r>
            <a:r>
              <a:rPr lang="en-US" sz="3200">
                <a:effectLst/>
                <a:ea typeface="Times New Roman" panose="02020603050405020304" pitchFamily="18" charset="0"/>
              </a:rPr>
              <a:t>.</a:t>
            </a:r>
          </a:p>
          <a:p>
            <a:pPr lvl="1"/>
            <a:r>
              <a:rPr lang="en-US" sz="3200"/>
              <a:t>Among them, </a:t>
            </a:r>
            <a:r>
              <a:rPr lang="en-US" sz="3200" b="1" i="1"/>
              <a:t>5</a:t>
            </a:r>
            <a:r>
              <a:rPr lang="en-US" sz="3200" b="1" i="1" baseline="30000"/>
              <a:t>th</a:t>
            </a:r>
            <a:r>
              <a:rPr lang="en-US" sz="3200" b="1" i="1"/>
              <a:t> century</a:t>
            </a:r>
            <a:r>
              <a:rPr lang="en-US" sz="3200" i="1"/>
              <a:t> </a:t>
            </a:r>
            <a:r>
              <a:rPr lang="en-US" sz="3200" err="1"/>
              <a:t>mss</a:t>
            </a:r>
            <a:r>
              <a:rPr lang="en-US" sz="3200"/>
              <a:t>:</a:t>
            </a:r>
          </a:p>
          <a:p>
            <a:pPr lvl="4">
              <a:spcAft>
                <a:spcPts val="600"/>
              </a:spcAft>
              <a:buSzPts val="1100"/>
              <a:tabLst>
                <a:tab pos="1371600" algn="l"/>
              </a:tabLst>
            </a:pPr>
            <a:r>
              <a:rPr lang="en-US" sz="3200" i="1">
                <a:effectLst/>
              </a:rPr>
              <a:t>Codex </a:t>
            </a:r>
            <a:r>
              <a:rPr lang="en-US" sz="3200" i="1" err="1">
                <a:effectLst/>
              </a:rPr>
              <a:t>Alexandrinus</a:t>
            </a:r>
            <a:endParaRPr lang="en-US" sz="3200" i="1"/>
          </a:p>
          <a:p>
            <a:pPr lvl="4">
              <a:spcAft>
                <a:spcPts val="600"/>
              </a:spcAft>
              <a:buSzPts val="1100"/>
              <a:tabLst>
                <a:tab pos="1371600" algn="l"/>
              </a:tabLst>
            </a:pPr>
            <a:r>
              <a:rPr lang="en-US" sz="3200" i="1">
                <a:effectLst/>
              </a:rPr>
              <a:t>Codex </a:t>
            </a:r>
            <a:r>
              <a:rPr lang="en-US" sz="3200" i="1" err="1">
                <a:effectLst/>
              </a:rPr>
              <a:t>Ephraemi</a:t>
            </a:r>
            <a:endParaRPr lang="en-US" sz="3200" i="1">
              <a:effectLst/>
            </a:endParaRPr>
          </a:p>
          <a:p>
            <a:pPr lvl="4">
              <a:spcAft>
                <a:spcPts val="600"/>
              </a:spcAft>
              <a:buSzPts val="1100"/>
              <a:tabLst>
                <a:tab pos="1371600" algn="l"/>
              </a:tabLst>
            </a:pPr>
            <a:r>
              <a:rPr lang="en-US" sz="3200" i="1">
                <a:effectLst/>
              </a:rPr>
              <a:t>Codex </a:t>
            </a:r>
            <a:r>
              <a:rPr lang="en-US" sz="3200" i="1" err="1">
                <a:effectLst/>
              </a:rPr>
              <a:t>Bezae</a:t>
            </a:r>
            <a:r>
              <a:rPr lang="en-US" sz="3200" i="1">
                <a:effectLst/>
              </a:rPr>
              <a:t>, aka, Codex </a:t>
            </a:r>
            <a:r>
              <a:rPr lang="en-US" sz="3200" i="1" err="1">
                <a:effectLst/>
              </a:rPr>
              <a:t>Cantabrigiensis</a:t>
            </a:r>
            <a:endParaRPr lang="en-US" sz="3200" i="1">
              <a:effectLst/>
            </a:endParaRPr>
          </a:p>
          <a:p>
            <a:pPr lvl="3">
              <a:spcAft>
                <a:spcPts val="600"/>
              </a:spcAft>
              <a:buSzPts val="1100"/>
              <a:tabLst>
                <a:tab pos="1371600" algn="l"/>
              </a:tabLst>
            </a:pPr>
            <a:r>
              <a:rPr lang="en-US" sz="3200" i="1"/>
              <a:t>	Codex </a:t>
            </a:r>
            <a:r>
              <a:rPr lang="en-US" sz="3200" i="1" err="1"/>
              <a:t>Freerianus</a:t>
            </a:r>
            <a:r>
              <a:rPr lang="en-US" sz="3200" i="1"/>
              <a:t>, aka, </a:t>
            </a:r>
            <a:r>
              <a:rPr lang="en-US" sz="3200" i="1" err="1"/>
              <a:t>Washingtonianus</a:t>
            </a:r>
            <a:r>
              <a:rPr lang="en-US" sz="3200" i="1"/>
              <a:t> (W)*</a:t>
            </a:r>
            <a:endParaRPr lang="en-US" sz="3200" i="1">
              <a:effectLst/>
            </a:endParaRPr>
          </a:p>
          <a:p>
            <a:pPr>
              <a:spcAft>
                <a:spcPts val="600"/>
              </a:spcAft>
              <a:buSzPts val="1100"/>
              <a:tabLst>
                <a:tab pos="1371600" algn="l"/>
              </a:tabLst>
            </a:pPr>
            <a:r>
              <a:rPr lang="en-US" sz="3200" u="sng"/>
              <a:t>Omit Mark 16:9-20</a:t>
            </a:r>
            <a:endParaRPr lang="en-US" sz="3200" i="1"/>
          </a:p>
          <a:p>
            <a:pPr>
              <a:spcAft>
                <a:spcPts val="600"/>
              </a:spcAft>
              <a:buSzPts val="1100"/>
              <a:tabLst>
                <a:tab pos="1371600" algn="l"/>
              </a:tabLst>
            </a:pPr>
            <a:r>
              <a:rPr lang="en-US" sz="3200" b="1" i="1"/>
              <a:t>Only three end at vs. 8</a:t>
            </a:r>
          </a:p>
        </p:txBody>
      </p:sp>
      <p:sp>
        <p:nvSpPr>
          <p:cNvPr id="3" name="Rectangle: Rounded Corners 2">
            <a:extLst>
              <a:ext uri="{FF2B5EF4-FFF2-40B4-BE49-F238E27FC236}">
                <a16:creationId xmlns:a16="http://schemas.microsoft.com/office/drawing/2014/main" id="{55BE84F5-CB7A-69A5-4105-BA90F44BBB17}"/>
              </a:ext>
            </a:extLst>
          </p:cNvPr>
          <p:cNvSpPr/>
          <p:nvPr/>
        </p:nvSpPr>
        <p:spPr>
          <a:xfrm>
            <a:off x="5097780" y="1073922"/>
            <a:ext cx="6915150" cy="39953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buSzPts val="1100"/>
              <a:tabLst>
                <a:tab pos="1371600" algn="l"/>
              </a:tabLst>
            </a:pPr>
            <a:r>
              <a:rPr lang="en-US" sz="3200" b="1"/>
              <a:t>MSS 15, 22, 1110, 1192, 1210 </a:t>
            </a:r>
          </a:p>
          <a:p>
            <a:pPr algn="r">
              <a:spcAft>
                <a:spcPts val="600"/>
              </a:spcAft>
              <a:buSzPts val="1100"/>
              <a:tabLst>
                <a:tab pos="1371600" algn="l"/>
              </a:tabLst>
            </a:pPr>
            <a:r>
              <a:rPr lang="en-US" sz="3200"/>
              <a:t>(900s–1100s)</a:t>
            </a:r>
          </a:p>
          <a:p>
            <a:pPr>
              <a:spcAft>
                <a:spcPts val="600"/>
              </a:spcAft>
              <a:buSzPts val="1100"/>
              <a:tabLst>
                <a:tab pos="1371600" algn="l"/>
              </a:tabLst>
            </a:pPr>
            <a:r>
              <a:rPr lang="en-US" sz="3200" i="1"/>
              <a:t>“In some of the copies the Evangelist is completed to this point. But in many these are also present …”</a:t>
            </a:r>
            <a:r>
              <a:rPr lang="en-US" sz="3200"/>
              <a:t> (or something similar)</a:t>
            </a:r>
            <a:endParaRPr lang="en-US" sz="3200" b="1" i="1">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325035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F636A-B4EB-BF1F-162B-15F6ACE9547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FE9006E-60C9-F96C-5496-8E18038784F4}"/>
              </a:ext>
            </a:extLst>
          </p:cNvPr>
          <p:cNvSpPr txBox="1"/>
          <p:nvPr/>
        </p:nvSpPr>
        <p:spPr>
          <a:xfrm>
            <a:off x="671512" y="501134"/>
            <a:ext cx="11158538" cy="6201698"/>
          </a:xfrm>
          <a:prstGeom prst="rect">
            <a:avLst/>
          </a:prstGeom>
          <a:noFill/>
        </p:spPr>
        <p:txBody>
          <a:bodyPr wrap="square">
            <a:spAutoFit/>
          </a:bodyPr>
          <a:lstStyle/>
          <a:p>
            <a:r>
              <a:rPr lang="en-US" sz="3200" b="1"/>
              <a:t>Greek Manuscripts</a:t>
            </a:r>
          </a:p>
          <a:p>
            <a:r>
              <a:rPr lang="en-US" sz="2800">
                <a:highlight>
                  <a:srgbClr val="808000"/>
                </a:highlight>
              </a:rPr>
              <a:t>REVISED SLIDES</a:t>
            </a:r>
          </a:p>
          <a:p>
            <a:r>
              <a:rPr lang="en-US" sz="2800" u="sng"/>
              <a:t>Include Mark 16:9-20</a:t>
            </a:r>
          </a:p>
          <a:p>
            <a:endParaRPr lang="en-US" sz="2800"/>
          </a:p>
          <a:p>
            <a:r>
              <a:rPr lang="en-US" sz="3200" b="1">
                <a:effectLst/>
                <a:ea typeface="Times New Roman" panose="02020603050405020304" pitchFamily="18" charset="0"/>
              </a:rPr>
              <a:t>1,653</a:t>
            </a:r>
            <a:r>
              <a:rPr lang="en-US" sz="3200">
                <a:effectLst/>
                <a:ea typeface="Times New Roman" panose="02020603050405020304" pitchFamily="18" charset="0"/>
              </a:rPr>
              <a:t> Greek manuscripts include </a:t>
            </a:r>
            <a:r>
              <a:rPr lang="en-US" sz="3200" u="none" strike="noStrike">
                <a:solidFill>
                  <a:srgbClr val="0563C1"/>
                </a:solidFill>
                <a:effectLst/>
                <a:ea typeface="Times New Roman" panose="02020603050405020304" pitchFamily="18" charset="0"/>
                <a:hlinkClick r:id="rId2"/>
              </a:rPr>
              <a:t>Mark 16:9–20</a:t>
            </a:r>
            <a:r>
              <a:rPr lang="en-US" sz="3200">
                <a:effectLst/>
                <a:ea typeface="Times New Roman" panose="02020603050405020304" pitchFamily="18" charset="0"/>
              </a:rPr>
              <a:t>.</a:t>
            </a:r>
          </a:p>
          <a:p>
            <a:pPr lvl="1"/>
            <a:r>
              <a:rPr lang="en-US" sz="3200"/>
              <a:t>Among them, </a:t>
            </a:r>
            <a:r>
              <a:rPr lang="en-US" sz="3200" b="1" i="1"/>
              <a:t>5</a:t>
            </a:r>
            <a:r>
              <a:rPr lang="en-US" sz="3200" b="1" i="1" baseline="30000"/>
              <a:t>th</a:t>
            </a:r>
            <a:r>
              <a:rPr lang="en-US" sz="3200" b="1" i="1"/>
              <a:t> century</a:t>
            </a:r>
            <a:r>
              <a:rPr lang="en-US" sz="3200" i="1"/>
              <a:t> </a:t>
            </a:r>
            <a:r>
              <a:rPr lang="en-US" sz="3200" err="1"/>
              <a:t>mss</a:t>
            </a:r>
            <a:r>
              <a:rPr lang="en-US" sz="3200"/>
              <a:t>:</a:t>
            </a:r>
          </a:p>
          <a:p>
            <a:pPr lvl="4">
              <a:spcAft>
                <a:spcPts val="600"/>
              </a:spcAft>
              <a:buSzPts val="1100"/>
              <a:tabLst>
                <a:tab pos="1371600" algn="l"/>
              </a:tabLst>
            </a:pPr>
            <a:r>
              <a:rPr lang="en-US" sz="3200" i="1">
                <a:effectLst/>
              </a:rPr>
              <a:t>Codex </a:t>
            </a:r>
            <a:r>
              <a:rPr lang="en-US" sz="3200" i="1" err="1">
                <a:effectLst/>
              </a:rPr>
              <a:t>Alexandrinus</a:t>
            </a:r>
            <a:endParaRPr lang="en-US" sz="3200" i="1"/>
          </a:p>
          <a:p>
            <a:pPr lvl="4">
              <a:spcAft>
                <a:spcPts val="600"/>
              </a:spcAft>
              <a:buSzPts val="1100"/>
              <a:tabLst>
                <a:tab pos="1371600" algn="l"/>
              </a:tabLst>
            </a:pPr>
            <a:r>
              <a:rPr lang="en-US" sz="3200" i="1">
                <a:effectLst/>
              </a:rPr>
              <a:t>Codex </a:t>
            </a:r>
            <a:r>
              <a:rPr lang="en-US" sz="3200" i="1" err="1">
                <a:effectLst/>
              </a:rPr>
              <a:t>Ephraemi</a:t>
            </a:r>
            <a:endParaRPr lang="en-US" sz="3200" i="1">
              <a:effectLst/>
            </a:endParaRPr>
          </a:p>
          <a:p>
            <a:pPr lvl="4">
              <a:spcAft>
                <a:spcPts val="600"/>
              </a:spcAft>
              <a:buSzPts val="1100"/>
              <a:tabLst>
                <a:tab pos="1371600" algn="l"/>
              </a:tabLst>
            </a:pPr>
            <a:r>
              <a:rPr lang="en-US" sz="3200" i="1">
                <a:effectLst/>
              </a:rPr>
              <a:t>Codex </a:t>
            </a:r>
            <a:r>
              <a:rPr lang="en-US" sz="3200" i="1" err="1">
                <a:effectLst/>
              </a:rPr>
              <a:t>Bezae</a:t>
            </a:r>
            <a:r>
              <a:rPr lang="en-US" sz="3200" i="1">
                <a:effectLst/>
              </a:rPr>
              <a:t>, aka, Codex </a:t>
            </a:r>
            <a:r>
              <a:rPr lang="en-US" sz="3200" i="1" err="1">
                <a:effectLst/>
              </a:rPr>
              <a:t>Cantabrigiensis</a:t>
            </a:r>
            <a:endParaRPr lang="en-US" sz="3200" i="1">
              <a:effectLst/>
            </a:endParaRPr>
          </a:p>
          <a:p>
            <a:pPr lvl="3">
              <a:spcAft>
                <a:spcPts val="600"/>
              </a:spcAft>
              <a:buSzPts val="1100"/>
              <a:tabLst>
                <a:tab pos="1371600" algn="l"/>
              </a:tabLst>
            </a:pPr>
            <a:r>
              <a:rPr lang="en-US" sz="3200" i="1"/>
              <a:t>	Codex </a:t>
            </a:r>
            <a:r>
              <a:rPr lang="en-US" sz="3200" i="1" err="1"/>
              <a:t>Freerianus</a:t>
            </a:r>
            <a:r>
              <a:rPr lang="en-US" sz="3200" i="1"/>
              <a:t>, aka, </a:t>
            </a:r>
            <a:r>
              <a:rPr lang="en-US" sz="3200" i="1" err="1"/>
              <a:t>Washingtonianus</a:t>
            </a:r>
            <a:r>
              <a:rPr lang="en-US" sz="3200" i="1"/>
              <a:t> (W)*</a:t>
            </a:r>
            <a:endParaRPr lang="en-US" sz="3200" i="1">
              <a:effectLst/>
            </a:endParaRPr>
          </a:p>
          <a:p>
            <a:pPr>
              <a:spcAft>
                <a:spcPts val="600"/>
              </a:spcAft>
              <a:buSzPts val="1100"/>
              <a:tabLst>
                <a:tab pos="1371600" algn="l"/>
              </a:tabLst>
            </a:pPr>
            <a:r>
              <a:rPr lang="en-US" sz="3200" u="sng"/>
              <a:t>Omit Mark 16:9-20</a:t>
            </a:r>
            <a:endParaRPr lang="en-US" sz="3200" i="1"/>
          </a:p>
          <a:p>
            <a:pPr>
              <a:spcAft>
                <a:spcPts val="600"/>
              </a:spcAft>
              <a:buSzPts val="1100"/>
              <a:tabLst>
                <a:tab pos="1371600" algn="l"/>
              </a:tabLst>
            </a:pPr>
            <a:r>
              <a:rPr lang="en-US" sz="3200" b="1" i="1"/>
              <a:t>Only three end at vs. 8</a:t>
            </a:r>
          </a:p>
        </p:txBody>
      </p:sp>
      <p:sp>
        <p:nvSpPr>
          <p:cNvPr id="3" name="Rectangle: Rounded Corners 2">
            <a:extLst>
              <a:ext uri="{FF2B5EF4-FFF2-40B4-BE49-F238E27FC236}">
                <a16:creationId xmlns:a16="http://schemas.microsoft.com/office/drawing/2014/main" id="{BDFEAE8E-5E92-02FF-90A6-E59B9F612421}"/>
              </a:ext>
            </a:extLst>
          </p:cNvPr>
          <p:cNvSpPr/>
          <p:nvPr/>
        </p:nvSpPr>
        <p:spPr>
          <a:xfrm>
            <a:off x="5097780" y="1073922"/>
            <a:ext cx="6915150" cy="39953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buSzPts val="1100"/>
              <a:tabLst>
                <a:tab pos="1371600" algn="l"/>
              </a:tabLst>
            </a:pPr>
            <a:r>
              <a:rPr lang="en-US" sz="3200" b="1"/>
              <a:t>MSS 20, 215, 300</a:t>
            </a:r>
          </a:p>
          <a:p>
            <a:pPr algn="r">
              <a:spcAft>
                <a:spcPts val="600"/>
              </a:spcAft>
              <a:buSzPts val="1100"/>
              <a:tabLst>
                <a:tab pos="1371600" algn="l"/>
              </a:tabLst>
            </a:pPr>
            <a:r>
              <a:rPr lang="en-US" sz="3200"/>
              <a:t>(1000s)</a:t>
            </a:r>
          </a:p>
          <a:p>
            <a:pPr>
              <a:spcAft>
                <a:spcPts val="600"/>
              </a:spcAft>
              <a:buSzPts val="1100"/>
              <a:tabLst>
                <a:tab pos="1371600" algn="l"/>
              </a:tabLst>
            </a:pPr>
            <a:r>
              <a:rPr lang="en-US" sz="3200" i="1"/>
              <a:t>“From here to the end does not occur in some of the copies, but in the ancient copies it all occurs in full”</a:t>
            </a:r>
            <a:endParaRPr lang="en-US" sz="3200" b="1" i="1">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827933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7B360-179D-764D-1A26-CE7F0E8C8CA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F232CC8-DF09-87DE-DE33-B3AFE035A522}"/>
              </a:ext>
            </a:extLst>
          </p:cNvPr>
          <p:cNvSpPr txBox="1"/>
          <p:nvPr/>
        </p:nvSpPr>
        <p:spPr>
          <a:xfrm>
            <a:off x="671512" y="501134"/>
            <a:ext cx="11158538" cy="6201698"/>
          </a:xfrm>
          <a:prstGeom prst="rect">
            <a:avLst/>
          </a:prstGeom>
          <a:noFill/>
        </p:spPr>
        <p:txBody>
          <a:bodyPr wrap="square">
            <a:spAutoFit/>
          </a:bodyPr>
          <a:lstStyle/>
          <a:p>
            <a:r>
              <a:rPr lang="en-US" sz="3200" b="1"/>
              <a:t>Greek Manuscripts</a:t>
            </a:r>
          </a:p>
          <a:p>
            <a:r>
              <a:rPr lang="en-US" sz="2800">
                <a:highlight>
                  <a:srgbClr val="808000"/>
                </a:highlight>
              </a:rPr>
              <a:t>REVISED SLIDES</a:t>
            </a:r>
          </a:p>
          <a:p>
            <a:r>
              <a:rPr lang="en-US" sz="2800" u="sng"/>
              <a:t>Include Mark 16:9-20</a:t>
            </a:r>
          </a:p>
          <a:p>
            <a:endParaRPr lang="en-US" sz="2800"/>
          </a:p>
          <a:p>
            <a:r>
              <a:rPr lang="en-US" sz="3200" b="1">
                <a:effectLst/>
                <a:ea typeface="Times New Roman" panose="02020603050405020304" pitchFamily="18" charset="0"/>
              </a:rPr>
              <a:t>1,653</a:t>
            </a:r>
            <a:r>
              <a:rPr lang="en-US" sz="3200">
                <a:effectLst/>
                <a:ea typeface="Times New Roman" panose="02020603050405020304" pitchFamily="18" charset="0"/>
              </a:rPr>
              <a:t> Greek manuscripts include </a:t>
            </a:r>
            <a:r>
              <a:rPr lang="en-US" sz="3200" u="none" strike="noStrike">
                <a:solidFill>
                  <a:srgbClr val="0563C1"/>
                </a:solidFill>
                <a:effectLst/>
                <a:ea typeface="Times New Roman" panose="02020603050405020304" pitchFamily="18" charset="0"/>
                <a:hlinkClick r:id="rId2"/>
              </a:rPr>
              <a:t>Mark 16:9–20</a:t>
            </a:r>
            <a:r>
              <a:rPr lang="en-US" sz="3200">
                <a:effectLst/>
                <a:ea typeface="Times New Roman" panose="02020603050405020304" pitchFamily="18" charset="0"/>
              </a:rPr>
              <a:t>.</a:t>
            </a:r>
          </a:p>
          <a:p>
            <a:pPr lvl="1"/>
            <a:r>
              <a:rPr lang="en-US" sz="3200"/>
              <a:t>Among them, </a:t>
            </a:r>
            <a:r>
              <a:rPr lang="en-US" sz="3200" b="1" i="1"/>
              <a:t>5</a:t>
            </a:r>
            <a:r>
              <a:rPr lang="en-US" sz="3200" b="1" i="1" baseline="30000"/>
              <a:t>th</a:t>
            </a:r>
            <a:r>
              <a:rPr lang="en-US" sz="3200" b="1" i="1"/>
              <a:t> century</a:t>
            </a:r>
            <a:r>
              <a:rPr lang="en-US" sz="3200" i="1"/>
              <a:t> </a:t>
            </a:r>
            <a:r>
              <a:rPr lang="en-US" sz="3200" err="1"/>
              <a:t>mss</a:t>
            </a:r>
            <a:r>
              <a:rPr lang="en-US" sz="3200"/>
              <a:t>:</a:t>
            </a:r>
          </a:p>
          <a:p>
            <a:pPr lvl="4">
              <a:spcAft>
                <a:spcPts val="600"/>
              </a:spcAft>
              <a:buSzPts val="1100"/>
              <a:tabLst>
                <a:tab pos="1371600" algn="l"/>
              </a:tabLst>
            </a:pPr>
            <a:r>
              <a:rPr lang="en-US" sz="3200" i="1">
                <a:effectLst/>
              </a:rPr>
              <a:t>Codex </a:t>
            </a:r>
            <a:r>
              <a:rPr lang="en-US" sz="3200" i="1" err="1">
                <a:effectLst/>
              </a:rPr>
              <a:t>Alexandrinus</a:t>
            </a:r>
            <a:endParaRPr lang="en-US" sz="3200" i="1"/>
          </a:p>
          <a:p>
            <a:pPr lvl="4">
              <a:spcAft>
                <a:spcPts val="600"/>
              </a:spcAft>
              <a:buSzPts val="1100"/>
              <a:tabLst>
                <a:tab pos="1371600" algn="l"/>
              </a:tabLst>
            </a:pPr>
            <a:r>
              <a:rPr lang="en-US" sz="3200" i="1">
                <a:effectLst/>
              </a:rPr>
              <a:t>Codex </a:t>
            </a:r>
            <a:r>
              <a:rPr lang="en-US" sz="3200" i="1" err="1">
                <a:effectLst/>
              </a:rPr>
              <a:t>Ephraemi</a:t>
            </a:r>
            <a:endParaRPr lang="en-US" sz="3200" i="1">
              <a:effectLst/>
            </a:endParaRPr>
          </a:p>
          <a:p>
            <a:pPr lvl="4">
              <a:spcAft>
                <a:spcPts val="600"/>
              </a:spcAft>
              <a:buSzPts val="1100"/>
              <a:tabLst>
                <a:tab pos="1371600" algn="l"/>
              </a:tabLst>
            </a:pPr>
            <a:r>
              <a:rPr lang="en-US" sz="3200" i="1">
                <a:effectLst/>
              </a:rPr>
              <a:t>Codex </a:t>
            </a:r>
            <a:r>
              <a:rPr lang="en-US" sz="3200" i="1" err="1">
                <a:effectLst/>
              </a:rPr>
              <a:t>Bezae</a:t>
            </a:r>
            <a:r>
              <a:rPr lang="en-US" sz="3200" i="1">
                <a:effectLst/>
              </a:rPr>
              <a:t>, aka, Codex </a:t>
            </a:r>
            <a:r>
              <a:rPr lang="en-US" sz="3200" i="1" err="1">
                <a:effectLst/>
              </a:rPr>
              <a:t>Cantabrigiensis</a:t>
            </a:r>
            <a:endParaRPr lang="en-US" sz="3200" i="1">
              <a:effectLst/>
            </a:endParaRPr>
          </a:p>
          <a:p>
            <a:pPr lvl="3">
              <a:spcAft>
                <a:spcPts val="600"/>
              </a:spcAft>
              <a:buSzPts val="1100"/>
              <a:tabLst>
                <a:tab pos="1371600" algn="l"/>
              </a:tabLst>
            </a:pPr>
            <a:r>
              <a:rPr lang="en-US" sz="3200" i="1"/>
              <a:t>	Codex </a:t>
            </a:r>
            <a:r>
              <a:rPr lang="en-US" sz="3200" i="1" err="1"/>
              <a:t>Freerianus</a:t>
            </a:r>
            <a:r>
              <a:rPr lang="en-US" sz="3200" i="1"/>
              <a:t>, aka, </a:t>
            </a:r>
            <a:r>
              <a:rPr lang="en-US" sz="3200" i="1" err="1"/>
              <a:t>Washingtonianus</a:t>
            </a:r>
            <a:r>
              <a:rPr lang="en-US" sz="3200" i="1"/>
              <a:t> (W)*</a:t>
            </a:r>
            <a:endParaRPr lang="en-US" sz="3200" i="1">
              <a:effectLst/>
            </a:endParaRPr>
          </a:p>
          <a:p>
            <a:pPr>
              <a:spcAft>
                <a:spcPts val="600"/>
              </a:spcAft>
              <a:buSzPts val="1100"/>
              <a:tabLst>
                <a:tab pos="1371600" algn="l"/>
              </a:tabLst>
            </a:pPr>
            <a:r>
              <a:rPr lang="en-US" sz="3200" u="sng"/>
              <a:t>Omit Mark 16:9-20</a:t>
            </a:r>
            <a:endParaRPr lang="en-US" sz="3200" i="1"/>
          </a:p>
          <a:p>
            <a:pPr>
              <a:spcAft>
                <a:spcPts val="600"/>
              </a:spcAft>
              <a:buSzPts val="1100"/>
              <a:tabLst>
                <a:tab pos="1371600" algn="l"/>
              </a:tabLst>
            </a:pPr>
            <a:r>
              <a:rPr lang="en-US" sz="3200" b="1" i="1"/>
              <a:t>Only three end at vs. 8</a:t>
            </a:r>
          </a:p>
        </p:txBody>
      </p:sp>
      <p:sp>
        <p:nvSpPr>
          <p:cNvPr id="3" name="Rectangle: Rounded Corners 2">
            <a:extLst>
              <a:ext uri="{FF2B5EF4-FFF2-40B4-BE49-F238E27FC236}">
                <a16:creationId xmlns:a16="http://schemas.microsoft.com/office/drawing/2014/main" id="{00AD64D9-BEC1-2BA7-5E8B-7EE1EDB93D38}"/>
              </a:ext>
            </a:extLst>
          </p:cNvPr>
          <p:cNvSpPr/>
          <p:nvPr/>
        </p:nvSpPr>
        <p:spPr>
          <a:xfrm>
            <a:off x="5097780" y="1073922"/>
            <a:ext cx="6915150" cy="39953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buSzPts val="1100"/>
              <a:tabLst>
                <a:tab pos="1371600" algn="l"/>
              </a:tabLst>
            </a:pPr>
            <a:r>
              <a:rPr lang="en-US" sz="3200" b="1"/>
              <a:t>MS 199</a:t>
            </a:r>
          </a:p>
          <a:p>
            <a:pPr algn="r">
              <a:spcAft>
                <a:spcPts val="600"/>
              </a:spcAft>
              <a:buSzPts val="1100"/>
              <a:tabLst>
                <a:tab pos="1371600" algn="l"/>
              </a:tabLst>
            </a:pPr>
            <a:r>
              <a:rPr lang="en-US" sz="3200"/>
              <a:t>(1100s)</a:t>
            </a:r>
          </a:p>
          <a:p>
            <a:pPr>
              <a:spcAft>
                <a:spcPts val="600"/>
              </a:spcAft>
              <a:buSzPts val="1100"/>
              <a:tabLst>
                <a:tab pos="1371600" algn="l"/>
              </a:tabLst>
            </a:pPr>
            <a:r>
              <a:rPr lang="en-US" sz="3200" i="1"/>
              <a:t>“In some of the copies, this does not occur, but it stops here”</a:t>
            </a:r>
          </a:p>
          <a:p>
            <a:pPr>
              <a:spcAft>
                <a:spcPts val="600"/>
              </a:spcAft>
              <a:buSzPts val="1100"/>
              <a:tabLst>
                <a:tab pos="1371600" algn="l"/>
              </a:tabLst>
            </a:pPr>
            <a:endParaRPr lang="en-US" sz="3200" b="1" i="1">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907966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1ABCD-90DE-9D63-9A36-11A33B8BEFD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DE7AC3E-2E1B-4287-F71A-189F95E65F1D}"/>
              </a:ext>
            </a:extLst>
          </p:cNvPr>
          <p:cNvSpPr txBox="1"/>
          <p:nvPr/>
        </p:nvSpPr>
        <p:spPr>
          <a:xfrm>
            <a:off x="671512" y="501134"/>
            <a:ext cx="11158538" cy="6201698"/>
          </a:xfrm>
          <a:prstGeom prst="rect">
            <a:avLst/>
          </a:prstGeom>
          <a:noFill/>
        </p:spPr>
        <p:txBody>
          <a:bodyPr wrap="square">
            <a:spAutoFit/>
          </a:bodyPr>
          <a:lstStyle/>
          <a:p>
            <a:r>
              <a:rPr lang="en-US" sz="3200" b="1"/>
              <a:t>Greek Manuscripts</a:t>
            </a:r>
          </a:p>
          <a:p>
            <a:endParaRPr lang="en-US" sz="2800"/>
          </a:p>
          <a:p>
            <a:r>
              <a:rPr lang="en-US" sz="2800" u="sng"/>
              <a:t>Include Mark 16:9-20</a:t>
            </a:r>
          </a:p>
          <a:p>
            <a:endParaRPr lang="en-US" sz="2800"/>
          </a:p>
          <a:p>
            <a:r>
              <a:rPr lang="en-US" sz="3200" b="1">
                <a:effectLst/>
                <a:ea typeface="Times New Roman" panose="02020603050405020304" pitchFamily="18" charset="0"/>
              </a:rPr>
              <a:t>1,653</a:t>
            </a:r>
            <a:r>
              <a:rPr lang="en-US" sz="3200">
                <a:effectLst/>
                <a:ea typeface="Times New Roman" panose="02020603050405020304" pitchFamily="18" charset="0"/>
              </a:rPr>
              <a:t> Greek manuscripts include </a:t>
            </a:r>
            <a:r>
              <a:rPr lang="en-US" sz="3200" u="none" strike="noStrike">
                <a:solidFill>
                  <a:srgbClr val="0563C1"/>
                </a:solidFill>
                <a:effectLst/>
                <a:ea typeface="Times New Roman" panose="02020603050405020304" pitchFamily="18" charset="0"/>
                <a:hlinkClick r:id="rId2"/>
              </a:rPr>
              <a:t>Mark 16:9–20</a:t>
            </a:r>
            <a:r>
              <a:rPr lang="en-US" sz="3200">
                <a:effectLst/>
                <a:ea typeface="Times New Roman" panose="02020603050405020304" pitchFamily="18" charset="0"/>
              </a:rPr>
              <a:t>.</a:t>
            </a:r>
          </a:p>
          <a:p>
            <a:pPr lvl="1"/>
            <a:r>
              <a:rPr lang="en-US" sz="3200"/>
              <a:t>Among them, </a:t>
            </a:r>
            <a:r>
              <a:rPr lang="en-US" sz="3200" b="1" i="1"/>
              <a:t>5</a:t>
            </a:r>
            <a:r>
              <a:rPr lang="en-US" sz="3200" b="1" i="1" baseline="30000"/>
              <a:t>th</a:t>
            </a:r>
            <a:r>
              <a:rPr lang="en-US" sz="3200" b="1" i="1"/>
              <a:t> century</a:t>
            </a:r>
            <a:r>
              <a:rPr lang="en-US" sz="3200" i="1"/>
              <a:t> </a:t>
            </a:r>
            <a:r>
              <a:rPr lang="en-US" sz="3200" err="1"/>
              <a:t>mss</a:t>
            </a:r>
            <a:r>
              <a:rPr lang="en-US" sz="3200"/>
              <a:t>:</a:t>
            </a:r>
          </a:p>
          <a:p>
            <a:pPr lvl="4">
              <a:spcAft>
                <a:spcPts val="600"/>
              </a:spcAft>
              <a:buSzPts val="1100"/>
              <a:tabLst>
                <a:tab pos="1371600" algn="l"/>
              </a:tabLst>
            </a:pPr>
            <a:r>
              <a:rPr lang="en-US" sz="3200" i="1">
                <a:effectLst/>
              </a:rPr>
              <a:t>Codex </a:t>
            </a:r>
            <a:r>
              <a:rPr lang="en-US" sz="3200" i="1" err="1">
                <a:effectLst/>
              </a:rPr>
              <a:t>Alexandrinus</a:t>
            </a:r>
            <a:endParaRPr lang="en-US" sz="3200" i="1"/>
          </a:p>
          <a:p>
            <a:pPr lvl="4">
              <a:spcAft>
                <a:spcPts val="600"/>
              </a:spcAft>
              <a:buSzPts val="1100"/>
              <a:tabLst>
                <a:tab pos="1371600" algn="l"/>
              </a:tabLst>
            </a:pPr>
            <a:r>
              <a:rPr lang="en-US" sz="3200" i="1">
                <a:effectLst/>
              </a:rPr>
              <a:t>Codex </a:t>
            </a:r>
            <a:r>
              <a:rPr lang="en-US" sz="3200" i="1" err="1">
                <a:effectLst/>
              </a:rPr>
              <a:t>Ephraemi</a:t>
            </a:r>
            <a:endParaRPr lang="en-US" sz="3200" i="1">
              <a:effectLst/>
            </a:endParaRPr>
          </a:p>
          <a:p>
            <a:pPr lvl="4">
              <a:spcAft>
                <a:spcPts val="600"/>
              </a:spcAft>
              <a:buSzPts val="1100"/>
              <a:tabLst>
                <a:tab pos="1371600" algn="l"/>
              </a:tabLst>
            </a:pPr>
            <a:r>
              <a:rPr lang="en-US" sz="3200" i="1">
                <a:effectLst/>
              </a:rPr>
              <a:t>Codex </a:t>
            </a:r>
            <a:r>
              <a:rPr lang="en-US" sz="3200" i="1" err="1">
                <a:effectLst/>
              </a:rPr>
              <a:t>Bezae</a:t>
            </a:r>
            <a:r>
              <a:rPr lang="en-US" sz="3200" i="1">
                <a:effectLst/>
              </a:rPr>
              <a:t>, aka, Codex </a:t>
            </a:r>
            <a:r>
              <a:rPr lang="en-US" sz="3200" i="1" err="1">
                <a:effectLst/>
              </a:rPr>
              <a:t>Cantabrigiensis</a:t>
            </a:r>
            <a:endParaRPr lang="en-US" sz="3200" i="1">
              <a:effectLst/>
            </a:endParaRPr>
          </a:p>
          <a:p>
            <a:pPr lvl="3">
              <a:spcAft>
                <a:spcPts val="600"/>
              </a:spcAft>
              <a:buSzPts val="1100"/>
              <a:tabLst>
                <a:tab pos="1371600" algn="l"/>
              </a:tabLst>
            </a:pPr>
            <a:r>
              <a:rPr lang="en-US" sz="3200" i="1"/>
              <a:t>	Codex </a:t>
            </a:r>
            <a:r>
              <a:rPr lang="en-US" sz="3200" i="1" err="1"/>
              <a:t>Freerianus</a:t>
            </a:r>
            <a:r>
              <a:rPr lang="en-US" sz="3200" i="1"/>
              <a:t>, aka, </a:t>
            </a:r>
            <a:r>
              <a:rPr lang="en-US" sz="3200" i="1" err="1"/>
              <a:t>Washingtonianus</a:t>
            </a:r>
            <a:r>
              <a:rPr lang="en-US" sz="3200" i="1"/>
              <a:t> (W)*</a:t>
            </a:r>
            <a:endParaRPr lang="en-US" sz="3200" i="1">
              <a:effectLst/>
            </a:endParaRPr>
          </a:p>
          <a:p>
            <a:pPr>
              <a:spcAft>
                <a:spcPts val="600"/>
              </a:spcAft>
              <a:buSzPts val="1100"/>
              <a:tabLst>
                <a:tab pos="1371600" algn="l"/>
              </a:tabLst>
            </a:pPr>
            <a:r>
              <a:rPr lang="en-US" sz="3200" u="sng"/>
              <a:t>Omit Mark 16:9-20</a:t>
            </a:r>
            <a:endParaRPr lang="en-US" sz="3200" i="1"/>
          </a:p>
          <a:p>
            <a:pPr>
              <a:spcAft>
                <a:spcPts val="600"/>
              </a:spcAft>
              <a:buSzPts val="1100"/>
              <a:tabLst>
                <a:tab pos="1371600" algn="l"/>
              </a:tabLst>
            </a:pPr>
            <a:r>
              <a:rPr lang="en-US" sz="3200" b="1" i="1">
                <a:highlight>
                  <a:srgbClr val="FFFF00"/>
                </a:highlight>
              </a:rPr>
              <a:t>Only three end at vs. 8</a:t>
            </a:r>
          </a:p>
        </p:txBody>
      </p:sp>
    </p:spTree>
    <p:extLst>
      <p:ext uri="{BB962C8B-B14F-4D97-AF65-F5344CB8AC3E}">
        <p14:creationId xmlns:p14="http://schemas.microsoft.com/office/powerpoint/2010/main" val="29916587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7BDA6-4F48-8EDA-2641-7222A28191C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EEFA397-69E7-17FA-0317-49A54D1BBF8D}"/>
              </a:ext>
            </a:extLst>
          </p:cNvPr>
          <p:cNvSpPr txBox="1"/>
          <p:nvPr/>
        </p:nvSpPr>
        <p:spPr>
          <a:xfrm>
            <a:off x="2833352" y="2202287"/>
            <a:ext cx="57182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CODEX SINAITICUS</a:t>
            </a:r>
          </a:p>
        </p:txBody>
      </p:sp>
    </p:spTree>
    <p:extLst>
      <p:ext uri="{BB962C8B-B14F-4D97-AF65-F5344CB8AC3E}">
        <p14:creationId xmlns:p14="http://schemas.microsoft.com/office/powerpoint/2010/main" val="24223401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1B5C2-B7EB-EBEA-5D06-B65679CBF26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E7939F7-F93D-FF78-3B11-CDB8706C3A6F}"/>
              </a:ext>
            </a:extLst>
          </p:cNvPr>
          <p:cNvPicPr>
            <a:picLocks noChangeAspect="1"/>
          </p:cNvPicPr>
          <p:nvPr/>
        </p:nvPicPr>
        <p:blipFill rotWithShape="1">
          <a:blip r:embed="rId2"/>
          <a:srcRect l="2911" t="20659" r="76269" b="25709"/>
          <a:stretch/>
        </p:blipFill>
        <p:spPr>
          <a:xfrm>
            <a:off x="354842" y="-48577"/>
            <a:ext cx="8447964" cy="6994555"/>
          </a:xfrm>
          <a:prstGeom prst="rect">
            <a:avLst/>
          </a:prstGeom>
        </p:spPr>
      </p:pic>
    </p:spTree>
    <p:extLst>
      <p:ext uri="{BB962C8B-B14F-4D97-AF65-F5344CB8AC3E}">
        <p14:creationId xmlns:p14="http://schemas.microsoft.com/office/powerpoint/2010/main" val="41695066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A2D5F-7361-0F82-DB3B-614A9C7E0FE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825AA56-65D4-6D85-F5D1-013FD09103D8}"/>
              </a:ext>
            </a:extLst>
          </p:cNvPr>
          <p:cNvPicPr>
            <a:picLocks noChangeAspect="1"/>
          </p:cNvPicPr>
          <p:nvPr/>
        </p:nvPicPr>
        <p:blipFill rotWithShape="1">
          <a:blip r:embed="rId2"/>
          <a:srcRect l="2911" t="20659" r="76269" b="25709"/>
          <a:stretch/>
        </p:blipFill>
        <p:spPr>
          <a:xfrm>
            <a:off x="354842" y="-48577"/>
            <a:ext cx="8447964" cy="6994555"/>
          </a:xfrm>
          <a:prstGeom prst="rect">
            <a:avLst/>
          </a:prstGeom>
        </p:spPr>
      </p:pic>
      <p:pic>
        <p:nvPicPr>
          <p:cNvPr id="3" name="Picture 2">
            <a:extLst>
              <a:ext uri="{FF2B5EF4-FFF2-40B4-BE49-F238E27FC236}">
                <a16:creationId xmlns:a16="http://schemas.microsoft.com/office/drawing/2014/main" id="{DC4CBF7C-DBA7-5E0A-5188-E0FFA7C01A7A}"/>
              </a:ext>
            </a:extLst>
          </p:cNvPr>
          <p:cNvPicPr>
            <a:picLocks noChangeAspect="1"/>
          </p:cNvPicPr>
          <p:nvPr/>
        </p:nvPicPr>
        <p:blipFill rotWithShape="1">
          <a:blip r:embed="rId3"/>
          <a:srcRect l="1313" t="39792" r="76844" b="27208"/>
          <a:stretch/>
        </p:blipFill>
        <p:spPr>
          <a:xfrm>
            <a:off x="2389306" y="139208"/>
            <a:ext cx="3001561" cy="1457580"/>
          </a:xfrm>
          <a:prstGeom prst="rect">
            <a:avLst/>
          </a:prstGeom>
          <a:ln>
            <a:solidFill>
              <a:schemeClr val="tx1"/>
            </a:solidFill>
          </a:ln>
          <a:effectLst>
            <a:outerShdw blurRad="50800" dist="152400" dir="13500000" algn="br" rotWithShape="0">
              <a:prstClr val="black">
                <a:alpha val="40000"/>
              </a:prstClr>
            </a:outerShdw>
          </a:effectLst>
        </p:spPr>
      </p:pic>
    </p:spTree>
    <p:extLst>
      <p:ext uri="{BB962C8B-B14F-4D97-AF65-F5344CB8AC3E}">
        <p14:creationId xmlns:p14="http://schemas.microsoft.com/office/powerpoint/2010/main" val="16101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BE446-2D71-D8BD-9F4E-9EDB5B5B5AF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DDB86D1-A72F-8816-6B5F-33982AF05FFD}"/>
              </a:ext>
            </a:extLst>
          </p:cNvPr>
          <p:cNvPicPr>
            <a:picLocks noChangeAspect="1"/>
          </p:cNvPicPr>
          <p:nvPr/>
        </p:nvPicPr>
        <p:blipFill rotWithShape="1">
          <a:blip r:embed="rId2"/>
          <a:srcRect l="2911" t="20659" r="76269" b="25709"/>
          <a:stretch/>
        </p:blipFill>
        <p:spPr>
          <a:xfrm>
            <a:off x="354842" y="-48577"/>
            <a:ext cx="8447964" cy="6994555"/>
          </a:xfrm>
          <a:prstGeom prst="rect">
            <a:avLst/>
          </a:prstGeom>
        </p:spPr>
      </p:pic>
      <p:pic>
        <p:nvPicPr>
          <p:cNvPr id="3" name="Picture 2">
            <a:extLst>
              <a:ext uri="{FF2B5EF4-FFF2-40B4-BE49-F238E27FC236}">
                <a16:creationId xmlns:a16="http://schemas.microsoft.com/office/drawing/2014/main" id="{DF903DFD-296E-5B03-38A8-13E6071D8F7E}"/>
              </a:ext>
            </a:extLst>
          </p:cNvPr>
          <p:cNvPicPr>
            <a:picLocks noChangeAspect="1"/>
          </p:cNvPicPr>
          <p:nvPr/>
        </p:nvPicPr>
        <p:blipFill rotWithShape="1">
          <a:blip r:embed="rId3"/>
          <a:srcRect l="1313" t="39792" r="76844" b="27208"/>
          <a:stretch/>
        </p:blipFill>
        <p:spPr>
          <a:xfrm>
            <a:off x="601060" y="195796"/>
            <a:ext cx="8779499" cy="4263390"/>
          </a:xfrm>
          <a:prstGeom prst="rect">
            <a:avLst/>
          </a:prstGeom>
          <a:ln>
            <a:solidFill>
              <a:schemeClr val="tx1"/>
            </a:solidFill>
          </a:ln>
          <a:effectLst>
            <a:outerShdw blurRad="50800" dist="152400" dir="13500000" algn="br" rotWithShape="0">
              <a:prstClr val="black">
                <a:alpha val="40000"/>
              </a:prstClr>
            </a:outerShdw>
          </a:effectLst>
        </p:spPr>
      </p:pic>
    </p:spTree>
    <p:extLst>
      <p:ext uri="{BB962C8B-B14F-4D97-AF65-F5344CB8AC3E}">
        <p14:creationId xmlns:p14="http://schemas.microsoft.com/office/powerpoint/2010/main" val="909526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79229-1D0B-2228-EE2A-52ED97FE782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933F0EC-93B2-3725-D2D8-40E6DAA01E1A}"/>
              </a:ext>
            </a:extLst>
          </p:cNvPr>
          <p:cNvPicPr>
            <a:picLocks noChangeAspect="1"/>
          </p:cNvPicPr>
          <p:nvPr/>
        </p:nvPicPr>
        <p:blipFill rotWithShape="1">
          <a:blip r:embed="rId2"/>
          <a:srcRect l="2911" t="20659" r="76269" b="25709"/>
          <a:stretch/>
        </p:blipFill>
        <p:spPr>
          <a:xfrm>
            <a:off x="354842" y="-48577"/>
            <a:ext cx="8447964" cy="6994555"/>
          </a:xfrm>
          <a:prstGeom prst="rect">
            <a:avLst/>
          </a:prstGeom>
        </p:spPr>
      </p:pic>
      <p:pic>
        <p:nvPicPr>
          <p:cNvPr id="2" name="Picture 1">
            <a:extLst>
              <a:ext uri="{FF2B5EF4-FFF2-40B4-BE49-F238E27FC236}">
                <a16:creationId xmlns:a16="http://schemas.microsoft.com/office/drawing/2014/main" id="{5EF0938C-AAF4-9819-0609-976C78295DFF}"/>
              </a:ext>
            </a:extLst>
          </p:cNvPr>
          <p:cNvPicPr>
            <a:picLocks noChangeAspect="1"/>
          </p:cNvPicPr>
          <p:nvPr/>
        </p:nvPicPr>
        <p:blipFill rotWithShape="1">
          <a:blip r:embed="rId3"/>
          <a:srcRect l="3803" t="20669" r="76655" b="27078"/>
          <a:stretch/>
        </p:blipFill>
        <p:spPr>
          <a:xfrm>
            <a:off x="1977352" y="965916"/>
            <a:ext cx="2547426" cy="2189409"/>
          </a:xfrm>
          <a:prstGeom prst="rect">
            <a:avLst/>
          </a:prstGeom>
          <a:ln>
            <a:solidFill>
              <a:schemeClr val="tx1"/>
            </a:solidFill>
          </a:ln>
          <a:effectLst>
            <a:outerShdw blurRad="50800" dist="152400" dir="13500000" algn="br" rotWithShape="0">
              <a:prstClr val="black">
                <a:alpha val="40000"/>
              </a:prstClr>
            </a:outerShdw>
          </a:effectLst>
        </p:spPr>
      </p:pic>
    </p:spTree>
    <p:extLst>
      <p:ext uri="{BB962C8B-B14F-4D97-AF65-F5344CB8AC3E}">
        <p14:creationId xmlns:p14="http://schemas.microsoft.com/office/powerpoint/2010/main" val="205694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3FE0A-1853-6ADD-9533-891F6E13F70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6925A0F-1C75-5D17-A043-9642B2923480}"/>
              </a:ext>
            </a:extLst>
          </p:cNvPr>
          <p:cNvPicPr>
            <a:picLocks noChangeAspect="1"/>
          </p:cNvPicPr>
          <p:nvPr/>
        </p:nvPicPr>
        <p:blipFill rotWithShape="1">
          <a:blip r:embed="rId2"/>
          <a:srcRect l="2911" t="20659" r="76269" b="25709"/>
          <a:stretch/>
        </p:blipFill>
        <p:spPr>
          <a:xfrm>
            <a:off x="354842" y="-48577"/>
            <a:ext cx="8447964" cy="6994555"/>
          </a:xfrm>
          <a:prstGeom prst="rect">
            <a:avLst/>
          </a:prstGeom>
        </p:spPr>
      </p:pic>
      <p:pic>
        <p:nvPicPr>
          <p:cNvPr id="3" name="Picture 2">
            <a:extLst>
              <a:ext uri="{FF2B5EF4-FFF2-40B4-BE49-F238E27FC236}">
                <a16:creationId xmlns:a16="http://schemas.microsoft.com/office/drawing/2014/main" id="{151A54F4-C427-03AB-3B34-FC99713F6ACE}"/>
              </a:ext>
            </a:extLst>
          </p:cNvPr>
          <p:cNvPicPr>
            <a:picLocks noChangeAspect="1"/>
          </p:cNvPicPr>
          <p:nvPr/>
        </p:nvPicPr>
        <p:blipFill rotWithShape="1">
          <a:blip r:embed="rId3"/>
          <a:srcRect l="3803" t="20669" r="76655" b="27078"/>
          <a:stretch/>
        </p:blipFill>
        <p:spPr>
          <a:xfrm>
            <a:off x="829397" y="113136"/>
            <a:ext cx="5055587" cy="4345072"/>
          </a:xfrm>
          <a:prstGeom prst="rect">
            <a:avLst/>
          </a:prstGeom>
          <a:ln>
            <a:solidFill>
              <a:schemeClr val="tx1"/>
            </a:solidFill>
          </a:ln>
          <a:effectLst>
            <a:outerShdw blurRad="50800" dist="165100" dir="13500000" algn="br" rotWithShape="0">
              <a:prstClr val="black">
                <a:alpha val="40000"/>
              </a:prstClr>
            </a:outerShdw>
          </a:effectLst>
        </p:spPr>
      </p:pic>
      <p:sp>
        <p:nvSpPr>
          <p:cNvPr id="4" name="TextBox 3">
            <a:extLst>
              <a:ext uri="{FF2B5EF4-FFF2-40B4-BE49-F238E27FC236}">
                <a16:creationId xmlns:a16="http://schemas.microsoft.com/office/drawing/2014/main" id="{D7CC2B48-EA1A-6CAC-77C1-8E1BBF319635}"/>
              </a:ext>
            </a:extLst>
          </p:cNvPr>
          <p:cNvSpPr txBox="1"/>
          <p:nvPr/>
        </p:nvSpPr>
        <p:spPr>
          <a:xfrm>
            <a:off x="7490764" y="1638558"/>
            <a:ext cx="3573194" cy="330436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3200" b="0" i="0" u="none" strike="noStrike" kern="100" cap="none" spc="0" normalizeH="0" baseline="0" noProof="0">
              <a:ln>
                <a:noFill/>
              </a:ln>
              <a:solidFill>
                <a:prstClr val="black"/>
              </a:solidFill>
              <a:effectLst/>
              <a:uLnTx/>
              <a:uFillTx/>
              <a:latin typeface="Sinaiticus" panose="00000400000000000000" pitchFamily="2" charset="0"/>
              <a:ea typeface="Calibri" panose="020F0502020204030204" pitchFamily="34" charset="0"/>
              <a:cs typeface="Cambria" panose="020405030504060302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0" i="0" u="none" strike="noStrike" kern="100" cap="none" spc="0" normalizeH="0" baseline="0" noProof="0" err="1">
                <a:ln>
                  <a:noFill/>
                </a:ln>
                <a:solidFill>
                  <a:prstClr val="black"/>
                </a:solidFill>
                <a:effectLst/>
                <a:uLnTx/>
                <a:uFillTx/>
                <a:latin typeface="Papyrus P75" panose="02000000000000000000" pitchFamily="2" charset="0"/>
                <a:ea typeface="Calibri" panose="020F0502020204030204" pitchFamily="34" charset="0"/>
                <a:cs typeface="Cambria" panose="02040503050406030204" pitchFamily="18" charset="0"/>
              </a:rPr>
              <a:t>euagge</a:t>
            </a:r>
            <a:endParaRPr kumimoji="0" lang="en-US" sz="3200" b="0" i="0" u="none" strike="noStrike" kern="100" cap="none" spc="0" normalizeH="0" baseline="0" noProof="0">
              <a:ln>
                <a:noFill/>
              </a:ln>
              <a:solidFill>
                <a:prstClr val="black"/>
              </a:solidFill>
              <a:effectLst/>
              <a:uLnTx/>
              <a:uFillTx/>
              <a:latin typeface="Papyrus P75" panose="02000000000000000000" pitchFamily="2"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0" i="0" u="none" strike="noStrike" kern="100" cap="none" spc="0" normalizeH="0" baseline="0" noProof="0">
                <a:ln>
                  <a:noFill/>
                </a:ln>
                <a:solidFill>
                  <a:prstClr val="black"/>
                </a:solidFill>
                <a:effectLst/>
                <a:uLnTx/>
                <a:uFillTx/>
                <a:latin typeface="Papyrus P75" panose="02000000000000000000" pitchFamily="2" charset="0"/>
                <a:ea typeface="Calibri" panose="020F0502020204030204" pitchFamily="34" charset="0"/>
                <a:cs typeface="Cambria" panose="02040503050406030204" pitchFamily="18" charset="0"/>
              </a:rPr>
              <a:t>li</a:t>
            </a:r>
            <a:r>
              <a:rPr kumimoji="0" lang="en-US" sz="3200" b="0" i="0" u="none" strike="noStrike" kern="100" cap="none" spc="0" normalizeH="0" baseline="30000" noProof="0">
                <a:ln>
                  <a:noFill/>
                </a:ln>
                <a:solidFill>
                  <a:prstClr val="black"/>
                </a:solidFill>
                <a:effectLst/>
                <a:uLnTx/>
                <a:uFillTx/>
                <a:latin typeface="Papyrus P75" panose="02000000000000000000" pitchFamily="2" charset="0"/>
                <a:ea typeface="Calibri" panose="020F0502020204030204" pitchFamily="34" charset="0"/>
                <a:cs typeface="Cambria" panose="02040503050406030204" pitchFamily="18" charset="0"/>
              </a:rPr>
              <a:t>o</a:t>
            </a:r>
            <a:r>
              <a:rPr kumimoji="0" lang="en-US" sz="3200" b="0" i="0" u="none" strike="noStrike" kern="100" cap="none" spc="0" normalizeH="0" baseline="0" noProof="0">
                <a:ln>
                  <a:noFill/>
                </a:ln>
                <a:solidFill>
                  <a:prstClr val="black"/>
                </a:solidFill>
                <a:effectLst/>
                <a:uLnTx/>
                <a:uFillTx/>
                <a:latin typeface="Papyrus P75" panose="02000000000000000000" pitchFamily="2" charset="0"/>
                <a:ea typeface="Calibri" panose="020F0502020204030204" pitchFamily="34" charset="0"/>
                <a:cs typeface="Cambria" panose="02040503050406030204" pitchFamily="18" charset="0"/>
              </a:rPr>
              <a:t>n</a:t>
            </a:r>
            <a:endParaRPr kumimoji="0" lang="en-US" sz="3200" b="0" i="0" u="none" strike="noStrike" kern="100" cap="none" spc="0" normalizeH="0" baseline="0" noProof="0">
              <a:ln>
                <a:noFill/>
              </a:ln>
              <a:solidFill>
                <a:prstClr val="black"/>
              </a:solidFill>
              <a:effectLst/>
              <a:uLnTx/>
              <a:uFillTx/>
              <a:latin typeface="Papyrus P75" panose="02000000000000000000" pitchFamily="2"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err="1">
                <a:ln>
                  <a:noFill/>
                </a:ln>
                <a:solidFill>
                  <a:prstClr val="black"/>
                </a:solidFill>
                <a:effectLst/>
                <a:uLnTx/>
                <a:uFillTx/>
                <a:latin typeface="Papyrus P75" panose="02000000000000000000" pitchFamily="2" charset="0"/>
                <a:ea typeface="Calibri" panose="020F0502020204030204" pitchFamily="34" charset="0"/>
                <a:cs typeface="Cambria" panose="02040503050406030204" pitchFamily="18" charset="0"/>
              </a:rPr>
              <a:t>Katamark</a:t>
            </a:r>
            <a:r>
              <a:rPr kumimoji="0" lang="en-US" sz="3200" b="0" i="0" u="none" strike="noStrike" kern="100" cap="none" spc="0" normalizeH="0" baseline="30000" noProof="0" err="1">
                <a:ln>
                  <a:noFill/>
                </a:ln>
                <a:solidFill>
                  <a:prstClr val="black"/>
                </a:solidFill>
                <a:effectLst/>
                <a:uLnTx/>
                <a:uFillTx/>
                <a:latin typeface="Papyrus P75" panose="02000000000000000000" pitchFamily="2" charset="0"/>
                <a:ea typeface="Calibri" panose="020F0502020204030204" pitchFamily="34" charset="0"/>
                <a:cs typeface="Cambria" panose="02040503050406030204" pitchFamily="18" charset="0"/>
              </a:rPr>
              <a:t>o</a:t>
            </a:r>
            <a:r>
              <a:rPr kumimoji="0" lang="en-US" sz="3200" b="0" i="0" u="none" strike="noStrike" kern="1200" cap="none" spc="0" normalizeH="0" baseline="0" noProof="0" err="1">
                <a:ln>
                  <a:noFill/>
                </a:ln>
                <a:solidFill>
                  <a:prstClr val="black"/>
                </a:solidFill>
                <a:effectLst/>
                <a:uLnTx/>
                <a:uFillTx/>
                <a:latin typeface="Papyrus P75" panose="02000000000000000000" pitchFamily="2" charset="0"/>
                <a:ea typeface="Calibri" panose="020F0502020204030204" pitchFamily="34" charset="0"/>
                <a:cs typeface="Cambria" panose="02040503050406030204" pitchFamily="18" charset="0"/>
              </a:rPr>
              <a:t>n</a:t>
            </a:r>
            <a:endParaRPr kumimoji="0" lang="en-US" sz="3200" b="0" i="0" u="none" strike="noStrike" kern="1200" cap="none" spc="0" normalizeH="0" baseline="0" noProof="0">
              <a:ln>
                <a:noFill/>
              </a:ln>
              <a:solidFill>
                <a:prstClr val="black"/>
              </a:solidFill>
              <a:effectLst/>
              <a:uLnTx/>
              <a:uFillTx/>
              <a:latin typeface="Papyrus P75" panose="02000000000000000000" pitchFamily="2" charset="0"/>
              <a:ea typeface="Calibri" panose="020F0502020204030204" pitchFamily="34" charset="0"/>
              <a:cs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prstClr val="black"/>
              </a:solidFill>
              <a:effectLst/>
              <a:uLnTx/>
              <a:uFillTx/>
              <a:latin typeface="Sinaiticus" panose="00000400000000000000" pitchFamily="2" charset="0"/>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22" name="Ink 21">
                <a:extLst>
                  <a:ext uri="{FF2B5EF4-FFF2-40B4-BE49-F238E27FC236}">
                    <a16:creationId xmlns:a16="http://schemas.microsoft.com/office/drawing/2014/main" id="{D5A6ECC4-54F5-C07A-8958-4BFD0DA1AEC8}"/>
                  </a:ext>
                </a:extLst>
              </p14:cNvPr>
              <p14:cNvContentPartPr/>
              <p14:nvPr/>
            </p14:nvContentPartPr>
            <p14:xfrm>
              <a:off x="8356621" y="2307988"/>
              <a:ext cx="294120" cy="12960"/>
            </p14:xfrm>
          </p:contentPart>
        </mc:Choice>
        <mc:Fallback xmlns="">
          <p:pic>
            <p:nvPicPr>
              <p:cNvPr id="22" name="Ink 21">
                <a:extLst>
                  <a:ext uri="{FF2B5EF4-FFF2-40B4-BE49-F238E27FC236}">
                    <a16:creationId xmlns:a16="http://schemas.microsoft.com/office/drawing/2014/main" id="{D5A6ECC4-54F5-C07A-8958-4BFD0DA1AEC8}"/>
                  </a:ext>
                </a:extLst>
              </p:cNvPr>
              <p:cNvPicPr/>
              <p:nvPr/>
            </p:nvPicPr>
            <p:blipFill>
              <a:blip r:embed="rId5"/>
              <a:stretch>
                <a:fillRect/>
              </a:stretch>
            </p:blipFill>
            <p:spPr>
              <a:xfrm>
                <a:off x="8347621" y="2298988"/>
                <a:ext cx="31176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3" name="Ink 22">
                <a:extLst>
                  <a:ext uri="{FF2B5EF4-FFF2-40B4-BE49-F238E27FC236}">
                    <a16:creationId xmlns:a16="http://schemas.microsoft.com/office/drawing/2014/main" id="{082D320C-E09A-1D0C-92F1-2A3DCAE242B1}"/>
                  </a:ext>
                </a:extLst>
              </p14:cNvPr>
              <p14:cNvContentPartPr/>
              <p14:nvPr/>
            </p14:nvContentPartPr>
            <p14:xfrm>
              <a:off x="8285701" y="2813068"/>
              <a:ext cx="322560" cy="360"/>
            </p14:xfrm>
          </p:contentPart>
        </mc:Choice>
        <mc:Fallback xmlns="">
          <p:pic>
            <p:nvPicPr>
              <p:cNvPr id="23" name="Ink 22">
                <a:extLst>
                  <a:ext uri="{FF2B5EF4-FFF2-40B4-BE49-F238E27FC236}">
                    <a16:creationId xmlns:a16="http://schemas.microsoft.com/office/drawing/2014/main" id="{082D320C-E09A-1D0C-92F1-2A3DCAE242B1}"/>
                  </a:ext>
                </a:extLst>
              </p:cNvPr>
              <p:cNvPicPr/>
              <p:nvPr/>
            </p:nvPicPr>
            <p:blipFill>
              <a:blip r:embed="rId7"/>
              <a:stretch>
                <a:fillRect/>
              </a:stretch>
            </p:blipFill>
            <p:spPr>
              <a:xfrm>
                <a:off x="8276691" y="2804068"/>
                <a:ext cx="3402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4" name="Ink 23">
                <a:extLst>
                  <a:ext uri="{FF2B5EF4-FFF2-40B4-BE49-F238E27FC236}">
                    <a16:creationId xmlns:a16="http://schemas.microsoft.com/office/drawing/2014/main" id="{1C8A4051-B18E-8A72-0EB3-2018D4C8F0CB}"/>
                  </a:ext>
                </a:extLst>
              </p14:cNvPr>
              <p14:cNvContentPartPr/>
              <p14:nvPr/>
            </p14:nvContentPartPr>
            <p14:xfrm>
              <a:off x="9875461" y="2278108"/>
              <a:ext cx="294120" cy="15120"/>
            </p14:xfrm>
          </p:contentPart>
        </mc:Choice>
        <mc:Fallback xmlns="">
          <p:pic>
            <p:nvPicPr>
              <p:cNvPr id="24" name="Ink 23">
                <a:extLst>
                  <a:ext uri="{FF2B5EF4-FFF2-40B4-BE49-F238E27FC236}">
                    <a16:creationId xmlns:a16="http://schemas.microsoft.com/office/drawing/2014/main" id="{1C8A4051-B18E-8A72-0EB3-2018D4C8F0CB}"/>
                  </a:ext>
                </a:extLst>
              </p:cNvPr>
              <p:cNvPicPr/>
              <p:nvPr/>
            </p:nvPicPr>
            <p:blipFill>
              <a:blip r:embed="rId9"/>
              <a:stretch>
                <a:fillRect/>
              </a:stretch>
            </p:blipFill>
            <p:spPr>
              <a:xfrm>
                <a:off x="9866461" y="2269108"/>
                <a:ext cx="311760" cy="327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8" name="Ink 27">
                <a:extLst>
                  <a:ext uri="{FF2B5EF4-FFF2-40B4-BE49-F238E27FC236}">
                    <a16:creationId xmlns:a16="http://schemas.microsoft.com/office/drawing/2014/main" id="{4BA94BB8-AD44-3254-CDB9-5F637A5E8D81}"/>
                  </a:ext>
                </a:extLst>
              </p14:cNvPr>
              <p14:cNvContentPartPr/>
              <p14:nvPr/>
            </p14:nvContentPartPr>
            <p14:xfrm>
              <a:off x="9903901" y="2812348"/>
              <a:ext cx="364320" cy="57240"/>
            </p14:xfrm>
          </p:contentPart>
        </mc:Choice>
        <mc:Fallback xmlns="">
          <p:pic>
            <p:nvPicPr>
              <p:cNvPr id="28" name="Ink 27">
                <a:extLst>
                  <a:ext uri="{FF2B5EF4-FFF2-40B4-BE49-F238E27FC236}">
                    <a16:creationId xmlns:a16="http://schemas.microsoft.com/office/drawing/2014/main" id="{4BA94BB8-AD44-3254-CDB9-5F637A5E8D81}"/>
                  </a:ext>
                </a:extLst>
              </p:cNvPr>
              <p:cNvPicPr/>
              <p:nvPr/>
            </p:nvPicPr>
            <p:blipFill>
              <a:blip r:embed="rId11"/>
              <a:stretch>
                <a:fillRect/>
              </a:stretch>
            </p:blipFill>
            <p:spPr>
              <a:xfrm>
                <a:off x="9894901" y="2803404"/>
                <a:ext cx="381960" cy="7477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9" name="Ink 28">
                <a:extLst>
                  <a:ext uri="{FF2B5EF4-FFF2-40B4-BE49-F238E27FC236}">
                    <a16:creationId xmlns:a16="http://schemas.microsoft.com/office/drawing/2014/main" id="{5A6A9B73-92DF-FCAA-6B86-BB898FCAF8CB}"/>
                  </a:ext>
                </a:extLst>
              </p14:cNvPr>
              <p14:cNvContentPartPr/>
              <p14:nvPr/>
            </p14:nvContentPartPr>
            <p14:xfrm>
              <a:off x="7723381" y="4087828"/>
              <a:ext cx="345600" cy="5760"/>
            </p14:xfrm>
          </p:contentPart>
        </mc:Choice>
        <mc:Fallback xmlns="">
          <p:pic>
            <p:nvPicPr>
              <p:cNvPr id="29" name="Ink 28">
                <a:extLst>
                  <a:ext uri="{FF2B5EF4-FFF2-40B4-BE49-F238E27FC236}">
                    <a16:creationId xmlns:a16="http://schemas.microsoft.com/office/drawing/2014/main" id="{5A6A9B73-92DF-FCAA-6B86-BB898FCAF8CB}"/>
                  </a:ext>
                </a:extLst>
              </p:cNvPr>
              <p:cNvPicPr/>
              <p:nvPr/>
            </p:nvPicPr>
            <p:blipFill>
              <a:blip r:embed="rId13"/>
              <a:stretch>
                <a:fillRect/>
              </a:stretch>
            </p:blipFill>
            <p:spPr>
              <a:xfrm>
                <a:off x="7714381" y="4079357"/>
                <a:ext cx="363240" cy="22362"/>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1" name="Ink 30">
                <a:extLst>
                  <a:ext uri="{FF2B5EF4-FFF2-40B4-BE49-F238E27FC236}">
                    <a16:creationId xmlns:a16="http://schemas.microsoft.com/office/drawing/2014/main" id="{AA98CA0C-71B0-5F69-EFF2-C18927A693D9}"/>
                  </a:ext>
                </a:extLst>
              </p14:cNvPr>
              <p14:cNvContentPartPr/>
              <p14:nvPr/>
            </p14:nvContentPartPr>
            <p14:xfrm>
              <a:off x="7723381" y="3525148"/>
              <a:ext cx="350280" cy="6120"/>
            </p14:xfrm>
          </p:contentPart>
        </mc:Choice>
        <mc:Fallback xmlns="">
          <p:pic>
            <p:nvPicPr>
              <p:cNvPr id="31" name="Ink 30">
                <a:extLst>
                  <a:ext uri="{FF2B5EF4-FFF2-40B4-BE49-F238E27FC236}">
                    <a16:creationId xmlns:a16="http://schemas.microsoft.com/office/drawing/2014/main" id="{AA98CA0C-71B0-5F69-EFF2-C18927A693D9}"/>
                  </a:ext>
                </a:extLst>
              </p:cNvPr>
              <p:cNvPicPr/>
              <p:nvPr/>
            </p:nvPicPr>
            <p:blipFill>
              <a:blip r:embed="rId15"/>
              <a:stretch>
                <a:fillRect/>
              </a:stretch>
            </p:blipFill>
            <p:spPr>
              <a:xfrm>
                <a:off x="7714390" y="3516148"/>
                <a:ext cx="367902" cy="237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2" name="Ink 31">
                <a:extLst>
                  <a:ext uri="{FF2B5EF4-FFF2-40B4-BE49-F238E27FC236}">
                    <a16:creationId xmlns:a16="http://schemas.microsoft.com/office/drawing/2014/main" id="{6246D4BA-A801-2CE8-D00C-9BB2CCF7BD45}"/>
                  </a:ext>
                </a:extLst>
              </p14:cNvPr>
              <p14:cNvContentPartPr/>
              <p14:nvPr/>
            </p14:nvContentPartPr>
            <p14:xfrm>
              <a:off x="8595301" y="3543508"/>
              <a:ext cx="393120" cy="15840"/>
            </p14:xfrm>
          </p:contentPart>
        </mc:Choice>
        <mc:Fallback xmlns="">
          <p:pic>
            <p:nvPicPr>
              <p:cNvPr id="32" name="Ink 31">
                <a:extLst>
                  <a:ext uri="{FF2B5EF4-FFF2-40B4-BE49-F238E27FC236}">
                    <a16:creationId xmlns:a16="http://schemas.microsoft.com/office/drawing/2014/main" id="{6246D4BA-A801-2CE8-D00C-9BB2CCF7BD45}"/>
                  </a:ext>
                </a:extLst>
              </p:cNvPr>
              <p:cNvPicPr/>
              <p:nvPr/>
            </p:nvPicPr>
            <p:blipFill>
              <a:blip r:embed="rId17"/>
              <a:stretch>
                <a:fillRect/>
              </a:stretch>
            </p:blipFill>
            <p:spPr>
              <a:xfrm>
                <a:off x="8586301" y="3534508"/>
                <a:ext cx="410760" cy="334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3" name="Ink 32">
                <a:extLst>
                  <a:ext uri="{FF2B5EF4-FFF2-40B4-BE49-F238E27FC236}">
                    <a16:creationId xmlns:a16="http://schemas.microsoft.com/office/drawing/2014/main" id="{97160D41-C4FC-AA0A-8841-9C052443CDDE}"/>
                  </a:ext>
                </a:extLst>
              </p14:cNvPr>
              <p14:cNvContentPartPr/>
              <p14:nvPr/>
            </p14:nvContentPartPr>
            <p14:xfrm>
              <a:off x="8694301" y="4071268"/>
              <a:ext cx="251640" cy="37080"/>
            </p14:xfrm>
          </p:contentPart>
        </mc:Choice>
        <mc:Fallback xmlns="">
          <p:pic>
            <p:nvPicPr>
              <p:cNvPr id="33" name="Ink 32">
                <a:extLst>
                  <a:ext uri="{FF2B5EF4-FFF2-40B4-BE49-F238E27FC236}">
                    <a16:creationId xmlns:a16="http://schemas.microsoft.com/office/drawing/2014/main" id="{97160D41-C4FC-AA0A-8841-9C052443CDDE}"/>
                  </a:ext>
                </a:extLst>
              </p:cNvPr>
              <p:cNvPicPr/>
              <p:nvPr/>
            </p:nvPicPr>
            <p:blipFill>
              <a:blip r:embed="rId19"/>
              <a:stretch>
                <a:fillRect/>
              </a:stretch>
            </p:blipFill>
            <p:spPr>
              <a:xfrm>
                <a:off x="8685301" y="4062180"/>
                <a:ext cx="269280" cy="54893"/>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4" name="Ink 33">
                <a:extLst>
                  <a:ext uri="{FF2B5EF4-FFF2-40B4-BE49-F238E27FC236}">
                    <a16:creationId xmlns:a16="http://schemas.microsoft.com/office/drawing/2014/main" id="{300CCEBF-D880-1373-0659-DDD7FEAC88DE}"/>
                  </a:ext>
                </a:extLst>
              </p14:cNvPr>
              <p14:cNvContentPartPr/>
              <p14:nvPr/>
            </p14:nvContentPartPr>
            <p14:xfrm>
              <a:off x="9594301" y="3530548"/>
              <a:ext cx="218160" cy="12960"/>
            </p14:xfrm>
          </p:contentPart>
        </mc:Choice>
        <mc:Fallback xmlns="">
          <p:pic>
            <p:nvPicPr>
              <p:cNvPr id="34" name="Ink 33">
                <a:extLst>
                  <a:ext uri="{FF2B5EF4-FFF2-40B4-BE49-F238E27FC236}">
                    <a16:creationId xmlns:a16="http://schemas.microsoft.com/office/drawing/2014/main" id="{300CCEBF-D880-1373-0659-DDD7FEAC88DE}"/>
                  </a:ext>
                </a:extLst>
              </p:cNvPr>
              <p:cNvPicPr/>
              <p:nvPr/>
            </p:nvPicPr>
            <p:blipFill>
              <a:blip r:embed="rId21"/>
              <a:stretch>
                <a:fillRect/>
              </a:stretch>
            </p:blipFill>
            <p:spPr>
              <a:xfrm>
                <a:off x="9585301" y="3521548"/>
                <a:ext cx="23580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5" name="Ink 34">
                <a:extLst>
                  <a:ext uri="{FF2B5EF4-FFF2-40B4-BE49-F238E27FC236}">
                    <a16:creationId xmlns:a16="http://schemas.microsoft.com/office/drawing/2014/main" id="{318E8305-2995-DF6C-97E1-90A0DF31E7F9}"/>
                  </a:ext>
                </a:extLst>
              </p14:cNvPr>
              <p14:cNvContentPartPr/>
              <p14:nvPr/>
            </p14:nvContentPartPr>
            <p14:xfrm>
              <a:off x="9607981" y="4121308"/>
              <a:ext cx="208800" cy="360"/>
            </p14:xfrm>
          </p:contentPart>
        </mc:Choice>
        <mc:Fallback xmlns="">
          <p:pic>
            <p:nvPicPr>
              <p:cNvPr id="35" name="Ink 34">
                <a:extLst>
                  <a:ext uri="{FF2B5EF4-FFF2-40B4-BE49-F238E27FC236}">
                    <a16:creationId xmlns:a16="http://schemas.microsoft.com/office/drawing/2014/main" id="{318E8305-2995-DF6C-97E1-90A0DF31E7F9}"/>
                  </a:ext>
                </a:extLst>
              </p:cNvPr>
              <p:cNvPicPr/>
              <p:nvPr/>
            </p:nvPicPr>
            <p:blipFill>
              <a:blip r:embed="rId23"/>
              <a:stretch>
                <a:fillRect/>
              </a:stretch>
            </p:blipFill>
            <p:spPr>
              <a:xfrm>
                <a:off x="9598981" y="4112308"/>
                <a:ext cx="2264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0" name="Ink 39">
                <a:extLst>
                  <a:ext uri="{FF2B5EF4-FFF2-40B4-BE49-F238E27FC236}">
                    <a16:creationId xmlns:a16="http://schemas.microsoft.com/office/drawing/2014/main" id="{77577FFD-8D01-FF5F-FF64-E8E2C30EA339}"/>
                  </a:ext>
                </a:extLst>
              </p14:cNvPr>
              <p14:cNvContentPartPr/>
              <p14:nvPr/>
            </p14:nvContentPartPr>
            <p14:xfrm>
              <a:off x="10396021" y="4136428"/>
              <a:ext cx="266040" cy="38880"/>
            </p14:xfrm>
          </p:contentPart>
        </mc:Choice>
        <mc:Fallback xmlns="">
          <p:pic>
            <p:nvPicPr>
              <p:cNvPr id="40" name="Ink 39">
                <a:extLst>
                  <a:ext uri="{FF2B5EF4-FFF2-40B4-BE49-F238E27FC236}">
                    <a16:creationId xmlns:a16="http://schemas.microsoft.com/office/drawing/2014/main" id="{77577FFD-8D01-FF5F-FF64-E8E2C30EA339}"/>
                  </a:ext>
                </a:extLst>
              </p:cNvPr>
              <p:cNvPicPr/>
              <p:nvPr/>
            </p:nvPicPr>
            <p:blipFill>
              <a:blip r:embed="rId25"/>
              <a:stretch>
                <a:fillRect/>
              </a:stretch>
            </p:blipFill>
            <p:spPr>
              <a:xfrm>
                <a:off x="10387021" y="4127428"/>
                <a:ext cx="283680" cy="565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41" name="Ink 40">
                <a:extLst>
                  <a:ext uri="{FF2B5EF4-FFF2-40B4-BE49-F238E27FC236}">
                    <a16:creationId xmlns:a16="http://schemas.microsoft.com/office/drawing/2014/main" id="{3D622E22-20D1-44D0-BA4C-44122DEA1D0E}"/>
                  </a:ext>
                </a:extLst>
              </p14:cNvPr>
              <p14:cNvContentPartPr/>
              <p14:nvPr/>
            </p14:nvContentPartPr>
            <p14:xfrm>
              <a:off x="10424461" y="3530548"/>
              <a:ext cx="254520" cy="28800"/>
            </p14:xfrm>
          </p:contentPart>
        </mc:Choice>
        <mc:Fallback xmlns="">
          <p:pic>
            <p:nvPicPr>
              <p:cNvPr id="41" name="Ink 40">
                <a:extLst>
                  <a:ext uri="{FF2B5EF4-FFF2-40B4-BE49-F238E27FC236}">
                    <a16:creationId xmlns:a16="http://schemas.microsoft.com/office/drawing/2014/main" id="{3D622E22-20D1-44D0-BA4C-44122DEA1D0E}"/>
                  </a:ext>
                </a:extLst>
              </p:cNvPr>
              <p:cNvPicPr/>
              <p:nvPr/>
            </p:nvPicPr>
            <p:blipFill>
              <a:blip r:embed="rId27"/>
              <a:stretch>
                <a:fillRect/>
              </a:stretch>
            </p:blipFill>
            <p:spPr>
              <a:xfrm>
                <a:off x="10415461" y="3521548"/>
                <a:ext cx="272160"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2" name="Ink 41">
                <a:extLst>
                  <a:ext uri="{FF2B5EF4-FFF2-40B4-BE49-F238E27FC236}">
                    <a16:creationId xmlns:a16="http://schemas.microsoft.com/office/drawing/2014/main" id="{58F34D9C-A1B1-8B4B-CE4B-3BD181D97FAC}"/>
                  </a:ext>
                </a:extLst>
              </p14:cNvPr>
              <p14:cNvContentPartPr/>
              <p14:nvPr/>
            </p14:nvContentPartPr>
            <p14:xfrm>
              <a:off x="10789501" y="3727468"/>
              <a:ext cx="81000" cy="144720"/>
            </p14:xfrm>
          </p:contentPart>
        </mc:Choice>
        <mc:Fallback xmlns="">
          <p:pic>
            <p:nvPicPr>
              <p:cNvPr id="42" name="Ink 41">
                <a:extLst>
                  <a:ext uri="{FF2B5EF4-FFF2-40B4-BE49-F238E27FC236}">
                    <a16:creationId xmlns:a16="http://schemas.microsoft.com/office/drawing/2014/main" id="{58F34D9C-A1B1-8B4B-CE4B-3BD181D97FAC}"/>
                  </a:ext>
                </a:extLst>
              </p:cNvPr>
              <p:cNvPicPr/>
              <p:nvPr/>
            </p:nvPicPr>
            <p:blipFill>
              <a:blip r:embed="rId29"/>
              <a:stretch>
                <a:fillRect/>
              </a:stretch>
            </p:blipFill>
            <p:spPr>
              <a:xfrm>
                <a:off x="10780501" y="3718468"/>
                <a:ext cx="98640" cy="162360"/>
              </a:xfrm>
              <a:prstGeom prst="rect">
                <a:avLst/>
              </a:prstGeom>
            </p:spPr>
          </p:pic>
        </mc:Fallback>
      </mc:AlternateContent>
      <p:grpSp>
        <p:nvGrpSpPr>
          <p:cNvPr id="46" name="Group 45">
            <a:extLst>
              <a:ext uri="{FF2B5EF4-FFF2-40B4-BE49-F238E27FC236}">
                <a16:creationId xmlns:a16="http://schemas.microsoft.com/office/drawing/2014/main" id="{5338913B-15EA-01F1-7856-93240769CFC5}"/>
              </a:ext>
            </a:extLst>
          </p:cNvPr>
          <p:cNvGrpSpPr/>
          <p:nvPr/>
        </p:nvGrpSpPr>
        <p:grpSpPr>
          <a:xfrm>
            <a:off x="10156981" y="2503468"/>
            <a:ext cx="243360" cy="158040"/>
            <a:chOff x="10662895" y="3150582"/>
            <a:chExt cx="243360" cy="158040"/>
          </a:xfrm>
        </p:grpSpPr>
        <mc:AlternateContent xmlns:mc="http://schemas.openxmlformats.org/markup-compatibility/2006" xmlns:p14="http://schemas.microsoft.com/office/powerpoint/2010/main">
          <mc:Choice Requires="p14">
            <p:contentPart p14:bwMode="auto" r:id="rId30">
              <p14:nvContentPartPr>
                <p14:cNvPr id="44" name="Ink 43">
                  <a:extLst>
                    <a:ext uri="{FF2B5EF4-FFF2-40B4-BE49-F238E27FC236}">
                      <a16:creationId xmlns:a16="http://schemas.microsoft.com/office/drawing/2014/main" id="{02976242-5B4A-E162-E070-D71B9C501F29}"/>
                    </a:ext>
                  </a:extLst>
                </p14:cNvPr>
                <p14:cNvContentPartPr/>
                <p14:nvPr/>
              </p14:nvContentPartPr>
              <p14:xfrm>
                <a:off x="10662895" y="3150582"/>
                <a:ext cx="98280" cy="158040"/>
              </p14:xfrm>
            </p:contentPart>
          </mc:Choice>
          <mc:Fallback xmlns="">
            <p:pic>
              <p:nvPicPr>
                <p:cNvPr id="44" name="Ink 43">
                  <a:extLst>
                    <a:ext uri="{FF2B5EF4-FFF2-40B4-BE49-F238E27FC236}">
                      <a16:creationId xmlns:a16="http://schemas.microsoft.com/office/drawing/2014/main" id="{02976242-5B4A-E162-E070-D71B9C501F29}"/>
                    </a:ext>
                  </a:extLst>
                </p:cNvPr>
                <p:cNvPicPr/>
                <p:nvPr/>
              </p:nvPicPr>
              <p:blipFill>
                <a:blip r:embed="rId31"/>
                <a:stretch>
                  <a:fillRect/>
                </a:stretch>
              </p:blipFill>
              <p:spPr>
                <a:xfrm>
                  <a:off x="10653895" y="3141561"/>
                  <a:ext cx="115920" cy="1757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5" name="Ink 44">
                  <a:extLst>
                    <a:ext uri="{FF2B5EF4-FFF2-40B4-BE49-F238E27FC236}">
                      <a16:creationId xmlns:a16="http://schemas.microsoft.com/office/drawing/2014/main" id="{3E9575BB-74D9-05F7-03D1-ED2905AAD0BD}"/>
                    </a:ext>
                  </a:extLst>
                </p14:cNvPr>
                <p14:cNvContentPartPr/>
                <p14:nvPr/>
              </p14:nvContentPartPr>
              <p14:xfrm>
                <a:off x="10775575" y="3221142"/>
                <a:ext cx="130680" cy="14040"/>
              </p14:xfrm>
            </p:contentPart>
          </mc:Choice>
          <mc:Fallback xmlns="">
            <p:pic>
              <p:nvPicPr>
                <p:cNvPr id="45" name="Ink 44">
                  <a:extLst>
                    <a:ext uri="{FF2B5EF4-FFF2-40B4-BE49-F238E27FC236}">
                      <a16:creationId xmlns:a16="http://schemas.microsoft.com/office/drawing/2014/main" id="{3E9575BB-74D9-05F7-03D1-ED2905AAD0BD}"/>
                    </a:ext>
                  </a:extLst>
                </p:cNvPr>
                <p:cNvPicPr/>
                <p:nvPr/>
              </p:nvPicPr>
              <p:blipFill>
                <a:blip r:embed="rId33"/>
                <a:stretch>
                  <a:fillRect/>
                </a:stretch>
              </p:blipFill>
              <p:spPr>
                <a:xfrm>
                  <a:off x="10766575" y="3212142"/>
                  <a:ext cx="148320" cy="31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4">
            <p14:nvContentPartPr>
              <p14:cNvPr id="48" name="Ink 47">
                <a:extLst>
                  <a:ext uri="{FF2B5EF4-FFF2-40B4-BE49-F238E27FC236}">
                    <a16:creationId xmlns:a16="http://schemas.microsoft.com/office/drawing/2014/main" id="{C77AED12-EE50-6EE9-667F-48D3D64B3C82}"/>
                  </a:ext>
                </a:extLst>
              </p14:cNvPr>
              <p14:cNvContentPartPr/>
              <p14:nvPr/>
            </p14:nvContentPartPr>
            <p14:xfrm>
              <a:off x="8328181" y="2531548"/>
              <a:ext cx="101880" cy="121680"/>
            </p14:xfrm>
          </p:contentPart>
        </mc:Choice>
        <mc:Fallback xmlns="">
          <p:pic>
            <p:nvPicPr>
              <p:cNvPr id="48" name="Ink 47">
                <a:extLst>
                  <a:ext uri="{FF2B5EF4-FFF2-40B4-BE49-F238E27FC236}">
                    <a16:creationId xmlns:a16="http://schemas.microsoft.com/office/drawing/2014/main" id="{C77AED12-EE50-6EE9-667F-48D3D64B3C82}"/>
                  </a:ext>
                </a:extLst>
              </p:cNvPr>
              <p:cNvPicPr/>
              <p:nvPr/>
            </p:nvPicPr>
            <p:blipFill>
              <a:blip r:embed="rId35"/>
              <a:stretch>
                <a:fillRect/>
              </a:stretch>
            </p:blipFill>
            <p:spPr>
              <a:xfrm>
                <a:off x="8319181" y="2522548"/>
                <a:ext cx="11952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49" name="Ink 48">
                <a:extLst>
                  <a:ext uri="{FF2B5EF4-FFF2-40B4-BE49-F238E27FC236}">
                    <a16:creationId xmlns:a16="http://schemas.microsoft.com/office/drawing/2014/main" id="{0E0F6604-91D0-6777-F004-C61E3FA894AD}"/>
                  </a:ext>
                </a:extLst>
              </p14:cNvPr>
              <p14:cNvContentPartPr/>
              <p14:nvPr/>
            </p14:nvContentPartPr>
            <p14:xfrm>
              <a:off x="7708981" y="3699388"/>
              <a:ext cx="116280" cy="121320"/>
            </p14:xfrm>
          </p:contentPart>
        </mc:Choice>
        <mc:Fallback xmlns="">
          <p:pic>
            <p:nvPicPr>
              <p:cNvPr id="49" name="Ink 48">
                <a:extLst>
                  <a:ext uri="{FF2B5EF4-FFF2-40B4-BE49-F238E27FC236}">
                    <a16:creationId xmlns:a16="http://schemas.microsoft.com/office/drawing/2014/main" id="{0E0F6604-91D0-6777-F004-C61E3FA894AD}"/>
                  </a:ext>
                </a:extLst>
              </p:cNvPr>
              <p:cNvPicPr/>
              <p:nvPr/>
            </p:nvPicPr>
            <p:blipFill>
              <a:blip r:embed="rId37"/>
              <a:stretch>
                <a:fillRect/>
              </a:stretch>
            </p:blipFill>
            <p:spPr>
              <a:xfrm>
                <a:off x="7699981" y="3690415"/>
                <a:ext cx="133920" cy="138908"/>
              </a:xfrm>
              <a:prstGeom prst="rect">
                <a:avLst/>
              </a:prstGeom>
            </p:spPr>
          </p:pic>
        </mc:Fallback>
      </mc:AlternateContent>
      <p:sp>
        <p:nvSpPr>
          <p:cNvPr id="51" name="Callout: Right Arrow 50">
            <a:extLst>
              <a:ext uri="{FF2B5EF4-FFF2-40B4-BE49-F238E27FC236}">
                <a16:creationId xmlns:a16="http://schemas.microsoft.com/office/drawing/2014/main" id="{E327176E-32A5-E50A-BF3C-66F4587023FE}"/>
              </a:ext>
            </a:extLst>
          </p:cNvPr>
          <p:cNvSpPr/>
          <p:nvPr/>
        </p:nvSpPr>
        <p:spPr>
          <a:xfrm>
            <a:off x="2040834" y="2278108"/>
            <a:ext cx="5449129" cy="2180100"/>
          </a:xfrm>
          <a:prstGeom prst="rightArrowCallout">
            <a:avLst>
              <a:gd name="adj1" fmla="val 25000"/>
              <a:gd name="adj2" fmla="val 25000"/>
              <a:gd name="adj3" fmla="val 25000"/>
              <a:gd name="adj4" fmla="val 4868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60664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6BA2774-757B-31B4-A6B2-CF551893EC6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335A9E2-9134-C348-C203-1E026BE525FC}"/>
              </a:ext>
            </a:extLst>
          </p:cNvPr>
          <p:cNvSpPr txBox="1"/>
          <p:nvPr/>
        </p:nvSpPr>
        <p:spPr>
          <a:xfrm>
            <a:off x="717453" y="539455"/>
            <a:ext cx="4853354" cy="1323439"/>
          </a:xfrm>
          <a:prstGeom prst="rect">
            <a:avLst/>
          </a:prstGeom>
          <a:noFill/>
        </p:spPr>
        <p:txBody>
          <a:bodyPr wrap="square" rtlCol="0">
            <a:spAutoFit/>
          </a:bodyPr>
          <a:lstStyle/>
          <a:p>
            <a:pPr algn="ctr"/>
            <a:r>
              <a:rPr lang="en-US" sz="3600" b="1">
                <a:solidFill>
                  <a:schemeClr val="bg1"/>
                </a:solidFill>
              </a:rPr>
              <a:t>PUTTING THE QUESTION IN </a:t>
            </a:r>
            <a:r>
              <a:rPr lang="en-US" sz="4400" b="1">
                <a:solidFill>
                  <a:schemeClr val="bg1"/>
                </a:solidFill>
              </a:rPr>
              <a:t>PERSPECTIVE</a:t>
            </a:r>
          </a:p>
        </p:txBody>
      </p:sp>
      <p:sp>
        <p:nvSpPr>
          <p:cNvPr id="2" name="TextBox 1">
            <a:extLst>
              <a:ext uri="{FF2B5EF4-FFF2-40B4-BE49-F238E27FC236}">
                <a16:creationId xmlns:a16="http://schemas.microsoft.com/office/drawing/2014/main" id="{6B520CF3-13A7-A182-E189-2F4D7D62DB4F}"/>
              </a:ext>
            </a:extLst>
          </p:cNvPr>
          <p:cNvSpPr txBox="1"/>
          <p:nvPr/>
        </p:nvSpPr>
        <p:spPr>
          <a:xfrm>
            <a:off x="1685778" y="1887608"/>
            <a:ext cx="4853354" cy="646331"/>
          </a:xfrm>
          <a:prstGeom prst="rect">
            <a:avLst/>
          </a:prstGeom>
          <a:noFill/>
        </p:spPr>
        <p:txBody>
          <a:bodyPr wrap="square" rtlCol="0">
            <a:spAutoFit/>
          </a:bodyPr>
          <a:lstStyle/>
          <a:p>
            <a:pPr algn="ctr"/>
            <a:r>
              <a:rPr lang="en-US" sz="3600" b="1">
                <a:solidFill>
                  <a:schemeClr val="bg1"/>
                </a:solidFill>
              </a:rPr>
              <a:t>If not authentic…</a:t>
            </a:r>
            <a:endParaRPr lang="en-US" sz="4400" b="1">
              <a:solidFill>
                <a:schemeClr val="bg1"/>
              </a:solidFill>
            </a:endParaRPr>
          </a:p>
        </p:txBody>
      </p:sp>
      <p:sp>
        <p:nvSpPr>
          <p:cNvPr id="5" name="TextBox 4">
            <a:extLst>
              <a:ext uri="{FF2B5EF4-FFF2-40B4-BE49-F238E27FC236}">
                <a16:creationId xmlns:a16="http://schemas.microsoft.com/office/drawing/2014/main" id="{C4AC4B2A-D216-AD58-16DE-38BB25A44706}"/>
              </a:ext>
            </a:extLst>
          </p:cNvPr>
          <p:cNvSpPr txBox="1"/>
          <p:nvPr/>
        </p:nvSpPr>
        <p:spPr>
          <a:xfrm>
            <a:off x="2387990" y="2734380"/>
            <a:ext cx="6098344" cy="1077218"/>
          </a:xfrm>
          <a:prstGeom prst="rect">
            <a:avLst/>
          </a:prstGeom>
          <a:solidFill>
            <a:schemeClr val="bg1"/>
          </a:solidFill>
        </p:spPr>
        <p:txBody>
          <a:bodyPr wrap="square">
            <a:spAutoFit/>
          </a:bodyPr>
          <a:lstStyle/>
          <a:p>
            <a:r>
              <a:rPr lang="en-US" sz="3200"/>
              <a:t>We have lost nothing</a:t>
            </a:r>
          </a:p>
          <a:p>
            <a:r>
              <a:rPr lang="en-US" sz="3200"/>
              <a:t>We have </a:t>
            </a:r>
            <a:r>
              <a:rPr lang="en-US" sz="3200" b="1"/>
              <a:t>Mt</a:t>
            </a:r>
            <a:r>
              <a:rPr lang="en-US" sz="3200"/>
              <a:t>, </a:t>
            </a:r>
            <a:r>
              <a:rPr lang="en-US" sz="3200" b="1"/>
              <a:t>Lk</a:t>
            </a:r>
            <a:r>
              <a:rPr lang="en-US" sz="3200"/>
              <a:t>, </a:t>
            </a:r>
            <a:r>
              <a:rPr lang="en-US" sz="3200" b="1"/>
              <a:t>Jn</a:t>
            </a:r>
            <a:r>
              <a:rPr lang="en-US" sz="3200"/>
              <a:t>, </a:t>
            </a:r>
            <a:r>
              <a:rPr lang="en-US" sz="3200" b="1"/>
              <a:t>Acts 1</a:t>
            </a:r>
            <a:r>
              <a:rPr lang="en-US" sz="3200"/>
              <a:t>, </a:t>
            </a:r>
            <a:r>
              <a:rPr lang="en-US" sz="3200" b="1"/>
              <a:t>1 Cor 15</a:t>
            </a:r>
          </a:p>
        </p:txBody>
      </p:sp>
    </p:spTree>
    <p:extLst>
      <p:ext uri="{BB962C8B-B14F-4D97-AF65-F5344CB8AC3E}">
        <p14:creationId xmlns:p14="http://schemas.microsoft.com/office/powerpoint/2010/main" val="1499768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3BD61-7F86-29C5-FA2C-A6C8684B1B4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BB0FBF4-9E6E-54F8-E820-2FC1371AB701}"/>
              </a:ext>
            </a:extLst>
          </p:cNvPr>
          <p:cNvPicPr>
            <a:picLocks noChangeAspect="1"/>
          </p:cNvPicPr>
          <p:nvPr/>
        </p:nvPicPr>
        <p:blipFill rotWithShape="1">
          <a:blip r:embed="rId2"/>
          <a:srcRect l="2911" t="20659" r="76269" b="25709"/>
          <a:stretch/>
        </p:blipFill>
        <p:spPr>
          <a:xfrm>
            <a:off x="354842" y="-48577"/>
            <a:ext cx="8447964" cy="6994555"/>
          </a:xfrm>
          <a:prstGeom prst="rect">
            <a:avLst/>
          </a:prstGeom>
        </p:spPr>
      </p:pic>
      <p:pic>
        <p:nvPicPr>
          <p:cNvPr id="3" name="Picture 2">
            <a:extLst>
              <a:ext uri="{FF2B5EF4-FFF2-40B4-BE49-F238E27FC236}">
                <a16:creationId xmlns:a16="http://schemas.microsoft.com/office/drawing/2014/main" id="{2D047A52-B035-1274-320C-8914A488667A}"/>
              </a:ext>
            </a:extLst>
          </p:cNvPr>
          <p:cNvPicPr>
            <a:picLocks noChangeAspect="1"/>
          </p:cNvPicPr>
          <p:nvPr/>
        </p:nvPicPr>
        <p:blipFill rotWithShape="1">
          <a:blip r:embed="rId3"/>
          <a:srcRect l="3803" t="20669" r="76655" b="27078"/>
          <a:stretch/>
        </p:blipFill>
        <p:spPr>
          <a:xfrm>
            <a:off x="829397" y="113136"/>
            <a:ext cx="5055587" cy="4345072"/>
          </a:xfrm>
          <a:prstGeom prst="rect">
            <a:avLst/>
          </a:prstGeom>
          <a:ln>
            <a:solidFill>
              <a:schemeClr val="tx1"/>
            </a:solidFill>
          </a:ln>
          <a:effectLst>
            <a:outerShdw blurRad="50800" dist="165100" dir="13500000" algn="br" rotWithShape="0">
              <a:prstClr val="black">
                <a:alpha val="40000"/>
              </a:prstClr>
            </a:outerShdw>
          </a:effectLst>
        </p:spPr>
      </p:pic>
      <p:sp>
        <p:nvSpPr>
          <p:cNvPr id="4" name="TextBox 3">
            <a:extLst>
              <a:ext uri="{FF2B5EF4-FFF2-40B4-BE49-F238E27FC236}">
                <a16:creationId xmlns:a16="http://schemas.microsoft.com/office/drawing/2014/main" id="{D034432F-6247-DEC5-1160-ECF1797641D3}"/>
              </a:ext>
            </a:extLst>
          </p:cNvPr>
          <p:cNvSpPr txBox="1"/>
          <p:nvPr/>
        </p:nvSpPr>
        <p:spPr>
          <a:xfrm>
            <a:off x="7490764" y="1638558"/>
            <a:ext cx="3573194" cy="330436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3200" b="0" i="0" u="none" strike="noStrike" kern="100" cap="none" spc="0" normalizeH="0" baseline="0" noProof="0">
              <a:ln>
                <a:noFill/>
              </a:ln>
              <a:solidFill>
                <a:prstClr val="black"/>
              </a:solidFill>
              <a:effectLst/>
              <a:uLnTx/>
              <a:uFillTx/>
              <a:latin typeface="Sinaiticus" panose="00000400000000000000" pitchFamily="2" charset="0"/>
              <a:ea typeface="Calibri" panose="020F0502020204030204" pitchFamily="34" charset="0"/>
              <a:cs typeface="Cambria" panose="020405030504060302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0" i="0" u="none" strike="noStrike" kern="100" cap="none" spc="0" normalizeH="0" baseline="0" noProof="0" err="1">
                <a:ln>
                  <a:noFill/>
                </a:ln>
                <a:solidFill>
                  <a:prstClr val="black"/>
                </a:solidFill>
                <a:effectLst/>
                <a:uLnTx/>
                <a:uFillTx/>
                <a:latin typeface="Papyrus P75" panose="02000000000000000000" pitchFamily="2" charset="0"/>
                <a:ea typeface="Calibri" panose="020F0502020204030204" pitchFamily="34" charset="0"/>
                <a:cs typeface="Cambria" panose="02040503050406030204" pitchFamily="18" charset="0"/>
              </a:rPr>
              <a:t>euagge</a:t>
            </a:r>
            <a:endParaRPr kumimoji="0" lang="en-US" sz="3200" b="0" i="0" u="none" strike="noStrike" kern="100" cap="none" spc="0" normalizeH="0" baseline="0" noProof="0">
              <a:ln>
                <a:noFill/>
              </a:ln>
              <a:solidFill>
                <a:prstClr val="black"/>
              </a:solidFill>
              <a:effectLst/>
              <a:uLnTx/>
              <a:uFillTx/>
              <a:latin typeface="Papyrus P75" panose="02000000000000000000" pitchFamily="2"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0" i="0" u="none" strike="noStrike" kern="100" cap="none" spc="0" normalizeH="0" baseline="0" noProof="0">
                <a:ln>
                  <a:noFill/>
                </a:ln>
                <a:solidFill>
                  <a:prstClr val="black"/>
                </a:solidFill>
                <a:effectLst/>
                <a:uLnTx/>
                <a:uFillTx/>
                <a:latin typeface="Papyrus P75" panose="02000000000000000000" pitchFamily="2" charset="0"/>
                <a:ea typeface="Calibri" panose="020F0502020204030204" pitchFamily="34" charset="0"/>
                <a:cs typeface="Cambria" panose="02040503050406030204" pitchFamily="18" charset="0"/>
              </a:rPr>
              <a:t>li</a:t>
            </a:r>
            <a:r>
              <a:rPr kumimoji="0" lang="en-US" sz="3200" b="0" i="0" u="none" strike="noStrike" kern="100" cap="none" spc="0" normalizeH="0" baseline="30000" noProof="0">
                <a:ln>
                  <a:noFill/>
                </a:ln>
                <a:solidFill>
                  <a:prstClr val="black"/>
                </a:solidFill>
                <a:effectLst/>
                <a:uLnTx/>
                <a:uFillTx/>
                <a:latin typeface="Papyrus P75" panose="02000000000000000000" pitchFamily="2" charset="0"/>
                <a:ea typeface="Calibri" panose="020F0502020204030204" pitchFamily="34" charset="0"/>
                <a:cs typeface="Cambria" panose="02040503050406030204" pitchFamily="18" charset="0"/>
              </a:rPr>
              <a:t>o</a:t>
            </a:r>
            <a:r>
              <a:rPr kumimoji="0" lang="en-US" sz="3200" b="0" i="0" u="none" strike="noStrike" kern="100" cap="none" spc="0" normalizeH="0" baseline="0" noProof="0">
                <a:ln>
                  <a:noFill/>
                </a:ln>
                <a:solidFill>
                  <a:prstClr val="black"/>
                </a:solidFill>
                <a:effectLst/>
                <a:uLnTx/>
                <a:uFillTx/>
                <a:latin typeface="Papyrus P75" panose="02000000000000000000" pitchFamily="2" charset="0"/>
                <a:ea typeface="Calibri" panose="020F0502020204030204" pitchFamily="34" charset="0"/>
                <a:cs typeface="Cambria" panose="02040503050406030204" pitchFamily="18" charset="0"/>
              </a:rPr>
              <a:t>n</a:t>
            </a:r>
            <a:endParaRPr kumimoji="0" lang="en-US" sz="3200" b="0" i="0" u="none" strike="noStrike" kern="100" cap="none" spc="0" normalizeH="0" baseline="0" noProof="0">
              <a:ln>
                <a:noFill/>
              </a:ln>
              <a:solidFill>
                <a:prstClr val="black"/>
              </a:solidFill>
              <a:effectLst/>
              <a:uLnTx/>
              <a:uFillTx/>
              <a:latin typeface="Papyrus P75" panose="02000000000000000000" pitchFamily="2"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err="1">
                <a:ln>
                  <a:noFill/>
                </a:ln>
                <a:solidFill>
                  <a:prstClr val="black"/>
                </a:solidFill>
                <a:effectLst/>
                <a:uLnTx/>
                <a:uFillTx/>
                <a:latin typeface="Papyrus P75" panose="02000000000000000000" pitchFamily="2" charset="0"/>
                <a:ea typeface="Calibri" panose="020F0502020204030204" pitchFamily="34" charset="0"/>
                <a:cs typeface="Cambria" panose="02040503050406030204" pitchFamily="18" charset="0"/>
              </a:rPr>
              <a:t>Katamark</a:t>
            </a:r>
            <a:r>
              <a:rPr kumimoji="0" lang="en-US" sz="3200" b="0" i="0" u="none" strike="noStrike" kern="100" cap="none" spc="0" normalizeH="0" baseline="30000" noProof="0" err="1">
                <a:ln>
                  <a:noFill/>
                </a:ln>
                <a:solidFill>
                  <a:prstClr val="black"/>
                </a:solidFill>
                <a:effectLst/>
                <a:uLnTx/>
                <a:uFillTx/>
                <a:latin typeface="Papyrus P75" panose="02000000000000000000" pitchFamily="2" charset="0"/>
                <a:ea typeface="Calibri" panose="020F0502020204030204" pitchFamily="34" charset="0"/>
                <a:cs typeface="Cambria" panose="02040503050406030204" pitchFamily="18" charset="0"/>
              </a:rPr>
              <a:t>o</a:t>
            </a:r>
            <a:r>
              <a:rPr kumimoji="0" lang="en-US" sz="3200" b="0" i="0" u="none" strike="noStrike" kern="1200" cap="none" spc="0" normalizeH="0" baseline="0" noProof="0" err="1">
                <a:ln>
                  <a:noFill/>
                </a:ln>
                <a:solidFill>
                  <a:prstClr val="black"/>
                </a:solidFill>
                <a:effectLst/>
                <a:uLnTx/>
                <a:uFillTx/>
                <a:latin typeface="Papyrus P75" panose="02000000000000000000" pitchFamily="2" charset="0"/>
                <a:ea typeface="Calibri" panose="020F0502020204030204" pitchFamily="34" charset="0"/>
                <a:cs typeface="Cambria" panose="02040503050406030204" pitchFamily="18" charset="0"/>
              </a:rPr>
              <a:t>n</a:t>
            </a:r>
            <a:endParaRPr kumimoji="0" lang="en-US" sz="3200" b="0" i="0" u="none" strike="noStrike" kern="1200" cap="none" spc="0" normalizeH="0" baseline="0" noProof="0">
              <a:ln>
                <a:noFill/>
              </a:ln>
              <a:solidFill>
                <a:prstClr val="black"/>
              </a:solidFill>
              <a:effectLst/>
              <a:uLnTx/>
              <a:uFillTx/>
              <a:latin typeface="Papyrus P75" panose="02000000000000000000" pitchFamily="2" charset="0"/>
              <a:ea typeface="Calibri" panose="020F0502020204030204" pitchFamily="34" charset="0"/>
              <a:cs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prstClr val="black"/>
              </a:solidFill>
              <a:effectLst/>
              <a:uLnTx/>
              <a:uFillTx/>
              <a:latin typeface="Sinaiticus" panose="00000400000000000000" pitchFamily="2" charset="0"/>
              <a:ea typeface="+mn-ea"/>
              <a:cs typeface="+mn-cs"/>
            </a:endParaRPr>
          </a:p>
        </p:txBody>
      </p:sp>
    </p:spTree>
    <p:extLst>
      <p:ext uri="{BB962C8B-B14F-4D97-AF65-F5344CB8AC3E}">
        <p14:creationId xmlns:p14="http://schemas.microsoft.com/office/powerpoint/2010/main" val="2641224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6DC89-6BD4-89E6-B333-B654214AA1E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B488168-34C9-38C9-272C-D0397BF548D6}"/>
              </a:ext>
            </a:extLst>
          </p:cNvPr>
          <p:cNvPicPr>
            <a:picLocks noChangeAspect="1"/>
          </p:cNvPicPr>
          <p:nvPr/>
        </p:nvPicPr>
        <p:blipFill rotWithShape="1">
          <a:blip r:embed="rId2"/>
          <a:srcRect l="2911" t="20659" r="76269" b="25709"/>
          <a:stretch/>
        </p:blipFill>
        <p:spPr>
          <a:xfrm>
            <a:off x="354842" y="-48577"/>
            <a:ext cx="8447964" cy="6994555"/>
          </a:xfrm>
          <a:prstGeom prst="rect">
            <a:avLst/>
          </a:prstGeom>
        </p:spPr>
      </p:pic>
      <p:sp>
        <p:nvSpPr>
          <p:cNvPr id="2" name="TextBox 1">
            <a:extLst>
              <a:ext uri="{FF2B5EF4-FFF2-40B4-BE49-F238E27FC236}">
                <a16:creationId xmlns:a16="http://schemas.microsoft.com/office/drawing/2014/main" id="{A236DEA1-661A-4DBC-8A5E-5AECFDD5F907}"/>
              </a:ext>
            </a:extLst>
          </p:cNvPr>
          <p:cNvSpPr txBox="1"/>
          <p:nvPr/>
        </p:nvSpPr>
        <p:spPr>
          <a:xfrm>
            <a:off x="7490764" y="1672187"/>
            <a:ext cx="3573194" cy="3195239"/>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3200" b="0" i="0" u="none" strike="noStrike" kern="100" cap="none" spc="0" normalizeH="0" baseline="0" noProof="0">
              <a:ln>
                <a:noFill/>
              </a:ln>
              <a:solidFill>
                <a:prstClr val="black"/>
              </a:solidFill>
              <a:effectLst/>
              <a:uLnTx/>
              <a:uFillTx/>
              <a:latin typeface="Sinaiticus" panose="00000400000000000000" pitchFamily="2" charset="0"/>
              <a:ea typeface="Calibri" panose="020F0502020204030204" pitchFamily="34" charset="0"/>
              <a:cs typeface="Cambria" panose="020405030504060302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Palatino Linotype" panose="02040502050505030304" pitchFamily="18" charset="0"/>
              <a:ea typeface="Calibri" panose="020F0502020204030204" pitchFamily="34" charset="0"/>
              <a:cs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prstClr val="black"/>
              </a:solidFill>
              <a:effectLst/>
              <a:uLnTx/>
              <a:uFillTx/>
              <a:latin typeface="Sinaiticus" panose="00000400000000000000" pitchFamily="2" charset="0"/>
              <a:ea typeface="+mn-ea"/>
              <a:cs typeface="+mn-cs"/>
            </a:endParaRPr>
          </a:p>
        </p:txBody>
      </p:sp>
      <p:pic>
        <p:nvPicPr>
          <p:cNvPr id="3" name="Picture 2">
            <a:extLst>
              <a:ext uri="{FF2B5EF4-FFF2-40B4-BE49-F238E27FC236}">
                <a16:creationId xmlns:a16="http://schemas.microsoft.com/office/drawing/2014/main" id="{610A3E66-5C50-3FE6-CAD3-124FDC31FB1E}"/>
              </a:ext>
            </a:extLst>
          </p:cNvPr>
          <p:cNvPicPr>
            <a:picLocks noChangeAspect="1"/>
          </p:cNvPicPr>
          <p:nvPr/>
        </p:nvPicPr>
        <p:blipFill rotWithShape="1">
          <a:blip r:embed="rId3"/>
          <a:srcRect l="3803" t="20669" r="76655" b="27078"/>
          <a:stretch/>
        </p:blipFill>
        <p:spPr>
          <a:xfrm>
            <a:off x="829397" y="113136"/>
            <a:ext cx="5055587" cy="4345072"/>
          </a:xfrm>
          <a:prstGeom prst="rect">
            <a:avLst/>
          </a:prstGeom>
          <a:ln>
            <a:solidFill>
              <a:schemeClr val="tx1"/>
            </a:solidFill>
          </a:ln>
          <a:effectLst>
            <a:outerShdw blurRad="50800" dist="165100" dir="13500000" algn="br" rotWithShape="0">
              <a:prstClr val="black">
                <a:alpha val="40000"/>
              </a:prstClr>
            </a:outerShdw>
          </a:effectLst>
        </p:spPr>
      </p:pic>
      <p:sp>
        <p:nvSpPr>
          <p:cNvPr id="4" name="TextBox 3">
            <a:extLst>
              <a:ext uri="{FF2B5EF4-FFF2-40B4-BE49-F238E27FC236}">
                <a16:creationId xmlns:a16="http://schemas.microsoft.com/office/drawing/2014/main" id="{10DBF842-331E-88A3-352A-2CE82F8CA23F}"/>
              </a:ext>
            </a:extLst>
          </p:cNvPr>
          <p:cNvSpPr txBox="1"/>
          <p:nvPr/>
        </p:nvSpPr>
        <p:spPr>
          <a:xfrm>
            <a:off x="7490764" y="1638558"/>
            <a:ext cx="3573194" cy="3441455"/>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3200" b="0" i="0" u="none" strike="noStrike" kern="100" cap="none" spc="0" normalizeH="0" baseline="0" noProof="0">
              <a:ln>
                <a:noFill/>
              </a:ln>
              <a:solidFill>
                <a:prstClr val="black"/>
              </a:solidFill>
              <a:effectLst/>
              <a:uLnTx/>
              <a:uFillTx/>
              <a:latin typeface="Sinaiticus" panose="00000400000000000000" pitchFamily="2" charset="0"/>
              <a:ea typeface="Calibri" panose="020F0502020204030204" pitchFamily="34" charset="0"/>
              <a:cs typeface="Cambria" panose="020405030504060302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l-GR" sz="3200" b="0" i="0" u="none" strike="noStrike" kern="100" cap="none" spc="0" normalizeH="0" baseline="0" noProof="0" err="1">
                <a:ln>
                  <a:noFill/>
                </a:ln>
                <a:solidFill>
                  <a:prstClr val="black"/>
                </a:solidFill>
                <a:effectLst/>
                <a:uLnTx/>
                <a:uFillTx/>
                <a:latin typeface="Palatino Linotype" panose="02040502050505030304" pitchFamily="18" charset="0"/>
                <a:ea typeface="Calibri" panose="020F0502020204030204" pitchFamily="34" charset="0"/>
                <a:cs typeface="Cambria" panose="02040503050406030204" pitchFamily="18" charset="0"/>
              </a:rPr>
              <a:t>ευαγγε</a:t>
            </a:r>
            <a:endParaRPr kumimoji="0" lang="el-GR" sz="3200" b="0" i="0" u="none" strike="noStrike" kern="100" cap="none" spc="0" normalizeH="0" baseline="0" noProof="0">
              <a:ln>
                <a:noFill/>
              </a:ln>
              <a:solidFill>
                <a:prstClr val="black"/>
              </a:solidFill>
              <a:effectLst/>
              <a:uLnTx/>
              <a:uFillTx/>
              <a:latin typeface="Palatino Linotype" panose="02040502050505030304" pitchFamily="18" charset="0"/>
              <a:ea typeface="Calibri" panose="020F0502020204030204" pitchFamily="34" charset="0"/>
              <a:cs typeface="Cambria" panose="020405030504060302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l-GR" sz="3200" b="0" i="0" u="none" strike="noStrike" kern="100" cap="none" spc="0" normalizeH="0" baseline="0" noProof="0" err="1">
                <a:ln>
                  <a:noFill/>
                </a:ln>
                <a:solidFill>
                  <a:prstClr val="black"/>
                </a:solidFill>
                <a:effectLst/>
                <a:uLnTx/>
                <a:uFillTx/>
                <a:latin typeface="Palatino Linotype" panose="02040502050505030304" pitchFamily="18" charset="0"/>
                <a:ea typeface="Calibri" panose="020F0502020204030204" pitchFamily="34" charset="0"/>
                <a:cs typeface="Cambria" panose="02040503050406030204" pitchFamily="18" charset="0"/>
              </a:rPr>
              <a:t>λιον</a:t>
            </a:r>
            <a:endParaRPr kumimoji="0" lang="el-GR" sz="3200" b="0" i="0" u="none" strike="noStrike" kern="100" cap="none" spc="0" normalizeH="0" baseline="0" noProof="0">
              <a:ln>
                <a:noFill/>
              </a:ln>
              <a:solidFill>
                <a:prstClr val="black"/>
              </a:solidFill>
              <a:effectLst/>
              <a:uLnTx/>
              <a:uFillTx/>
              <a:latin typeface="Palatino Linotype" panose="02040502050505030304" pitchFamily="18" charset="0"/>
              <a:ea typeface="Calibri" panose="020F0502020204030204" pitchFamily="34" charset="0"/>
              <a:cs typeface="Cambria" panose="020405030504060302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l-GR" sz="3200" b="0" i="0" u="none" strike="noStrike" kern="100" cap="none" spc="0" normalizeH="0" baseline="0" noProof="0" err="1">
                <a:ln>
                  <a:noFill/>
                </a:ln>
                <a:solidFill>
                  <a:prstClr val="black"/>
                </a:solidFill>
                <a:effectLst/>
                <a:uLnTx/>
                <a:uFillTx/>
                <a:latin typeface="Palatino Linotype" panose="02040502050505030304" pitchFamily="18" charset="0"/>
                <a:ea typeface="Calibri" panose="020F0502020204030204" pitchFamily="34" charset="0"/>
                <a:cs typeface="Cambria" panose="02040503050406030204" pitchFamily="18" charset="0"/>
              </a:rPr>
              <a:t>καταμαρκον</a:t>
            </a:r>
            <a:endParaRPr kumimoji="0" lang="en-US" sz="3200" b="0" i="0" u="none" strike="noStrike" kern="1200" cap="none" spc="0" normalizeH="0" baseline="0" noProof="0">
              <a:ln>
                <a:noFill/>
              </a:ln>
              <a:solidFill>
                <a:prstClr val="black"/>
              </a:solidFill>
              <a:effectLst/>
              <a:uLnTx/>
              <a:uFillTx/>
              <a:latin typeface="Palatino Linotype" panose="02040502050505030304" pitchFamily="18" charset="0"/>
              <a:ea typeface="Calibri" panose="020F0502020204030204" pitchFamily="34" charset="0"/>
              <a:cs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prstClr val="black"/>
              </a:solidFill>
              <a:effectLst/>
              <a:uLnTx/>
              <a:uFillTx/>
              <a:latin typeface="Sinaiticus" panose="00000400000000000000" pitchFamily="2" charset="0"/>
              <a:ea typeface="+mn-ea"/>
              <a:cs typeface="+mn-cs"/>
            </a:endParaRPr>
          </a:p>
        </p:txBody>
      </p:sp>
    </p:spTree>
    <p:extLst>
      <p:ext uri="{BB962C8B-B14F-4D97-AF65-F5344CB8AC3E}">
        <p14:creationId xmlns:p14="http://schemas.microsoft.com/office/powerpoint/2010/main" val="25735343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2152B-6FFE-E50F-9059-7279E454BAF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9980E00-644F-66B1-6406-67D5D6981666}"/>
              </a:ext>
            </a:extLst>
          </p:cNvPr>
          <p:cNvPicPr>
            <a:picLocks noChangeAspect="1"/>
          </p:cNvPicPr>
          <p:nvPr/>
        </p:nvPicPr>
        <p:blipFill rotWithShape="1">
          <a:blip r:embed="rId2"/>
          <a:srcRect l="2911" t="20659" r="76269" b="25709"/>
          <a:stretch/>
        </p:blipFill>
        <p:spPr>
          <a:xfrm>
            <a:off x="354842" y="-48577"/>
            <a:ext cx="8447964" cy="6994555"/>
          </a:xfrm>
          <a:prstGeom prst="rect">
            <a:avLst/>
          </a:prstGeom>
        </p:spPr>
      </p:pic>
      <p:sp>
        <p:nvSpPr>
          <p:cNvPr id="2" name="TextBox 1">
            <a:extLst>
              <a:ext uri="{FF2B5EF4-FFF2-40B4-BE49-F238E27FC236}">
                <a16:creationId xmlns:a16="http://schemas.microsoft.com/office/drawing/2014/main" id="{19EAEF0F-B71C-803C-10F3-4E0CB8CE9FA7}"/>
              </a:ext>
            </a:extLst>
          </p:cNvPr>
          <p:cNvSpPr txBox="1"/>
          <p:nvPr/>
        </p:nvSpPr>
        <p:spPr>
          <a:xfrm>
            <a:off x="7490764" y="1657913"/>
            <a:ext cx="3573194" cy="2640694"/>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3200" b="0" i="0" u="none" strike="noStrike" kern="100" cap="none" spc="0" normalizeH="0" baseline="0" noProof="0">
              <a:ln>
                <a:noFill/>
              </a:ln>
              <a:solidFill>
                <a:prstClr val="black"/>
              </a:solidFill>
              <a:effectLst/>
              <a:uLnTx/>
              <a:uFillTx/>
              <a:latin typeface="Sinaiticus" panose="00000400000000000000" pitchFamily="2" charset="0"/>
              <a:ea typeface="Calibri" panose="020F0502020204030204" pitchFamily="34" charset="0"/>
              <a:cs typeface="Cambria" panose="020405030504060302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Palatino Linotype" panose="02040502050505030304" pitchFamily="18" charset="0"/>
              <a:ea typeface="Calibri" panose="020F0502020204030204" pitchFamily="34" charset="0"/>
              <a:cs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prstClr val="black"/>
              </a:solidFill>
              <a:effectLst/>
              <a:uLnTx/>
              <a:uFillTx/>
              <a:latin typeface="Sinaiticus" panose="00000400000000000000" pitchFamily="2" charset="0"/>
              <a:ea typeface="+mn-ea"/>
              <a:cs typeface="+mn-cs"/>
            </a:endParaRPr>
          </a:p>
        </p:txBody>
      </p:sp>
      <p:pic>
        <p:nvPicPr>
          <p:cNvPr id="3" name="Picture 2">
            <a:extLst>
              <a:ext uri="{FF2B5EF4-FFF2-40B4-BE49-F238E27FC236}">
                <a16:creationId xmlns:a16="http://schemas.microsoft.com/office/drawing/2014/main" id="{7E6B6666-3509-84AD-1722-F13F31A5A7A2}"/>
              </a:ext>
            </a:extLst>
          </p:cNvPr>
          <p:cNvPicPr>
            <a:picLocks noChangeAspect="1"/>
          </p:cNvPicPr>
          <p:nvPr/>
        </p:nvPicPr>
        <p:blipFill rotWithShape="1">
          <a:blip r:embed="rId3"/>
          <a:srcRect l="3803" t="20669" r="76655" b="27078"/>
          <a:stretch/>
        </p:blipFill>
        <p:spPr>
          <a:xfrm>
            <a:off x="829397" y="113136"/>
            <a:ext cx="5055587" cy="4345072"/>
          </a:xfrm>
          <a:prstGeom prst="rect">
            <a:avLst/>
          </a:prstGeom>
          <a:ln>
            <a:solidFill>
              <a:schemeClr val="tx1"/>
            </a:solidFill>
          </a:ln>
          <a:effectLst>
            <a:outerShdw blurRad="50800" dist="165100" dir="13500000" algn="br" rotWithShape="0">
              <a:prstClr val="black">
                <a:alpha val="40000"/>
              </a:prstClr>
            </a:outerShdw>
          </a:effectLst>
        </p:spPr>
      </p:pic>
      <p:sp>
        <p:nvSpPr>
          <p:cNvPr id="4" name="TextBox 3">
            <a:extLst>
              <a:ext uri="{FF2B5EF4-FFF2-40B4-BE49-F238E27FC236}">
                <a16:creationId xmlns:a16="http://schemas.microsoft.com/office/drawing/2014/main" id="{690F9161-F09D-9122-FF8A-41C84BC0AB12}"/>
              </a:ext>
            </a:extLst>
          </p:cNvPr>
          <p:cNvSpPr txBox="1"/>
          <p:nvPr/>
        </p:nvSpPr>
        <p:spPr>
          <a:xfrm>
            <a:off x="7490764" y="1638558"/>
            <a:ext cx="3573194" cy="2811924"/>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3200" b="0" i="0" u="none" strike="noStrike" kern="100" cap="none" spc="0" normalizeH="0" baseline="0" noProof="0">
              <a:ln>
                <a:noFill/>
              </a:ln>
              <a:solidFill>
                <a:prstClr val="black"/>
              </a:solidFill>
              <a:effectLst/>
              <a:uLnTx/>
              <a:uFillTx/>
              <a:latin typeface="Sinaiticus" panose="00000400000000000000" pitchFamily="2" charset="0"/>
              <a:ea typeface="Calibri" panose="020F0502020204030204" pitchFamily="34" charset="0"/>
              <a:cs typeface="Cambria" panose="020405030504060302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l-GR" sz="3200" b="0" i="0" u="none" strike="noStrike" kern="100" cap="none" spc="0" normalizeH="0" baseline="0" noProof="0" err="1">
                <a:ln>
                  <a:noFill/>
                </a:ln>
                <a:solidFill>
                  <a:prstClr val="black"/>
                </a:solidFill>
                <a:effectLst/>
                <a:uLnTx/>
                <a:uFillTx/>
                <a:latin typeface="Palatino Linotype" panose="02040502050505030304" pitchFamily="18" charset="0"/>
                <a:ea typeface="Calibri" panose="020F0502020204030204" pitchFamily="34" charset="0"/>
                <a:cs typeface="Cambria" panose="02040503050406030204" pitchFamily="18" charset="0"/>
              </a:rPr>
              <a:t>ευαγγελιον</a:t>
            </a:r>
            <a:endParaRPr kumimoji="0" lang="el-GR" sz="3200" b="0" i="0" u="none" strike="noStrike" kern="100" cap="none" spc="0" normalizeH="0" baseline="0" noProof="0">
              <a:ln>
                <a:noFill/>
              </a:ln>
              <a:solidFill>
                <a:prstClr val="black"/>
              </a:solidFill>
              <a:effectLst/>
              <a:uLnTx/>
              <a:uFillTx/>
              <a:latin typeface="Palatino Linotype" panose="02040502050505030304" pitchFamily="18" charset="0"/>
              <a:ea typeface="Calibri" panose="020F0502020204030204" pitchFamily="34" charset="0"/>
              <a:cs typeface="Cambria" panose="020405030504060302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l-GR" sz="3200" b="0" i="0" u="none" strike="noStrike" kern="100" cap="none" spc="0" normalizeH="0" baseline="0" noProof="0" err="1">
                <a:ln>
                  <a:noFill/>
                </a:ln>
                <a:solidFill>
                  <a:prstClr val="black"/>
                </a:solidFill>
                <a:effectLst/>
                <a:uLnTx/>
                <a:uFillTx/>
                <a:latin typeface="Palatino Linotype" panose="02040502050505030304" pitchFamily="18" charset="0"/>
                <a:ea typeface="Calibri" panose="020F0502020204030204" pitchFamily="34" charset="0"/>
                <a:cs typeface="Cambria" panose="02040503050406030204" pitchFamily="18" charset="0"/>
              </a:rPr>
              <a:t>κατα</a:t>
            </a:r>
            <a:r>
              <a:rPr kumimoji="0" lang="en-US" sz="3200" b="0" i="0" u="none" strike="noStrike" kern="100" cap="none" spc="0" normalizeH="0" baseline="0" noProof="0">
                <a:ln>
                  <a:noFill/>
                </a:ln>
                <a:solidFill>
                  <a:prstClr val="black"/>
                </a:solidFill>
                <a:effectLst/>
                <a:uLnTx/>
                <a:uFillTx/>
                <a:latin typeface="Palatino Linotype" panose="02040502050505030304" pitchFamily="18" charset="0"/>
                <a:ea typeface="Calibri" panose="020F0502020204030204" pitchFamily="34" charset="0"/>
                <a:cs typeface="Cambria" panose="02040503050406030204" pitchFamily="18" charset="0"/>
              </a:rPr>
              <a:t> </a:t>
            </a:r>
            <a:r>
              <a:rPr kumimoji="0" lang="el-GR" sz="3200" b="0" i="0" u="none" strike="noStrike" kern="100" cap="none" spc="0" normalizeH="0" baseline="0" noProof="0" err="1">
                <a:ln>
                  <a:noFill/>
                </a:ln>
                <a:solidFill>
                  <a:prstClr val="black"/>
                </a:solidFill>
                <a:effectLst/>
                <a:uLnTx/>
                <a:uFillTx/>
                <a:latin typeface="Palatino Linotype" panose="02040502050505030304" pitchFamily="18" charset="0"/>
                <a:ea typeface="Calibri" panose="020F0502020204030204" pitchFamily="34" charset="0"/>
                <a:cs typeface="Cambria" panose="02040503050406030204" pitchFamily="18" charset="0"/>
              </a:rPr>
              <a:t>μαρκον</a:t>
            </a:r>
            <a:endParaRPr kumimoji="0" lang="en-US" sz="3200" b="0" i="0" u="none" strike="noStrike" kern="1200" cap="none" spc="0" normalizeH="0" baseline="0" noProof="0">
              <a:ln>
                <a:noFill/>
              </a:ln>
              <a:solidFill>
                <a:prstClr val="black"/>
              </a:solidFill>
              <a:effectLst/>
              <a:uLnTx/>
              <a:uFillTx/>
              <a:latin typeface="Palatino Linotype" panose="02040502050505030304" pitchFamily="18" charset="0"/>
              <a:ea typeface="Calibri" panose="020F0502020204030204" pitchFamily="34" charset="0"/>
              <a:cs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prstClr val="black"/>
              </a:solidFill>
              <a:effectLst/>
              <a:uLnTx/>
              <a:uFillTx/>
              <a:latin typeface="Sinaiticus" panose="00000400000000000000" pitchFamily="2" charset="0"/>
              <a:ea typeface="+mn-ea"/>
              <a:cs typeface="+mn-cs"/>
            </a:endParaRPr>
          </a:p>
        </p:txBody>
      </p:sp>
    </p:spTree>
    <p:extLst>
      <p:ext uri="{BB962C8B-B14F-4D97-AF65-F5344CB8AC3E}">
        <p14:creationId xmlns:p14="http://schemas.microsoft.com/office/powerpoint/2010/main" val="234179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D2A59-0843-B99A-FB18-15C891C4C6E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F0D14E7-09DC-721A-9A3C-5D25F2A38769}"/>
              </a:ext>
            </a:extLst>
          </p:cNvPr>
          <p:cNvPicPr>
            <a:picLocks noChangeAspect="1"/>
          </p:cNvPicPr>
          <p:nvPr/>
        </p:nvPicPr>
        <p:blipFill rotWithShape="1">
          <a:blip r:embed="rId2"/>
          <a:srcRect l="2911" t="20659" r="76269" b="25709"/>
          <a:stretch/>
        </p:blipFill>
        <p:spPr>
          <a:xfrm>
            <a:off x="354842" y="-48577"/>
            <a:ext cx="8447964" cy="6994555"/>
          </a:xfrm>
          <a:prstGeom prst="rect">
            <a:avLst/>
          </a:prstGeom>
        </p:spPr>
      </p:pic>
      <p:pic>
        <p:nvPicPr>
          <p:cNvPr id="3" name="Picture 2">
            <a:extLst>
              <a:ext uri="{FF2B5EF4-FFF2-40B4-BE49-F238E27FC236}">
                <a16:creationId xmlns:a16="http://schemas.microsoft.com/office/drawing/2014/main" id="{023E3426-375C-50E9-774D-4BDAA3A26C19}"/>
              </a:ext>
            </a:extLst>
          </p:cNvPr>
          <p:cNvPicPr>
            <a:picLocks noChangeAspect="1"/>
          </p:cNvPicPr>
          <p:nvPr/>
        </p:nvPicPr>
        <p:blipFill rotWithShape="1">
          <a:blip r:embed="rId3"/>
          <a:srcRect l="3803" t="20669" r="76655" b="27078"/>
          <a:stretch/>
        </p:blipFill>
        <p:spPr>
          <a:xfrm>
            <a:off x="829397" y="113136"/>
            <a:ext cx="5055587" cy="4345072"/>
          </a:xfrm>
          <a:prstGeom prst="rect">
            <a:avLst/>
          </a:prstGeom>
          <a:ln>
            <a:solidFill>
              <a:schemeClr val="tx1"/>
            </a:solidFill>
          </a:ln>
          <a:effectLst>
            <a:outerShdw blurRad="50800" dist="165100" dir="13500000" algn="br" rotWithShape="0">
              <a:prstClr val="black">
                <a:alpha val="40000"/>
              </a:prstClr>
            </a:outerShdw>
          </a:effectLst>
        </p:spPr>
      </p:pic>
      <p:sp>
        <p:nvSpPr>
          <p:cNvPr id="4" name="TextBox 3">
            <a:extLst>
              <a:ext uri="{FF2B5EF4-FFF2-40B4-BE49-F238E27FC236}">
                <a16:creationId xmlns:a16="http://schemas.microsoft.com/office/drawing/2014/main" id="{018C7200-A97E-7EBE-01EB-83F5BE48649F}"/>
              </a:ext>
            </a:extLst>
          </p:cNvPr>
          <p:cNvSpPr txBox="1"/>
          <p:nvPr/>
        </p:nvSpPr>
        <p:spPr>
          <a:xfrm>
            <a:off x="7490764" y="1638558"/>
            <a:ext cx="3573194" cy="2811924"/>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3200" b="0" i="0" u="none" strike="noStrike" kern="100" cap="none" spc="0" normalizeH="0" baseline="0" noProof="0">
              <a:ln>
                <a:noFill/>
              </a:ln>
              <a:solidFill>
                <a:prstClr val="black"/>
              </a:solidFill>
              <a:effectLst/>
              <a:uLnTx/>
              <a:uFillTx/>
              <a:latin typeface="Sinaiticus" panose="00000400000000000000" pitchFamily="2" charset="0"/>
              <a:ea typeface="Calibri" panose="020F0502020204030204" pitchFamily="34" charset="0"/>
              <a:cs typeface="Cambria" panose="020405030504060302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0" i="0" u="none" strike="noStrike" kern="100" cap="none" spc="0" normalizeH="0" baseline="0" noProof="0" err="1">
                <a:ln>
                  <a:noFill/>
                </a:ln>
                <a:solidFill>
                  <a:prstClr val="black"/>
                </a:solidFill>
                <a:effectLst/>
                <a:uLnTx/>
                <a:uFillTx/>
                <a:latin typeface="Palatino Linotype" panose="02040502050505030304" pitchFamily="18" charset="0"/>
                <a:ea typeface="Calibri" panose="020F0502020204030204" pitchFamily="34" charset="0"/>
                <a:cs typeface="Cambria" panose="02040503050406030204" pitchFamily="18" charset="0"/>
              </a:rPr>
              <a:t>euaggelion</a:t>
            </a:r>
            <a:endParaRPr kumimoji="0" lang="el-GR" sz="3200" b="0" i="0" u="none" strike="noStrike" kern="100" cap="none" spc="0" normalizeH="0" baseline="0" noProof="0">
              <a:ln>
                <a:noFill/>
              </a:ln>
              <a:solidFill>
                <a:prstClr val="black"/>
              </a:solidFill>
              <a:effectLst/>
              <a:uLnTx/>
              <a:uFillTx/>
              <a:latin typeface="Palatino Linotype" panose="02040502050505030304" pitchFamily="18" charset="0"/>
              <a:ea typeface="Calibri" panose="020F0502020204030204" pitchFamily="34" charset="0"/>
              <a:cs typeface="Cambria" panose="020405030504060302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0" i="0" u="none" strike="noStrike" kern="100" cap="none" spc="0" normalizeH="0" baseline="0" noProof="0">
                <a:ln>
                  <a:noFill/>
                </a:ln>
                <a:solidFill>
                  <a:prstClr val="black"/>
                </a:solidFill>
                <a:effectLst/>
                <a:uLnTx/>
                <a:uFillTx/>
                <a:latin typeface="Palatino Linotype" panose="02040502050505030304" pitchFamily="18" charset="0"/>
                <a:ea typeface="Calibri" panose="020F0502020204030204" pitchFamily="34" charset="0"/>
                <a:cs typeface="Cambria" panose="02040503050406030204" pitchFamily="18" charset="0"/>
              </a:rPr>
              <a:t>kata </a:t>
            </a:r>
            <a:r>
              <a:rPr kumimoji="0" lang="en-US" sz="3200" b="0" i="0" u="none" strike="noStrike" kern="100" cap="none" spc="0" normalizeH="0" baseline="0" noProof="0" err="1">
                <a:ln>
                  <a:noFill/>
                </a:ln>
                <a:solidFill>
                  <a:prstClr val="black"/>
                </a:solidFill>
                <a:effectLst/>
                <a:uLnTx/>
                <a:uFillTx/>
                <a:latin typeface="Palatino Linotype" panose="02040502050505030304" pitchFamily="18" charset="0"/>
                <a:ea typeface="Calibri" panose="020F0502020204030204" pitchFamily="34" charset="0"/>
                <a:cs typeface="Cambria" panose="02040503050406030204" pitchFamily="18" charset="0"/>
              </a:rPr>
              <a:t>markon</a:t>
            </a:r>
            <a:endParaRPr kumimoji="0" lang="en-US" sz="3200" b="0" i="0" u="none" strike="noStrike" kern="1200" cap="none" spc="0" normalizeH="0" baseline="0" noProof="0">
              <a:ln>
                <a:noFill/>
              </a:ln>
              <a:solidFill>
                <a:prstClr val="black"/>
              </a:solidFill>
              <a:effectLst/>
              <a:uLnTx/>
              <a:uFillTx/>
              <a:latin typeface="Palatino Linotype" panose="02040502050505030304" pitchFamily="18" charset="0"/>
              <a:ea typeface="Calibri" panose="020F0502020204030204" pitchFamily="34" charset="0"/>
              <a:cs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prstClr val="black"/>
              </a:solidFill>
              <a:effectLst/>
              <a:uLnTx/>
              <a:uFillTx/>
              <a:latin typeface="Sinaiticus" panose="00000400000000000000" pitchFamily="2" charset="0"/>
              <a:ea typeface="+mn-ea"/>
              <a:cs typeface="+mn-cs"/>
            </a:endParaRPr>
          </a:p>
        </p:txBody>
      </p:sp>
    </p:spTree>
    <p:extLst>
      <p:ext uri="{BB962C8B-B14F-4D97-AF65-F5344CB8AC3E}">
        <p14:creationId xmlns:p14="http://schemas.microsoft.com/office/powerpoint/2010/main" val="29043538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C8882-4292-09E3-D6C0-F8797D090F5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59F8F26-E06D-0905-41CC-E900E0FE94E0}"/>
              </a:ext>
            </a:extLst>
          </p:cNvPr>
          <p:cNvSpPr txBox="1"/>
          <p:nvPr/>
        </p:nvSpPr>
        <p:spPr>
          <a:xfrm>
            <a:off x="2833352" y="2202287"/>
            <a:ext cx="57182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CODEX VATICANUS</a:t>
            </a:r>
          </a:p>
        </p:txBody>
      </p:sp>
    </p:spTree>
    <p:extLst>
      <p:ext uri="{BB962C8B-B14F-4D97-AF65-F5344CB8AC3E}">
        <p14:creationId xmlns:p14="http://schemas.microsoft.com/office/powerpoint/2010/main" val="17654824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64298-E1A4-3610-0E5A-CB3DDA0D5EC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AB633BC-9670-F439-066F-3F729C997EDB}"/>
              </a:ext>
            </a:extLst>
          </p:cNvPr>
          <p:cNvPicPr>
            <a:picLocks noChangeAspect="1"/>
          </p:cNvPicPr>
          <p:nvPr/>
        </p:nvPicPr>
        <p:blipFill rotWithShape="1">
          <a:blip r:embed="rId3"/>
          <a:srcRect l="13098" t="3909" r="60917" b="19190"/>
          <a:stretch/>
        </p:blipFill>
        <p:spPr>
          <a:xfrm>
            <a:off x="115909" y="60311"/>
            <a:ext cx="7044744" cy="6701097"/>
          </a:xfrm>
          <a:prstGeom prst="rect">
            <a:avLst/>
          </a:prstGeom>
        </p:spPr>
      </p:pic>
      <p:sp>
        <p:nvSpPr>
          <p:cNvPr id="6" name="TextBox 5">
            <a:extLst>
              <a:ext uri="{FF2B5EF4-FFF2-40B4-BE49-F238E27FC236}">
                <a16:creationId xmlns:a16="http://schemas.microsoft.com/office/drawing/2014/main" id="{C1E494BF-6B98-824C-F003-7F7EAB25A2AC}"/>
              </a:ext>
            </a:extLst>
          </p:cNvPr>
          <p:cNvSpPr txBox="1"/>
          <p:nvPr/>
        </p:nvSpPr>
        <p:spPr>
          <a:xfrm>
            <a:off x="8203842" y="1790163"/>
            <a:ext cx="2472744"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It is often noted that the copyist left a blank column, as if perhaps he knew he didn’t have all of the gospel of Mark.</a:t>
            </a:r>
          </a:p>
        </p:txBody>
      </p:sp>
      <p:sp>
        <p:nvSpPr>
          <p:cNvPr id="7" name="Flowchart: Process 6">
            <a:extLst>
              <a:ext uri="{FF2B5EF4-FFF2-40B4-BE49-F238E27FC236}">
                <a16:creationId xmlns:a16="http://schemas.microsoft.com/office/drawing/2014/main" id="{3E2AFD21-C0DD-5CD0-EE7F-4FB3869BA1FE}"/>
              </a:ext>
            </a:extLst>
          </p:cNvPr>
          <p:cNvSpPr/>
          <p:nvPr/>
        </p:nvSpPr>
        <p:spPr>
          <a:xfrm>
            <a:off x="3049915" y="4533363"/>
            <a:ext cx="888642" cy="605307"/>
          </a:xfrm>
          <a:prstGeom prst="flowChartProcess">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131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740E8-DDFA-17EF-6628-D01FA5F00EF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9684429-3FC9-71F6-23E7-3FB7805CD0D5}"/>
              </a:ext>
            </a:extLst>
          </p:cNvPr>
          <p:cNvPicPr>
            <a:picLocks noChangeAspect="1"/>
          </p:cNvPicPr>
          <p:nvPr/>
        </p:nvPicPr>
        <p:blipFill rotWithShape="1">
          <a:blip r:embed="rId2"/>
          <a:srcRect l="13098" t="3909" r="60917" b="19190"/>
          <a:stretch/>
        </p:blipFill>
        <p:spPr>
          <a:xfrm>
            <a:off x="115909" y="60311"/>
            <a:ext cx="7044744" cy="6701097"/>
          </a:xfrm>
          <a:prstGeom prst="rect">
            <a:avLst/>
          </a:prstGeom>
        </p:spPr>
      </p:pic>
      <p:sp>
        <p:nvSpPr>
          <p:cNvPr id="6" name="TextBox 5">
            <a:extLst>
              <a:ext uri="{FF2B5EF4-FFF2-40B4-BE49-F238E27FC236}">
                <a16:creationId xmlns:a16="http://schemas.microsoft.com/office/drawing/2014/main" id="{37D59E23-C7EC-50A8-A4EC-4708C7396DB4}"/>
              </a:ext>
            </a:extLst>
          </p:cNvPr>
          <p:cNvSpPr txBox="1"/>
          <p:nvPr/>
        </p:nvSpPr>
        <p:spPr>
          <a:xfrm>
            <a:off x="7754587" y="424501"/>
            <a:ext cx="4049485" cy="61863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W&amp;H as quoted by David Hester in IS MARK 16:9-20 PART OF THE MARCAN AUTOGRAPH? p 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“In B, the scribe, after ending the Gospel with v. 8 in the second column of a page, has contrary to his custom left the third or remaining column blank; evidently because one or other of the two subsequent endings was known to him personally,</a:t>
            </a:r>
            <a:r>
              <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rPr>
              <a:t> while he found neither of them in the exemplar which he was copying</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…The omitted words…were in existence…when the extant MS was written, and were known to its scribe.”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Attributed incorrectly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Brooke F. Westcott &amp; Fenton John Anthony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Hort</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Introduction to the New Testament in the Original Greek: With Notes on Selected Readings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repr</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Peabody, MA: Hendrickson, 1988), 29-30</a:t>
            </a:r>
          </a:p>
        </p:txBody>
      </p:sp>
      <p:sp>
        <p:nvSpPr>
          <p:cNvPr id="2" name="TextBox 1">
            <a:extLst>
              <a:ext uri="{FF2B5EF4-FFF2-40B4-BE49-F238E27FC236}">
                <a16:creationId xmlns:a16="http://schemas.microsoft.com/office/drawing/2014/main" id="{7CE84E58-CADE-D6EB-BF32-C6642FD86F37}"/>
              </a:ext>
            </a:extLst>
          </p:cNvPr>
          <p:cNvSpPr txBox="1"/>
          <p:nvPr/>
        </p:nvSpPr>
        <p:spPr>
          <a:xfrm>
            <a:off x="843100" y="296214"/>
            <a:ext cx="1919880" cy="1200329"/>
          </a:xfrm>
          <a:prstGeom prst="rect">
            <a:avLst/>
          </a:prstGeom>
          <a:noFill/>
        </p:spPr>
        <p:txBody>
          <a:bodyPr wrap="square" rtlCol="0">
            <a:spAutoFit/>
          </a:bodyPr>
          <a:lstStyle/>
          <a:p>
            <a:pPr algn="ctr"/>
            <a:r>
              <a:rPr lang="en-US" sz="2400"/>
              <a:t>Column 1 has 130 words</a:t>
            </a:r>
          </a:p>
        </p:txBody>
      </p:sp>
      <p:sp>
        <p:nvSpPr>
          <p:cNvPr id="3" name="TextBox 2">
            <a:extLst>
              <a:ext uri="{FF2B5EF4-FFF2-40B4-BE49-F238E27FC236}">
                <a16:creationId xmlns:a16="http://schemas.microsoft.com/office/drawing/2014/main" id="{B112E4FF-48B5-5DBC-453F-012D29F199A1}"/>
              </a:ext>
            </a:extLst>
          </p:cNvPr>
          <p:cNvSpPr txBox="1"/>
          <p:nvPr/>
        </p:nvSpPr>
        <p:spPr>
          <a:xfrm>
            <a:off x="2692901" y="4549295"/>
            <a:ext cx="1442434" cy="1200329"/>
          </a:xfrm>
          <a:prstGeom prst="rect">
            <a:avLst/>
          </a:prstGeom>
          <a:noFill/>
        </p:spPr>
        <p:txBody>
          <a:bodyPr wrap="square" rtlCol="0">
            <a:spAutoFit/>
          </a:bodyPr>
          <a:lstStyle/>
          <a:p>
            <a:pPr algn="ctr"/>
            <a:r>
              <a:rPr lang="en-US" sz="2400"/>
              <a:t>Last 11 lines have</a:t>
            </a:r>
          </a:p>
          <a:p>
            <a:pPr algn="ctr"/>
            <a:r>
              <a:rPr lang="en-US" sz="2400"/>
              <a:t>35 words</a:t>
            </a:r>
          </a:p>
        </p:txBody>
      </p:sp>
      <p:sp>
        <p:nvSpPr>
          <p:cNvPr id="4" name="Right Brace 3">
            <a:extLst>
              <a:ext uri="{FF2B5EF4-FFF2-40B4-BE49-F238E27FC236}">
                <a16:creationId xmlns:a16="http://schemas.microsoft.com/office/drawing/2014/main" id="{5CFE1311-96B7-55D1-3A93-8372080CDE5E}"/>
              </a:ext>
            </a:extLst>
          </p:cNvPr>
          <p:cNvSpPr/>
          <p:nvPr/>
        </p:nvSpPr>
        <p:spPr>
          <a:xfrm>
            <a:off x="2524257" y="4371207"/>
            <a:ext cx="281188" cy="1135682"/>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214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D6A5F-AF02-CB4A-DECA-A50D1441B24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A42C9B4-2F2E-DE37-9774-2491EF818849}"/>
              </a:ext>
            </a:extLst>
          </p:cNvPr>
          <p:cNvPicPr>
            <a:picLocks noChangeAspect="1"/>
          </p:cNvPicPr>
          <p:nvPr/>
        </p:nvPicPr>
        <p:blipFill rotWithShape="1">
          <a:blip r:embed="rId2"/>
          <a:srcRect l="13098" t="3909" r="60917" b="19190"/>
          <a:stretch/>
        </p:blipFill>
        <p:spPr>
          <a:xfrm>
            <a:off x="115909" y="60311"/>
            <a:ext cx="7044744" cy="6701097"/>
          </a:xfrm>
          <a:prstGeom prst="rect">
            <a:avLst/>
          </a:prstGeom>
        </p:spPr>
      </p:pic>
      <p:sp>
        <p:nvSpPr>
          <p:cNvPr id="6" name="TextBox 5">
            <a:extLst>
              <a:ext uri="{FF2B5EF4-FFF2-40B4-BE49-F238E27FC236}">
                <a16:creationId xmlns:a16="http://schemas.microsoft.com/office/drawing/2014/main" id="{3239E8AB-476C-AED6-A8D7-9D80274A8011}"/>
              </a:ext>
            </a:extLst>
          </p:cNvPr>
          <p:cNvSpPr txBox="1"/>
          <p:nvPr/>
        </p:nvSpPr>
        <p:spPr>
          <a:xfrm>
            <a:off x="7754587" y="424501"/>
            <a:ext cx="4049485" cy="61863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W&amp;H as quoted by David Hester in IS MARK 16:9-20 PART OF THE MARCAN AUTOGRAPH? p 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“In B, the scribe, after ending the Gospel with v. 8 in the second column of a page, has contrary to his custom left the third or remaining column blank; evidently because one or other of the two subsequent endings was known to him personally,</a:t>
            </a:r>
            <a:r>
              <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rPr>
              <a:t> while he found neither of them in the exemplar which he was copying</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…The omitted words…were in existence…when the extant MS was written, and were known to its scribe.”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Attributed incorrectly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Brooke F. Westcott &amp; Fenton John Anthony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Hort</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Introduction to the New Testament in the Original Greek: With Notes on Selected Readings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repr</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Peabody, MA: Hendrickson, 1988), 29-30</a:t>
            </a:r>
          </a:p>
        </p:txBody>
      </p:sp>
      <p:sp>
        <p:nvSpPr>
          <p:cNvPr id="2" name="TextBox 1">
            <a:extLst>
              <a:ext uri="{FF2B5EF4-FFF2-40B4-BE49-F238E27FC236}">
                <a16:creationId xmlns:a16="http://schemas.microsoft.com/office/drawing/2014/main" id="{370D0C83-9081-7F1F-D912-EF6E7CFD3B2B}"/>
              </a:ext>
            </a:extLst>
          </p:cNvPr>
          <p:cNvSpPr txBox="1"/>
          <p:nvPr/>
        </p:nvSpPr>
        <p:spPr>
          <a:xfrm>
            <a:off x="4528407" y="1056851"/>
            <a:ext cx="1442434" cy="4431983"/>
          </a:xfrm>
          <a:prstGeom prst="rect">
            <a:avLst/>
          </a:prstGeom>
          <a:noFill/>
          <a:ln>
            <a:solidFill>
              <a:schemeClr val="tx1"/>
            </a:solidFill>
          </a:ln>
        </p:spPr>
        <p:txBody>
          <a:bodyPr wrap="square" rtlCol="0">
            <a:spAutoFit/>
          </a:bodyPr>
          <a:lstStyle>
            <a:defPPr>
              <a:defRPr lang="en-US"/>
            </a:defPPr>
            <a:lvl1pPr algn="ctr"/>
          </a:lstStyle>
          <a:p>
            <a:endParaRPr lang="en-US"/>
          </a:p>
          <a:p>
            <a:endParaRPr lang="en-US"/>
          </a:p>
          <a:p>
            <a:endParaRPr lang="en-US"/>
          </a:p>
          <a:p>
            <a:endParaRPr lang="en-US"/>
          </a:p>
          <a:p>
            <a:endParaRPr lang="en-US"/>
          </a:p>
          <a:p>
            <a:endParaRPr lang="en-US"/>
          </a:p>
          <a:p>
            <a:r>
              <a:rPr lang="en-US" sz="2400"/>
              <a:t>130 words</a:t>
            </a:r>
          </a:p>
          <a:p>
            <a:endParaRPr lang="en-US"/>
          </a:p>
          <a:p>
            <a:endParaRPr lang="en-US"/>
          </a:p>
          <a:p>
            <a:endParaRPr lang="en-US"/>
          </a:p>
          <a:p>
            <a:endParaRPr lang="en-US"/>
          </a:p>
          <a:p>
            <a:endParaRPr lang="en-US"/>
          </a:p>
          <a:p>
            <a:endParaRPr lang="en-US"/>
          </a:p>
          <a:p>
            <a:endParaRPr lang="en-US"/>
          </a:p>
        </p:txBody>
      </p:sp>
      <p:sp>
        <p:nvSpPr>
          <p:cNvPr id="3" name="TextBox 2">
            <a:extLst>
              <a:ext uri="{FF2B5EF4-FFF2-40B4-BE49-F238E27FC236}">
                <a16:creationId xmlns:a16="http://schemas.microsoft.com/office/drawing/2014/main" id="{C846CCE1-2EB7-7614-470C-A3523D70C160}"/>
              </a:ext>
            </a:extLst>
          </p:cNvPr>
          <p:cNvSpPr txBox="1"/>
          <p:nvPr/>
        </p:nvSpPr>
        <p:spPr>
          <a:xfrm>
            <a:off x="2828806" y="4372671"/>
            <a:ext cx="1311305" cy="1107996"/>
          </a:xfrm>
          <a:prstGeom prst="rect">
            <a:avLst/>
          </a:prstGeom>
          <a:noFill/>
          <a:ln>
            <a:solidFill>
              <a:schemeClr val="tx1"/>
            </a:solidFill>
          </a:ln>
        </p:spPr>
        <p:txBody>
          <a:bodyPr wrap="square" rtlCol="0">
            <a:spAutoFit/>
          </a:bodyPr>
          <a:lstStyle/>
          <a:p>
            <a:pPr algn="ctr"/>
            <a:r>
              <a:rPr lang="en-US" sz="2400"/>
              <a:t>35 words</a:t>
            </a:r>
          </a:p>
          <a:p>
            <a:pPr algn="ctr"/>
            <a:endParaRPr lang="en-US"/>
          </a:p>
        </p:txBody>
      </p:sp>
    </p:spTree>
    <p:extLst>
      <p:ext uri="{BB962C8B-B14F-4D97-AF65-F5344CB8AC3E}">
        <p14:creationId xmlns:p14="http://schemas.microsoft.com/office/powerpoint/2010/main" val="425776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3D24D-DC4E-9F4E-57A8-9E65C066DFD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B83F953-E690-3BFD-3871-9D407178469F}"/>
              </a:ext>
            </a:extLst>
          </p:cNvPr>
          <p:cNvPicPr>
            <a:picLocks noChangeAspect="1"/>
          </p:cNvPicPr>
          <p:nvPr/>
        </p:nvPicPr>
        <p:blipFill rotWithShape="1">
          <a:blip r:embed="rId2"/>
          <a:srcRect l="1093" t="6866" r="59065" b="24120"/>
          <a:stretch/>
        </p:blipFill>
        <p:spPr>
          <a:xfrm>
            <a:off x="-4846" y="25130"/>
            <a:ext cx="12225650" cy="6807111"/>
          </a:xfrm>
          <a:prstGeom prst="rect">
            <a:avLst/>
          </a:prstGeom>
        </p:spPr>
      </p:pic>
      <p:pic>
        <p:nvPicPr>
          <p:cNvPr id="6" name="Picture 5">
            <a:extLst>
              <a:ext uri="{FF2B5EF4-FFF2-40B4-BE49-F238E27FC236}">
                <a16:creationId xmlns:a16="http://schemas.microsoft.com/office/drawing/2014/main" id="{622EC03D-703D-76F7-E260-89BAD4AEE4EF}"/>
              </a:ext>
            </a:extLst>
          </p:cNvPr>
          <p:cNvPicPr>
            <a:picLocks noChangeAspect="1"/>
          </p:cNvPicPr>
          <p:nvPr/>
        </p:nvPicPr>
        <p:blipFill rotWithShape="1">
          <a:blip r:embed="rId3"/>
          <a:srcRect l="13098" t="3909" r="60917" b="19190"/>
          <a:stretch/>
        </p:blipFill>
        <p:spPr>
          <a:xfrm>
            <a:off x="-964797" y="299355"/>
            <a:ext cx="7984902" cy="7595394"/>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1274831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3000"/>
                                        <p:tgtEl>
                                          <p:spTgt spid="6"/>
                                        </p:tgtEl>
                                      </p:cBhvr>
                                    </p:animEffect>
                                    <p:set>
                                      <p:cBhvr>
                                        <p:cTn id="7" dur="1" fill="hold">
                                          <p:stCondLst>
                                            <p:cond delay="2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38C63-5DCD-E87A-E0E4-F331D39C217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41D3C90-04A7-F486-AEE9-993DF446E515}"/>
              </a:ext>
            </a:extLst>
          </p:cNvPr>
          <p:cNvPicPr>
            <a:picLocks noChangeAspect="1"/>
          </p:cNvPicPr>
          <p:nvPr/>
        </p:nvPicPr>
        <p:blipFill rotWithShape="1">
          <a:blip r:embed="rId2"/>
          <a:srcRect l="1093" t="6866" r="59065" b="24120"/>
          <a:stretch/>
        </p:blipFill>
        <p:spPr>
          <a:xfrm>
            <a:off x="-4846" y="25130"/>
            <a:ext cx="12225650" cy="6807111"/>
          </a:xfrm>
          <a:prstGeom prst="rect">
            <a:avLst/>
          </a:prstGeom>
        </p:spPr>
      </p:pic>
    </p:spTree>
    <p:extLst>
      <p:ext uri="{BB962C8B-B14F-4D97-AF65-F5344CB8AC3E}">
        <p14:creationId xmlns:p14="http://schemas.microsoft.com/office/powerpoint/2010/main" val="1256551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F3AB71D-EF10-8E48-87C3-56778B08AD1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A9854CE-CA94-6CC4-2557-7ED20E03E99D}"/>
              </a:ext>
            </a:extLst>
          </p:cNvPr>
          <p:cNvPicPr>
            <a:picLocks noChangeAspect="1"/>
          </p:cNvPicPr>
          <p:nvPr/>
        </p:nvPicPr>
        <p:blipFill rotWithShape="1">
          <a:blip r:embed="rId2"/>
          <a:srcRect l="13169" t="23903" r="60193" b="22763"/>
          <a:stretch/>
        </p:blipFill>
        <p:spPr>
          <a:xfrm>
            <a:off x="6160956" y="78059"/>
            <a:ext cx="5940691" cy="6690731"/>
          </a:xfrm>
          <a:prstGeom prst="rect">
            <a:avLst/>
          </a:prstGeom>
        </p:spPr>
      </p:pic>
      <p:sp>
        <p:nvSpPr>
          <p:cNvPr id="4" name="TextBox 3">
            <a:extLst>
              <a:ext uri="{FF2B5EF4-FFF2-40B4-BE49-F238E27FC236}">
                <a16:creationId xmlns:a16="http://schemas.microsoft.com/office/drawing/2014/main" id="{1C919F72-F677-9453-26E8-7FC210D2716F}"/>
              </a:ext>
            </a:extLst>
          </p:cNvPr>
          <p:cNvSpPr txBox="1"/>
          <p:nvPr/>
        </p:nvSpPr>
        <p:spPr>
          <a:xfrm>
            <a:off x="717453" y="539455"/>
            <a:ext cx="4853354" cy="1323439"/>
          </a:xfrm>
          <a:prstGeom prst="rect">
            <a:avLst/>
          </a:prstGeom>
          <a:noFill/>
        </p:spPr>
        <p:txBody>
          <a:bodyPr wrap="square" rtlCol="0">
            <a:spAutoFit/>
          </a:bodyPr>
          <a:lstStyle/>
          <a:p>
            <a:pPr algn="ctr"/>
            <a:r>
              <a:rPr lang="en-US" sz="3600" b="1">
                <a:solidFill>
                  <a:schemeClr val="bg1"/>
                </a:solidFill>
              </a:rPr>
              <a:t>PUTTING THE QUESTION IN </a:t>
            </a:r>
            <a:r>
              <a:rPr lang="en-US" sz="4400" b="1">
                <a:solidFill>
                  <a:schemeClr val="bg1"/>
                </a:solidFill>
              </a:rPr>
              <a:t>PERSPECTIVE</a:t>
            </a:r>
          </a:p>
        </p:txBody>
      </p:sp>
      <p:sp>
        <p:nvSpPr>
          <p:cNvPr id="2" name="TextBox 1">
            <a:extLst>
              <a:ext uri="{FF2B5EF4-FFF2-40B4-BE49-F238E27FC236}">
                <a16:creationId xmlns:a16="http://schemas.microsoft.com/office/drawing/2014/main" id="{73C58FBD-2D4B-D687-5517-BD4917712231}"/>
              </a:ext>
            </a:extLst>
          </p:cNvPr>
          <p:cNvSpPr txBox="1"/>
          <p:nvPr/>
        </p:nvSpPr>
        <p:spPr>
          <a:xfrm>
            <a:off x="1685778" y="1887608"/>
            <a:ext cx="4853354" cy="646331"/>
          </a:xfrm>
          <a:prstGeom prst="rect">
            <a:avLst/>
          </a:prstGeom>
          <a:noFill/>
        </p:spPr>
        <p:txBody>
          <a:bodyPr wrap="square" rtlCol="0">
            <a:spAutoFit/>
          </a:bodyPr>
          <a:lstStyle/>
          <a:p>
            <a:pPr algn="ctr"/>
            <a:r>
              <a:rPr lang="en-US" sz="3600" b="1">
                <a:solidFill>
                  <a:schemeClr val="bg1"/>
                </a:solidFill>
              </a:rPr>
              <a:t>If not authentic…</a:t>
            </a:r>
            <a:endParaRPr lang="en-US" sz="4400" b="1">
              <a:solidFill>
                <a:schemeClr val="bg1"/>
              </a:solidFill>
            </a:endParaRPr>
          </a:p>
        </p:txBody>
      </p:sp>
      <p:sp>
        <p:nvSpPr>
          <p:cNvPr id="5" name="TextBox 4">
            <a:extLst>
              <a:ext uri="{FF2B5EF4-FFF2-40B4-BE49-F238E27FC236}">
                <a16:creationId xmlns:a16="http://schemas.microsoft.com/office/drawing/2014/main" id="{B28C1F6C-3FFD-3989-7E85-50D06FED2937}"/>
              </a:ext>
            </a:extLst>
          </p:cNvPr>
          <p:cNvSpPr txBox="1"/>
          <p:nvPr/>
        </p:nvSpPr>
        <p:spPr>
          <a:xfrm>
            <a:off x="2387990" y="2734380"/>
            <a:ext cx="6098344" cy="584775"/>
          </a:xfrm>
          <a:prstGeom prst="rect">
            <a:avLst/>
          </a:prstGeom>
          <a:solidFill>
            <a:schemeClr val="bg1"/>
          </a:solidFill>
        </p:spPr>
        <p:txBody>
          <a:bodyPr wrap="square">
            <a:spAutoFit/>
          </a:bodyPr>
          <a:lstStyle/>
          <a:p>
            <a:r>
              <a:rPr lang="en-US" sz="3200"/>
              <a:t>Integrity of NT is not in doubt</a:t>
            </a:r>
            <a:endParaRPr lang="en-US" sz="3200" b="1"/>
          </a:p>
        </p:txBody>
      </p:sp>
    </p:spTree>
    <p:extLst>
      <p:ext uri="{BB962C8B-B14F-4D97-AF65-F5344CB8AC3E}">
        <p14:creationId xmlns:p14="http://schemas.microsoft.com/office/powerpoint/2010/main" val="19026416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DD6FC-4BEA-6B49-916A-45B2D92E2E4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0597978-CB6E-5810-F41B-A503B329555E}"/>
              </a:ext>
            </a:extLst>
          </p:cNvPr>
          <p:cNvPicPr>
            <a:picLocks noChangeAspect="1"/>
          </p:cNvPicPr>
          <p:nvPr/>
        </p:nvPicPr>
        <p:blipFill rotWithShape="1">
          <a:blip r:embed="rId2"/>
          <a:srcRect l="13261" t="6800" r="60870" b="19481"/>
          <a:stretch/>
        </p:blipFill>
        <p:spPr>
          <a:xfrm>
            <a:off x="13254" y="-12416"/>
            <a:ext cx="7500731" cy="6870416"/>
          </a:xfrm>
          <a:prstGeom prst="rect">
            <a:avLst/>
          </a:prstGeom>
        </p:spPr>
      </p:pic>
      <p:sp>
        <p:nvSpPr>
          <p:cNvPr id="6" name="TextBox 5">
            <a:extLst>
              <a:ext uri="{FF2B5EF4-FFF2-40B4-BE49-F238E27FC236}">
                <a16:creationId xmlns:a16="http://schemas.microsoft.com/office/drawing/2014/main" id="{368DFB90-250C-E71A-8403-33B0BDB0AB4F}"/>
              </a:ext>
            </a:extLst>
          </p:cNvPr>
          <p:cNvSpPr txBox="1"/>
          <p:nvPr/>
        </p:nvSpPr>
        <p:spPr>
          <a:xfrm>
            <a:off x="9649076" y="3422792"/>
            <a:ext cx="1391479"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End of Tobias before Hosea</a:t>
            </a:r>
          </a:p>
        </p:txBody>
      </p:sp>
      <p:sp>
        <p:nvSpPr>
          <p:cNvPr id="7" name="TextBox 6">
            <a:extLst>
              <a:ext uri="{FF2B5EF4-FFF2-40B4-BE49-F238E27FC236}">
                <a16:creationId xmlns:a16="http://schemas.microsoft.com/office/drawing/2014/main" id="{8E3EB56E-8CE6-6396-71C5-E0FF65102D13}"/>
              </a:ext>
            </a:extLst>
          </p:cNvPr>
          <p:cNvSpPr txBox="1"/>
          <p:nvPr/>
        </p:nvSpPr>
        <p:spPr>
          <a:xfrm>
            <a:off x="8203842" y="1790163"/>
            <a:ext cx="24727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However…</a:t>
            </a:r>
          </a:p>
        </p:txBody>
      </p:sp>
    </p:spTree>
    <p:extLst>
      <p:ext uri="{BB962C8B-B14F-4D97-AF65-F5344CB8AC3E}">
        <p14:creationId xmlns:p14="http://schemas.microsoft.com/office/powerpoint/2010/main" val="32890019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01CDF-FB81-6D8D-3712-73E8440C4D6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AEEDDB8-EDA1-BB3F-63C1-E6198BB97EE4}"/>
              </a:ext>
            </a:extLst>
          </p:cNvPr>
          <p:cNvPicPr>
            <a:picLocks noChangeAspect="1"/>
          </p:cNvPicPr>
          <p:nvPr/>
        </p:nvPicPr>
        <p:blipFill rotWithShape="1">
          <a:blip r:embed="rId2"/>
          <a:srcRect l="12993" t="5552" r="61127" b="18861"/>
          <a:stretch/>
        </p:blipFill>
        <p:spPr>
          <a:xfrm>
            <a:off x="0" y="30751"/>
            <a:ext cx="7272505" cy="6827249"/>
          </a:xfrm>
          <a:prstGeom prst="rect">
            <a:avLst/>
          </a:prstGeom>
        </p:spPr>
      </p:pic>
      <p:sp>
        <p:nvSpPr>
          <p:cNvPr id="6" name="TextBox 5">
            <a:extLst>
              <a:ext uri="{FF2B5EF4-FFF2-40B4-BE49-F238E27FC236}">
                <a16:creationId xmlns:a16="http://schemas.microsoft.com/office/drawing/2014/main" id="{EFDDE958-DCBF-0CBA-8A59-D9BD656A4D5F}"/>
              </a:ext>
            </a:extLst>
          </p:cNvPr>
          <p:cNvSpPr txBox="1"/>
          <p:nvPr/>
        </p:nvSpPr>
        <p:spPr>
          <a:xfrm>
            <a:off x="9082405" y="3141324"/>
            <a:ext cx="1745429"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End of Daniel before Matthew</a:t>
            </a:r>
          </a:p>
        </p:txBody>
      </p:sp>
      <p:sp>
        <p:nvSpPr>
          <p:cNvPr id="7" name="TextBox 6">
            <a:extLst>
              <a:ext uri="{FF2B5EF4-FFF2-40B4-BE49-F238E27FC236}">
                <a16:creationId xmlns:a16="http://schemas.microsoft.com/office/drawing/2014/main" id="{190B9A71-5A13-994C-42DF-2D4488984134}"/>
              </a:ext>
            </a:extLst>
          </p:cNvPr>
          <p:cNvSpPr txBox="1"/>
          <p:nvPr/>
        </p:nvSpPr>
        <p:spPr>
          <a:xfrm>
            <a:off x="8203842" y="1790163"/>
            <a:ext cx="24727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However…</a:t>
            </a:r>
          </a:p>
        </p:txBody>
      </p:sp>
    </p:spTree>
    <p:extLst>
      <p:ext uri="{BB962C8B-B14F-4D97-AF65-F5344CB8AC3E}">
        <p14:creationId xmlns:p14="http://schemas.microsoft.com/office/powerpoint/2010/main" val="34265763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7E248-D955-3846-EC3A-D8D8B09FD43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9FDA9E5-2E31-0366-E976-C5278C357084}"/>
              </a:ext>
            </a:extLst>
          </p:cNvPr>
          <p:cNvSpPr txBox="1"/>
          <p:nvPr/>
        </p:nvSpPr>
        <p:spPr>
          <a:xfrm>
            <a:off x="8696038" y="2690336"/>
            <a:ext cx="3101009"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End of Nehemiah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Esdrae</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II = Ezra/Nehemiah) </a:t>
            </a: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before Psalms</a:t>
            </a:r>
          </a:p>
        </p:txBody>
      </p:sp>
      <p:pic>
        <p:nvPicPr>
          <p:cNvPr id="4" name="Picture 3">
            <a:extLst>
              <a:ext uri="{FF2B5EF4-FFF2-40B4-BE49-F238E27FC236}">
                <a16:creationId xmlns:a16="http://schemas.microsoft.com/office/drawing/2014/main" id="{771623DA-5260-F4A4-6841-3D51234FAEEE}"/>
              </a:ext>
            </a:extLst>
          </p:cNvPr>
          <p:cNvPicPr>
            <a:picLocks noChangeAspect="1"/>
          </p:cNvPicPr>
          <p:nvPr/>
        </p:nvPicPr>
        <p:blipFill rotWithShape="1">
          <a:blip r:embed="rId2"/>
          <a:srcRect l="13308" t="3251" r="61021" b="19190"/>
          <a:stretch/>
        </p:blipFill>
        <p:spPr>
          <a:xfrm>
            <a:off x="38636" y="-20675"/>
            <a:ext cx="7083380" cy="6878675"/>
          </a:xfrm>
          <a:prstGeom prst="rect">
            <a:avLst/>
          </a:prstGeom>
        </p:spPr>
      </p:pic>
      <p:sp>
        <p:nvSpPr>
          <p:cNvPr id="7" name="TextBox 6">
            <a:extLst>
              <a:ext uri="{FF2B5EF4-FFF2-40B4-BE49-F238E27FC236}">
                <a16:creationId xmlns:a16="http://schemas.microsoft.com/office/drawing/2014/main" id="{B0F6B811-1BD1-D493-E081-47B913AAACC8}"/>
              </a:ext>
            </a:extLst>
          </p:cNvPr>
          <p:cNvSpPr txBox="1"/>
          <p:nvPr/>
        </p:nvSpPr>
        <p:spPr>
          <a:xfrm>
            <a:off x="8203842" y="1790163"/>
            <a:ext cx="24727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However…</a:t>
            </a:r>
          </a:p>
        </p:txBody>
      </p:sp>
    </p:spTree>
    <p:extLst>
      <p:ext uri="{BB962C8B-B14F-4D97-AF65-F5344CB8AC3E}">
        <p14:creationId xmlns:p14="http://schemas.microsoft.com/office/powerpoint/2010/main" val="629610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F0900D2-9F2A-4288-8C79-1B6B516B68D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E33BAE9-64B0-1BF0-E93E-55B65D14A3B5}"/>
              </a:ext>
            </a:extLst>
          </p:cNvPr>
          <p:cNvSpPr txBox="1"/>
          <p:nvPr/>
        </p:nvSpPr>
        <p:spPr>
          <a:xfrm>
            <a:off x="3770142" y="2129105"/>
            <a:ext cx="51677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Evidence from Greek MSS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prstClr val="white"/>
                </a:solidFill>
                <a:latin typeface="Calibri" panose="020F0502020204030204"/>
              </a:rPr>
              <a:t>Weighted in Favor of LE</a:t>
            </a:r>
            <a:endParaRPr kumimoji="0" lang="en-US" sz="4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4481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4FF27-A44B-23BE-5146-39588AC791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6703A32-6F5F-6198-83F3-7C898505C4EE}"/>
              </a:ext>
            </a:extLst>
          </p:cNvPr>
          <p:cNvSpPr txBox="1"/>
          <p:nvPr/>
        </p:nvSpPr>
        <p:spPr>
          <a:xfrm>
            <a:off x="671512" y="501134"/>
            <a:ext cx="11158538" cy="2554545"/>
          </a:xfrm>
          <a:prstGeom prst="rect">
            <a:avLst/>
          </a:prstGeom>
          <a:noFill/>
        </p:spPr>
        <p:txBody>
          <a:bodyPr wrap="square">
            <a:spAutoFit/>
          </a:bodyPr>
          <a:lstStyle/>
          <a:p>
            <a:r>
              <a:rPr lang="en-US" sz="3200" b="1"/>
              <a:t>EXTERNAL EVIDENCE</a:t>
            </a:r>
          </a:p>
          <a:p>
            <a:r>
              <a:rPr lang="en-US" sz="3200" b="1" i="1"/>
              <a:t>More Objective</a:t>
            </a:r>
          </a:p>
          <a:p>
            <a:pPr marL="457200" indent="-457200">
              <a:buFont typeface="Arial" panose="020B0604020202020204" pitchFamily="34" charset="0"/>
              <a:buChar char="•"/>
            </a:pPr>
            <a:r>
              <a:rPr lang="en-US" sz="3200"/>
              <a:t>Greek MSS</a:t>
            </a:r>
          </a:p>
          <a:p>
            <a:pPr marL="457200" indent="-457200">
              <a:buFont typeface="Arial" panose="020B0604020202020204" pitchFamily="34" charset="0"/>
              <a:buChar char="•"/>
            </a:pPr>
            <a:r>
              <a:rPr lang="en-US" sz="3200">
                <a:highlight>
                  <a:srgbClr val="FFFF00"/>
                </a:highlight>
              </a:rPr>
              <a:t>Ancient Versions</a:t>
            </a:r>
          </a:p>
          <a:p>
            <a:pPr marL="457200" indent="-457200">
              <a:buFont typeface="Arial" panose="020B0604020202020204" pitchFamily="34" charset="0"/>
              <a:buChar char="•"/>
            </a:pPr>
            <a:r>
              <a:rPr lang="en-US" sz="3200"/>
              <a:t>Patristics</a:t>
            </a:r>
          </a:p>
        </p:txBody>
      </p:sp>
      <p:sp>
        <p:nvSpPr>
          <p:cNvPr id="2" name="Left Brace 1">
            <a:extLst>
              <a:ext uri="{FF2B5EF4-FFF2-40B4-BE49-F238E27FC236}">
                <a16:creationId xmlns:a16="http://schemas.microsoft.com/office/drawing/2014/main" id="{EB548EB5-7198-0B15-8830-DEB3023EB443}"/>
              </a:ext>
            </a:extLst>
          </p:cNvPr>
          <p:cNvSpPr/>
          <p:nvPr/>
        </p:nvSpPr>
        <p:spPr>
          <a:xfrm>
            <a:off x="4095482" y="1455313"/>
            <a:ext cx="412124" cy="1506828"/>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828AB06F-D334-4168-B3B2-0332842DB923}"/>
              </a:ext>
            </a:extLst>
          </p:cNvPr>
          <p:cNvSpPr txBox="1"/>
          <p:nvPr/>
        </p:nvSpPr>
        <p:spPr>
          <a:xfrm>
            <a:off x="4507606" y="1286497"/>
            <a:ext cx="7463999" cy="1815882"/>
          </a:xfrm>
          <a:prstGeom prst="rect">
            <a:avLst/>
          </a:prstGeom>
          <a:noFill/>
        </p:spPr>
        <p:txBody>
          <a:bodyPr wrap="square" rtlCol="0">
            <a:spAutoFit/>
          </a:bodyPr>
          <a:lstStyle/>
          <a:p>
            <a:pPr marL="457200" indent="-457200">
              <a:buFont typeface="Arial" panose="020B0604020202020204" pitchFamily="34" charset="0"/>
              <a:buChar char="•"/>
            </a:pPr>
            <a:r>
              <a:rPr lang="en-US" sz="2800"/>
              <a:t>Not very helpful for fine points, e.g. word order, presence of absence of definite article</a:t>
            </a:r>
          </a:p>
          <a:p>
            <a:pPr marL="457200" indent="-457200">
              <a:buFont typeface="Arial" panose="020B0604020202020204" pitchFamily="34" charset="0"/>
              <a:buChar char="•"/>
            </a:pPr>
            <a:endParaRPr lang="en-US" sz="2800"/>
          </a:p>
          <a:p>
            <a:pPr marL="457200" indent="-457200">
              <a:buFont typeface="Arial" panose="020B0604020202020204" pitchFamily="34" charset="0"/>
              <a:buChar char="•"/>
            </a:pPr>
            <a:r>
              <a:rPr lang="en-US" sz="2800"/>
              <a:t>But helpful for existence of a phrase, or a verse</a:t>
            </a:r>
          </a:p>
        </p:txBody>
      </p:sp>
    </p:spTree>
    <p:extLst>
      <p:ext uri="{BB962C8B-B14F-4D97-AF65-F5344CB8AC3E}">
        <p14:creationId xmlns:p14="http://schemas.microsoft.com/office/powerpoint/2010/main" val="10970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3F09E-4C91-3E6A-FDC2-643608C779A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23BDAD0-4D94-CCB6-F3F0-17E774BCCACE}"/>
              </a:ext>
            </a:extLst>
          </p:cNvPr>
          <p:cNvSpPr txBox="1"/>
          <p:nvPr/>
        </p:nvSpPr>
        <p:spPr>
          <a:xfrm>
            <a:off x="671512" y="501134"/>
            <a:ext cx="11158538" cy="4909036"/>
          </a:xfrm>
          <a:prstGeom prst="rect">
            <a:avLst/>
          </a:prstGeom>
          <a:noFill/>
        </p:spPr>
        <p:txBody>
          <a:bodyPr wrap="square">
            <a:spAutoFit/>
          </a:bodyPr>
          <a:lstStyle/>
          <a:p>
            <a:r>
              <a:rPr lang="en-US" sz="3200" b="1"/>
              <a:t>Ancient Versions</a:t>
            </a:r>
          </a:p>
          <a:p>
            <a:endParaRPr lang="en-US" sz="2800"/>
          </a:p>
          <a:p>
            <a:r>
              <a:rPr lang="en-US" sz="2800"/>
              <a:t>Argue against Inclusion of Mark 16:9-20</a:t>
            </a:r>
          </a:p>
          <a:p>
            <a:endParaRPr lang="en-US" sz="2800"/>
          </a:p>
          <a:p>
            <a:r>
              <a:rPr lang="en-US" sz="2800"/>
              <a:t>Based on Peter Head’s summary of the evidence:</a:t>
            </a:r>
          </a:p>
          <a:p>
            <a:pPr marR="0" lvl="2">
              <a:spcBef>
                <a:spcPts val="0"/>
              </a:spcBef>
              <a:spcAft>
                <a:spcPts val="600"/>
              </a:spcAft>
              <a:buSzPts val="1100"/>
              <a:tabLst>
                <a:tab pos="1097280" algn="l"/>
              </a:tabLst>
            </a:pPr>
            <a:r>
              <a:rPr lang="en-US" sz="2400">
                <a:effectLst/>
                <a:ea typeface="Times New Roman" panose="02020603050405020304" pitchFamily="18" charset="0"/>
                <a:cs typeface="Times New Roman" panose="02020603050405020304" pitchFamily="18" charset="0"/>
              </a:rPr>
              <a:t>The </a:t>
            </a:r>
            <a:r>
              <a:rPr lang="en-US" sz="2400" b="1">
                <a:effectLst/>
                <a:ea typeface="Times New Roman" panose="02020603050405020304" pitchFamily="18" charset="0"/>
                <a:cs typeface="Times New Roman" panose="02020603050405020304" pitchFamily="18" charset="0"/>
              </a:rPr>
              <a:t>oldest Syriac</a:t>
            </a:r>
            <a:r>
              <a:rPr lang="en-US" sz="2400">
                <a:effectLst/>
                <a:ea typeface="Times New Roman" panose="02020603050405020304" pitchFamily="18" charset="0"/>
                <a:cs typeface="Times New Roman" panose="02020603050405020304" pitchFamily="18" charset="0"/>
              </a:rPr>
              <a:t> manuscript (4</a:t>
            </a:r>
            <a:r>
              <a:rPr lang="en-US" sz="2400" baseline="30000">
                <a:effectLst/>
                <a:ea typeface="Times New Roman" panose="02020603050405020304" pitchFamily="18" charset="0"/>
                <a:cs typeface="Times New Roman" panose="02020603050405020304" pitchFamily="18" charset="0"/>
              </a:rPr>
              <a:t>th</a:t>
            </a:r>
            <a:r>
              <a:rPr lang="en-US" sz="2400">
                <a:effectLst/>
                <a:ea typeface="Times New Roman" panose="02020603050405020304" pitchFamily="18" charset="0"/>
                <a:cs typeface="Times New Roman" panose="02020603050405020304" pitchFamily="18" charset="0"/>
              </a:rPr>
              <a:t> cent) ends at 16:8</a:t>
            </a:r>
          </a:p>
          <a:p>
            <a:pPr marR="0" lvl="2">
              <a:spcBef>
                <a:spcPts val="0"/>
              </a:spcBef>
              <a:spcAft>
                <a:spcPts val="600"/>
              </a:spcAft>
              <a:buSzPts val="1100"/>
              <a:tabLst>
                <a:tab pos="1097280" algn="l"/>
              </a:tabLst>
            </a:pPr>
            <a:r>
              <a:rPr lang="en-US" sz="2400">
                <a:effectLst/>
                <a:ea typeface="Times New Roman" panose="02020603050405020304" pitchFamily="18" charset="0"/>
                <a:cs typeface="Times New Roman" panose="02020603050405020304" pitchFamily="18" charset="0"/>
              </a:rPr>
              <a:t>The </a:t>
            </a:r>
            <a:r>
              <a:rPr lang="en-US" sz="2400" b="1">
                <a:effectLst/>
                <a:ea typeface="Times New Roman" panose="02020603050405020304" pitchFamily="18" charset="0"/>
                <a:cs typeface="Times New Roman" panose="02020603050405020304" pitchFamily="18" charset="0"/>
              </a:rPr>
              <a:t>oldest Sahidic</a:t>
            </a:r>
            <a:r>
              <a:rPr lang="en-US" sz="2400">
                <a:effectLst/>
                <a:ea typeface="Times New Roman" panose="02020603050405020304" pitchFamily="18" charset="0"/>
                <a:cs typeface="Times New Roman" panose="02020603050405020304" pitchFamily="18" charset="0"/>
              </a:rPr>
              <a:t> manuscript (</a:t>
            </a:r>
            <a:r>
              <a:rPr lang="en-US" sz="2400">
                <a:ea typeface="Times New Roman" panose="02020603050405020304" pitchFamily="18" charset="0"/>
                <a:cs typeface="Times New Roman" panose="02020603050405020304" pitchFamily="18" charset="0"/>
              </a:rPr>
              <a:t>5h </a:t>
            </a:r>
            <a:r>
              <a:rPr lang="en-US" sz="2400">
                <a:effectLst/>
                <a:ea typeface="Times New Roman" panose="02020603050405020304" pitchFamily="18" charset="0"/>
                <a:cs typeface="Times New Roman" panose="02020603050405020304" pitchFamily="18" charset="0"/>
              </a:rPr>
              <a:t>cent) ends at 16:8 </a:t>
            </a:r>
          </a:p>
          <a:p>
            <a:pPr marR="0" lvl="2">
              <a:spcBef>
                <a:spcPts val="0"/>
              </a:spcBef>
              <a:spcAft>
                <a:spcPts val="600"/>
              </a:spcAft>
              <a:buSzPts val="1100"/>
              <a:tabLst>
                <a:tab pos="1097280" algn="l"/>
              </a:tabLst>
            </a:pPr>
            <a:r>
              <a:rPr lang="en-US" sz="2400">
                <a:effectLst/>
                <a:ea typeface="Times New Roman" panose="02020603050405020304" pitchFamily="18" charset="0"/>
                <a:cs typeface="Times New Roman" panose="02020603050405020304" pitchFamily="18" charset="0"/>
              </a:rPr>
              <a:t>The </a:t>
            </a:r>
            <a:r>
              <a:rPr lang="en-US" sz="2400" b="1">
                <a:effectLst/>
                <a:ea typeface="Times New Roman" panose="02020603050405020304" pitchFamily="18" charset="0"/>
                <a:cs typeface="Times New Roman" panose="02020603050405020304" pitchFamily="18" charset="0"/>
              </a:rPr>
              <a:t>earliest evidence</a:t>
            </a:r>
            <a:r>
              <a:rPr lang="en-US" sz="2400">
                <a:effectLst/>
                <a:ea typeface="Times New Roman" panose="02020603050405020304" pitchFamily="18" charset="0"/>
                <a:cs typeface="Times New Roman" panose="02020603050405020304" pitchFamily="18" charset="0"/>
              </a:rPr>
              <a:t> for Christian Palestinian Aramaic ends at 16:8</a:t>
            </a:r>
          </a:p>
          <a:p>
            <a:pPr marR="0" lvl="2">
              <a:spcBef>
                <a:spcPts val="0"/>
              </a:spcBef>
              <a:spcAft>
                <a:spcPts val="600"/>
              </a:spcAft>
              <a:buSzPts val="1100"/>
              <a:tabLst>
                <a:tab pos="1097280" algn="l"/>
              </a:tabLst>
            </a:pPr>
            <a:r>
              <a:rPr lang="en-US" sz="2400">
                <a:effectLst/>
                <a:ea typeface="Times New Roman" panose="02020603050405020304" pitchFamily="18" charset="0"/>
                <a:cs typeface="Times New Roman" panose="02020603050405020304" pitchFamily="18" charset="0"/>
              </a:rPr>
              <a:t>The </a:t>
            </a:r>
            <a:r>
              <a:rPr lang="en-US" sz="2400" b="1">
                <a:effectLst/>
                <a:ea typeface="Times New Roman" panose="02020603050405020304" pitchFamily="18" charset="0"/>
                <a:cs typeface="Times New Roman" panose="02020603050405020304" pitchFamily="18" charset="0"/>
              </a:rPr>
              <a:t>oldest Armenian</a:t>
            </a:r>
            <a:r>
              <a:rPr lang="en-US" sz="2400">
                <a:effectLst/>
                <a:ea typeface="Times New Roman" panose="02020603050405020304" pitchFamily="18" charset="0"/>
                <a:cs typeface="Times New Roman" panose="02020603050405020304" pitchFamily="18" charset="0"/>
              </a:rPr>
              <a:t> manuscripts (9</a:t>
            </a:r>
            <a:r>
              <a:rPr lang="en-US" sz="2400" baseline="30000">
                <a:effectLst/>
                <a:ea typeface="Times New Roman" panose="02020603050405020304" pitchFamily="18" charset="0"/>
                <a:cs typeface="Times New Roman" panose="02020603050405020304" pitchFamily="18" charset="0"/>
              </a:rPr>
              <a:t>th</a:t>
            </a:r>
            <a:r>
              <a:rPr lang="en-US" sz="2400">
                <a:effectLst/>
                <a:ea typeface="Times New Roman" panose="02020603050405020304" pitchFamily="18" charset="0"/>
                <a:cs typeface="Times New Roman" panose="02020603050405020304" pitchFamily="18" charset="0"/>
              </a:rPr>
              <a:t> cent) end at 16:8</a:t>
            </a:r>
          </a:p>
          <a:p>
            <a:pPr marR="0" lvl="2">
              <a:spcBef>
                <a:spcPts val="0"/>
              </a:spcBef>
              <a:spcAft>
                <a:spcPts val="600"/>
              </a:spcAft>
              <a:buSzPts val="1100"/>
              <a:tabLst>
                <a:tab pos="1097280" algn="l"/>
              </a:tabLst>
            </a:pPr>
            <a:r>
              <a:rPr lang="en-US" sz="2400">
                <a:effectLst/>
                <a:ea typeface="Times New Roman" panose="02020603050405020304" pitchFamily="18" charset="0"/>
                <a:cs typeface="Times New Roman" panose="02020603050405020304" pitchFamily="18" charset="0"/>
              </a:rPr>
              <a:t>The </a:t>
            </a:r>
            <a:r>
              <a:rPr lang="en-US" sz="2400" b="1">
                <a:effectLst/>
                <a:ea typeface="Times New Roman" panose="02020603050405020304" pitchFamily="18" charset="0"/>
                <a:cs typeface="Times New Roman" panose="02020603050405020304" pitchFamily="18" charset="0"/>
              </a:rPr>
              <a:t>oldest Georgian</a:t>
            </a:r>
            <a:r>
              <a:rPr lang="en-US" sz="2400">
                <a:effectLst/>
                <a:ea typeface="Times New Roman" panose="02020603050405020304" pitchFamily="18" charset="0"/>
                <a:cs typeface="Times New Roman" panose="02020603050405020304" pitchFamily="18" charset="0"/>
              </a:rPr>
              <a:t> manuscripts (translated from the Armenian) end at 16:8</a:t>
            </a:r>
          </a:p>
          <a:p>
            <a:pPr lvl="2">
              <a:spcAft>
                <a:spcPts val="600"/>
              </a:spcAft>
              <a:buSzPts val="1100"/>
              <a:tabLst>
                <a:tab pos="1097280" algn="l"/>
              </a:tabLst>
            </a:pPr>
            <a:r>
              <a:rPr lang="en-US" sz="2400">
                <a:effectLst/>
                <a:ea typeface="Times New Roman" panose="02020603050405020304" pitchFamily="18" charset="0"/>
                <a:cs typeface="Times New Roman" panose="02020603050405020304" pitchFamily="18" charset="0"/>
              </a:rPr>
              <a:t>The </a:t>
            </a:r>
            <a:r>
              <a:rPr lang="en-US" sz="2400" b="1">
                <a:effectLst/>
                <a:ea typeface="Times New Roman" panose="02020603050405020304" pitchFamily="18" charset="0"/>
                <a:cs typeface="Times New Roman" panose="02020603050405020304" pitchFamily="18" charset="0"/>
              </a:rPr>
              <a:t>oldest Old Latin</a:t>
            </a:r>
            <a:r>
              <a:rPr lang="en-US" sz="2400">
                <a:effectLst/>
                <a:ea typeface="Times New Roman" panose="02020603050405020304" pitchFamily="18" charset="0"/>
                <a:cs typeface="Times New Roman" panose="02020603050405020304" pitchFamily="18" charset="0"/>
              </a:rPr>
              <a:t> manuscript (4</a:t>
            </a:r>
            <a:r>
              <a:rPr lang="en-US" sz="2400" baseline="30000">
                <a:effectLst/>
                <a:ea typeface="Times New Roman" panose="02020603050405020304" pitchFamily="18" charset="0"/>
                <a:cs typeface="Times New Roman" panose="02020603050405020304" pitchFamily="18" charset="0"/>
              </a:rPr>
              <a:t>th</a:t>
            </a:r>
            <a:r>
              <a:rPr lang="en-US" sz="2400">
                <a:effectLst/>
                <a:ea typeface="Times New Roman" panose="02020603050405020304" pitchFamily="18" charset="0"/>
                <a:cs typeface="Times New Roman" panose="02020603050405020304" pitchFamily="18" charset="0"/>
              </a:rPr>
              <a:t> or 5</a:t>
            </a:r>
            <a:r>
              <a:rPr lang="en-US" sz="2400" baseline="30000">
                <a:effectLst/>
                <a:ea typeface="Times New Roman" panose="02020603050405020304" pitchFamily="18" charset="0"/>
                <a:cs typeface="Times New Roman" panose="02020603050405020304" pitchFamily="18" charset="0"/>
              </a:rPr>
              <a:t>th</a:t>
            </a:r>
            <a:r>
              <a:rPr lang="en-US" sz="2400">
                <a:effectLst/>
                <a:ea typeface="Times New Roman" panose="02020603050405020304" pitchFamily="18" charset="0"/>
                <a:cs typeface="Times New Roman" panose="02020603050405020304" pitchFamily="18" charset="0"/>
              </a:rPr>
              <a:t> cent) ends 16:8 (w/ SE)</a:t>
            </a:r>
            <a:endParaRPr lang="en-US" sz="2800"/>
          </a:p>
        </p:txBody>
      </p:sp>
    </p:spTree>
    <p:extLst>
      <p:ext uri="{BB962C8B-B14F-4D97-AF65-F5344CB8AC3E}">
        <p14:creationId xmlns:p14="http://schemas.microsoft.com/office/powerpoint/2010/main" val="171086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61FCE5-41A0-4CB5-F6B2-3E6BECEB2083}"/>
              </a:ext>
            </a:extLst>
          </p:cNvPr>
          <p:cNvPicPr>
            <a:picLocks noChangeAspect="1"/>
          </p:cNvPicPr>
          <p:nvPr/>
        </p:nvPicPr>
        <p:blipFill rotWithShape="1">
          <a:blip r:embed="rId2"/>
          <a:srcRect t="6866" r="57218" b="22477"/>
          <a:stretch/>
        </p:blipFill>
        <p:spPr>
          <a:xfrm>
            <a:off x="0" y="-77275"/>
            <a:ext cx="12217856" cy="6486023"/>
          </a:xfrm>
          <a:prstGeom prst="rect">
            <a:avLst/>
          </a:prstGeom>
        </p:spPr>
      </p:pic>
      <p:sp>
        <p:nvSpPr>
          <p:cNvPr id="6" name="TextBox 5">
            <a:extLst>
              <a:ext uri="{FF2B5EF4-FFF2-40B4-BE49-F238E27FC236}">
                <a16:creationId xmlns:a16="http://schemas.microsoft.com/office/drawing/2014/main" id="{D4E45537-BCC9-3489-AEAD-7793E5B224B7}"/>
              </a:ext>
            </a:extLst>
          </p:cNvPr>
          <p:cNvSpPr txBox="1"/>
          <p:nvPr/>
        </p:nvSpPr>
        <p:spPr>
          <a:xfrm rot="18431717">
            <a:off x="5434885" y="4409594"/>
            <a:ext cx="2434107" cy="461665"/>
          </a:xfrm>
          <a:prstGeom prst="rect">
            <a:avLst/>
          </a:prstGeom>
          <a:noFill/>
        </p:spPr>
        <p:txBody>
          <a:bodyPr wrap="square" rtlCol="0">
            <a:spAutoFit/>
          </a:bodyPr>
          <a:lstStyle/>
          <a:p>
            <a:pPr algn="ctr"/>
            <a:r>
              <a:rPr lang="en-US" sz="2400" b="1"/>
              <a:t>Sahidic Coptic</a:t>
            </a:r>
          </a:p>
        </p:txBody>
      </p:sp>
      <p:sp>
        <p:nvSpPr>
          <p:cNvPr id="7" name="TextBox 6">
            <a:extLst>
              <a:ext uri="{FF2B5EF4-FFF2-40B4-BE49-F238E27FC236}">
                <a16:creationId xmlns:a16="http://schemas.microsoft.com/office/drawing/2014/main" id="{8C9BC96C-F3FA-2EFA-8D6C-C111EF03ABBE}"/>
              </a:ext>
            </a:extLst>
          </p:cNvPr>
          <p:cNvSpPr txBox="1"/>
          <p:nvPr/>
        </p:nvSpPr>
        <p:spPr>
          <a:xfrm rot="1172299">
            <a:off x="8741249" y="281034"/>
            <a:ext cx="1586679" cy="461665"/>
          </a:xfrm>
          <a:prstGeom prst="rect">
            <a:avLst/>
          </a:prstGeom>
          <a:noFill/>
        </p:spPr>
        <p:txBody>
          <a:bodyPr wrap="square" rtlCol="0">
            <a:spAutoFit/>
          </a:bodyPr>
          <a:lstStyle/>
          <a:p>
            <a:pPr algn="ctr"/>
            <a:r>
              <a:rPr lang="en-US" sz="2400" b="1"/>
              <a:t>Georgian</a:t>
            </a:r>
          </a:p>
        </p:txBody>
      </p:sp>
      <p:sp>
        <p:nvSpPr>
          <p:cNvPr id="8" name="TextBox 7">
            <a:extLst>
              <a:ext uri="{FF2B5EF4-FFF2-40B4-BE49-F238E27FC236}">
                <a16:creationId xmlns:a16="http://schemas.microsoft.com/office/drawing/2014/main" id="{F1C31AF5-0ED7-76F1-D324-C52D42640A48}"/>
              </a:ext>
            </a:extLst>
          </p:cNvPr>
          <p:cNvSpPr txBox="1"/>
          <p:nvPr/>
        </p:nvSpPr>
        <p:spPr>
          <a:xfrm rot="20859103">
            <a:off x="8481526" y="870175"/>
            <a:ext cx="1586679" cy="461665"/>
          </a:xfrm>
          <a:prstGeom prst="rect">
            <a:avLst/>
          </a:prstGeom>
          <a:noFill/>
        </p:spPr>
        <p:txBody>
          <a:bodyPr wrap="square" rtlCol="0">
            <a:spAutoFit/>
          </a:bodyPr>
          <a:lstStyle/>
          <a:p>
            <a:pPr algn="ctr"/>
            <a:r>
              <a:rPr lang="en-US" sz="2400" b="1"/>
              <a:t>Armenian</a:t>
            </a:r>
          </a:p>
        </p:txBody>
      </p:sp>
      <p:sp>
        <p:nvSpPr>
          <p:cNvPr id="9" name="TextBox 8">
            <a:extLst>
              <a:ext uri="{FF2B5EF4-FFF2-40B4-BE49-F238E27FC236}">
                <a16:creationId xmlns:a16="http://schemas.microsoft.com/office/drawing/2014/main" id="{C373697C-CED7-6996-99B8-F6310E95975D}"/>
              </a:ext>
            </a:extLst>
          </p:cNvPr>
          <p:cNvSpPr txBox="1"/>
          <p:nvPr/>
        </p:nvSpPr>
        <p:spPr>
          <a:xfrm rot="18405452">
            <a:off x="7100804" y="1867531"/>
            <a:ext cx="1586679" cy="461665"/>
          </a:xfrm>
          <a:prstGeom prst="rect">
            <a:avLst/>
          </a:prstGeom>
          <a:noFill/>
        </p:spPr>
        <p:txBody>
          <a:bodyPr wrap="square" rtlCol="0">
            <a:spAutoFit/>
          </a:bodyPr>
          <a:lstStyle/>
          <a:p>
            <a:pPr algn="ctr"/>
            <a:r>
              <a:rPr lang="en-US" sz="2400" b="1"/>
              <a:t>Syriac</a:t>
            </a:r>
          </a:p>
        </p:txBody>
      </p:sp>
      <p:sp>
        <p:nvSpPr>
          <p:cNvPr id="10" name="TextBox 9">
            <a:extLst>
              <a:ext uri="{FF2B5EF4-FFF2-40B4-BE49-F238E27FC236}">
                <a16:creationId xmlns:a16="http://schemas.microsoft.com/office/drawing/2014/main" id="{D610F89A-50AB-48BE-6B5C-69CE9B421A12}"/>
              </a:ext>
            </a:extLst>
          </p:cNvPr>
          <p:cNvSpPr txBox="1"/>
          <p:nvPr/>
        </p:nvSpPr>
        <p:spPr>
          <a:xfrm rot="1172299">
            <a:off x="1916036" y="387312"/>
            <a:ext cx="1586679" cy="461665"/>
          </a:xfrm>
          <a:prstGeom prst="rect">
            <a:avLst/>
          </a:prstGeom>
          <a:noFill/>
        </p:spPr>
        <p:txBody>
          <a:bodyPr wrap="square" rtlCol="0">
            <a:spAutoFit/>
          </a:bodyPr>
          <a:lstStyle/>
          <a:p>
            <a:pPr algn="ctr"/>
            <a:r>
              <a:rPr lang="en-US" sz="2400" b="1"/>
              <a:t>Old Latin</a:t>
            </a:r>
          </a:p>
        </p:txBody>
      </p:sp>
      <p:sp>
        <p:nvSpPr>
          <p:cNvPr id="12" name="Freeform: Shape 11">
            <a:extLst>
              <a:ext uri="{FF2B5EF4-FFF2-40B4-BE49-F238E27FC236}">
                <a16:creationId xmlns:a16="http://schemas.microsoft.com/office/drawing/2014/main" id="{678884FE-B2AC-4D4B-7CC1-C7BCF9AC3B6D}"/>
              </a:ext>
            </a:extLst>
          </p:cNvPr>
          <p:cNvSpPr/>
          <p:nvPr/>
        </p:nvSpPr>
        <p:spPr>
          <a:xfrm>
            <a:off x="7843234" y="592428"/>
            <a:ext cx="1867436" cy="1661375"/>
          </a:xfrm>
          <a:custGeom>
            <a:avLst/>
            <a:gdLst>
              <a:gd name="connsiteX0" fmla="*/ 0 w 1867436"/>
              <a:gd name="connsiteY0" fmla="*/ 1661375 h 1661375"/>
              <a:gd name="connsiteX1" fmla="*/ 566670 w 1867436"/>
              <a:gd name="connsiteY1" fmla="*/ 837127 h 1661375"/>
              <a:gd name="connsiteX2" fmla="*/ 1622738 w 1867436"/>
              <a:gd name="connsiteY2" fmla="*/ 566671 h 1661375"/>
              <a:gd name="connsiteX3" fmla="*/ 1867436 w 1867436"/>
              <a:gd name="connsiteY3" fmla="*/ 0 h 1661375"/>
              <a:gd name="connsiteX4" fmla="*/ 1867436 w 1867436"/>
              <a:gd name="connsiteY4" fmla="*/ 0 h 166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436" h="1661375">
                <a:moveTo>
                  <a:pt x="0" y="1661375"/>
                </a:moveTo>
                <a:cubicBezTo>
                  <a:pt x="148107" y="1340476"/>
                  <a:pt x="296214" y="1019578"/>
                  <a:pt x="566670" y="837127"/>
                </a:cubicBezTo>
                <a:cubicBezTo>
                  <a:pt x="837126" y="654676"/>
                  <a:pt x="1405944" y="706192"/>
                  <a:pt x="1622738" y="566671"/>
                </a:cubicBezTo>
                <a:cubicBezTo>
                  <a:pt x="1839532" y="427150"/>
                  <a:pt x="1867436" y="0"/>
                  <a:pt x="1867436" y="0"/>
                </a:cubicBezTo>
                <a:lnTo>
                  <a:pt x="1867436" y="0"/>
                </a:lnTo>
              </a:path>
            </a:pathLst>
          </a:custGeom>
          <a:noFill/>
          <a:ln w="139700">
            <a:solidFill>
              <a:schemeClr val="accent1">
                <a:shade val="15000"/>
                <a:alpha val="5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B7CB146-CFB0-188D-23B4-B1B866877DE4}"/>
              </a:ext>
            </a:extLst>
          </p:cNvPr>
          <p:cNvSpPr txBox="1"/>
          <p:nvPr/>
        </p:nvSpPr>
        <p:spPr>
          <a:xfrm rot="1172299">
            <a:off x="960853" y="1711684"/>
            <a:ext cx="1586679" cy="461665"/>
          </a:xfrm>
          <a:prstGeom prst="rect">
            <a:avLst/>
          </a:prstGeom>
          <a:noFill/>
        </p:spPr>
        <p:txBody>
          <a:bodyPr wrap="square" rtlCol="0">
            <a:spAutoFit/>
          </a:bodyPr>
          <a:lstStyle/>
          <a:p>
            <a:pPr algn="ctr"/>
            <a:r>
              <a:rPr lang="en-US" sz="2400" b="1"/>
              <a:t>Old Latin</a:t>
            </a:r>
          </a:p>
        </p:txBody>
      </p:sp>
      <p:sp>
        <p:nvSpPr>
          <p:cNvPr id="3" name="TextBox 2">
            <a:extLst>
              <a:ext uri="{FF2B5EF4-FFF2-40B4-BE49-F238E27FC236}">
                <a16:creationId xmlns:a16="http://schemas.microsoft.com/office/drawing/2014/main" id="{6D597BAC-F58B-C9AD-6C1B-3B0F076FBC87}"/>
              </a:ext>
            </a:extLst>
          </p:cNvPr>
          <p:cNvSpPr txBox="1"/>
          <p:nvPr/>
        </p:nvSpPr>
        <p:spPr>
          <a:xfrm rot="18431717">
            <a:off x="6926221" y="2411280"/>
            <a:ext cx="1946786" cy="707886"/>
          </a:xfrm>
          <a:prstGeom prst="rect">
            <a:avLst/>
          </a:prstGeom>
          <a:noFill/>
        </p:spPr>
        <p:txBody>
          <a:bodyPr wrap="square" rtlCol="0">
            <a:spAutoFit/>
          </a:bodyPr>
          <a:lstStyle/>
          <a:p>
            <a:pPr algn="ctr"/>
            <a:r>
              <a:rPr lang="en-US" sz="2000" b="1" spc="-140"/>
              <a:t>Christian Palestinian Aramaic</a:t>
            </a:r>
          </a:p>
        </p:txBody>
      </p:sp>
      <p:sp>
        <p:nvSpPr>
          <p:cNvPr id="4" name="TextBox 3">
            <a:extLst>
              <a:ext uri="{FF2B5EF4-FFF2-40B4-BE49-F238E27FC236}">
                <a16:creationId xmlns:a16="http://schemas.microsoft.com/office/drawing/2014/main" id="{4466A3B0-60C5-8664-A8A7-B06C2DE08C27}"/>
              </a:ext>
            </a:extLst>
          </p:cNvPr>
          <p:cNvSpPr txBox="1"/>
          <p:nvPr/>
        </p:nvSpPr>
        <p:spPr>
          <a:xfrm>
            <a:off x="4467238" y="-26902"/>
            <a:ext cx="3232232" cy="584775"/>
          </a:xfrm>
          <a:prstGeom prst="rect">
            <a:avLst/>
          </a:prstGeom>
          <a:noFill/>
        </p:spPr>
        <p:txBody>
          <a:bodyPr wrap="square">
            <a:spAutoFit/>
          </a:bodyPr>
          <a:lstStyle/>
          <a:p>
            <a:pPr algn="ctr"/>
            <a:r>
              <a:rPr lang="en-US" sz="3200" b="1">
                <a:solidFill>
                  <a:schemeClr val="bg1"/>
                </a:solidFill>
                <a:effectLst>
                  <a:outerShdw blurRad="50800" dist="101600" dir="13500000" algn="br" rotWithShape="0">
                    <a:prstClr val="black">
                      <a:alpha val="40000"/>
                    </a:prstClr>
                  </a:outerShdw>
                </a:effectLst>
              </a:rPr>
              <a:t>Ancient Versions</a:t>
            </a:r>
          </a:p>
        </p:txBody>
      </p:sp>
    </p:spTree>
    <p:extLst>
      <p:ext uri="{BB962C8B-B14F-4D97-AF65-F5344CB8AC3E}">
        <p14:creationId xmlns:p14="http://schemas.microsoft.com/office/powerpoint/2010/main" val="40429614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3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2" grpId="0" animBg="1"/>
      <p:bldP spid="2" grpId="0"/>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61F61-77C3-8E8F-F251-2502A6A782F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787EAEC-5905-2941-B7C0-4AF5E62ECF00}"/>
              </a:ext>
            </a:extLst>
          </p:cNvPr>
          <p:cNvPicPr>
            <a:picLocks noChangeAspect="1"/>
          </p:cNvPicPr>
          <p:nvPr/>
        </p:nvPicPr>
        <p:blipFill rotWithShape="1">
          <a:blip r:embed="rId2"/>
          <a:srcRect t="5880" r="57324" b="23134"/>
          <a:stretch/>
        </p:blipFill>
        <p:spPr>
          <a:xfrm>
            <a:off x="-1" y="-14537"/>
            <a:ext cx="12191761" cy="6518368"/>
          </a:xfrm>
          <a:prstGeom prst="rect">
            <a:avLst/>
          </a:prstGeom>
        </p:spPr>
      </p:pic>
      <p:sp>
        <p:nvSpPr>
          <p:cNvPr id="2" name="TextBox 1">
            <a:extLst>
              <a:ext uri="{FF2B5EF4-FFF2-40B4-BE49-F238E27FC236}">
                <a16:creationId xmlns:a16="http://schemas.microsoft.com/office/drawing/2014/main" id="{9CA4392E-DB37-2B4D-831E-70804AA6A8A8}"/>
              </a:ext>
            </a:extLst>
          </p:cNvPr>
          <p:cNvSpPr txBox="1"/>
          <p:nvPr/>
        </p:nvSpPr>
        <p:spPr>
          <a:xfrm>
            <a:off x="16322" y="0"/>
            <a:ext cx="2852224" cy="523220"/>
          </a:xfrm>
          <a:prstGeom prst="rect">
            <a:avLst/>
          </a:prstGeom>
          <a:solidFill>
            <a:schemeClr val="tx1"/>
          </a:solidFill>
        </p:spPr>
        <p:txBody>
          <a:bodyPr wrap="square">
            <a:spAutoFit/>
          </a:bodyPr>
          <a:lstStyle/>
          <a:p>
            <a:pPr algn="ctr"/>
            <a:r>
              <a:rPr lang="en-US" sz="2800" b="1">
                <a:solidFill>
                  <a:schemeClr val="bg1"/>
                </a:solidFill>
              </a:rPr>
              <a:t>Armenian Version</a:t>
            </a:r>
          </a:p>
        </p:txBody>
      </p:sp>
    </p:spTree>
    <p:extLst>
      <p:ext uri="{BB962C8B-B14F-4D97-AF65-F5344CB8AC3E}">
        <p14:creationId xmlns:p14="http://schemas.microsoft.com/office/powerpoint/2010/main" val="37125066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05946-4FB4-3E82-26F7-A3BB074D476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3F00741-E75F-15EE-0BF1-326EC54072AB}"/>
              </a:ext>
            </a:extLst>
          </p:cNvPr>
          <p:cNvPicPr>
            <a:picLocks noChangeAspect="1"/>
          </p:cNvPicPr>
          <p:nvPr/>
        </p:nvPicPr>
        <p:blipFill rotWithShape="1">
          <a:blip r:embed="rId2"/>
          <a:srcRect t="6209" r="57218" b="23134"/>
          <a:stretch/>
        </p:blipFill>
        <p:spPr>
          <a:xfrm>
            <a:off x="-1" y="0"/>
            <a:ext cx="12227142" cy="6490952"/>
          </a:xfrm>
          <a:prstGeom prst="rect">
            <a:avLst/>
          </a:prstGeom>
        </p:spPr>
      </p:pic>
      <p:sp>
        <p:nvSpPr>
          <p:cNvPr id="6" name="TextBox 5">
            <a:extLst>
              <a:ext uri="{FF2B5EF4-FFF2-40B4-BE49-F238E27FC236}">
                <a16:creationId xmlns:a16="http://schemas.microsoft.com/office/drawing/2014/main" id="{D037C57A-D868-02E8-5405-E63E4A026FB5}"/>
              </a:ext>
            </a:extLst>
          </p:cNvPr>
          <p:cNvSpPr txBox="1"/>
          <p:nvPr/>
        </p:nvSpPr>
        <p:spPr>
          <a:xfrm>
            <a:off x="1442434" y="193183"/>
            <a:ext cx="10749566" cy="1723549"/>
          </a:xfrm>
          <a:prstGeom prst="rect">
            <a:avLst/>
          </a:prstGeom>
          <a:noFill/>
        </p:spPr>
        <p:txBody>
          <a:bodyPr wrap="square" rtlCol="0">
            <a:spAutoFit/>
          </a:bodyPr>
          <a:lstStyle/>
          <a:p>
            <a:pPr algn="ctr"/>
            <a:r>
              <a:rPr lang="en-US" sz="3600" b="1" u="sng"/>
              <a:t>220 manuscripts</a:t>
            </a:r>
          </a:p>
          <a:p>
            <a:endParaRPr lang="en-US"/>
          </a:p>
          <a:p>
            <a:r>
              <a:rPr lang="en-US" sz="2800" b="1"/>
              <a:t>99 end at 16:8</a:t>
            </a:r>
          </a:p>
          <a:p>
            <a:r>
              <a:rPr lang="en-US"/>
              <a:t>	</a:t>
            </a:r>
            <a:r>
              <a:rPr lang="en-US" sz="2400" b="1"/>
              <a:t>45%</a:t>
            </a:r>
          </a:p>
        </p:txBody>
      </p:sp>
      <p:sp>
        <p:nvSpPr>
          <p:cNvPr id="8" name="TextBox 7">
            <a:extLst>
              <a:ext uri="{FF2B5EF4-FFF2-40B4-BE49-F238E27FC236}">
                <a16:creationId xmlns:a16="http://schemas.microsoft.com/office/drawing/2014/main" id="{89EE3FD0-AA80-DBC5-2AD0-2ED431545EC0}"/>
              </a:ext>
            </a:extLst>
          </p:cNvPr>
          <p:cNvSpPr txBox="1"/>
          <p:nvPr/>
        </p:nvSpPr>
        <p:spPr>
          <a:xfrm>
            <a:off x="16322" y="0"/>
            <a:ext cx="2852224" cy="523220"/>
          </a:xfrm>
          <a:prstGeom prst="rect">
            <a:avLst/>
          </a:prstGeom>
          <a:solidFill>
            <a:schemeClr val="tx1"/>
          </a:solidFill>
        </p:spPr>
        <p:txBody>
          <a:bodyPr wrap="square">
            <a:spAutoFit/>
          </a:bodyPr>
          <a:lstStyle/>
          <a:p>
            <a:pPr algn="ctr"/>
            <a:r>
              <a:rPr lang="en-US" sz="2800" b="1">
                <a:solidFill>
                  <a:schemeClr val="bg1"/>
                </a:solidFill>
              </a:rPr>
              <a:t>Armenian Version</a:t>
            </a:r>
          </a:p>
        </p:txBody>
      </p:sp>
    </p:spTree>
    <p:extLst>
      <p:ext uri="{BB962C8B-B14F-4D97-AF65-F5344CB8AC3E}">
        <p14:creationId xmlns:p14="http://schemas.microsoft.com/office/powerpoint/2010/main" val="169710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4C52A-975C-2CB5-5627-B62F17455F6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15ADE69-C141-99AE-8340-C133E9B36B13}"/>
              </a:ext>
            </a:extLst>
          </p:cNvPr>
          <p:cNvPicPr>
            <a:picLocks noChangeAspect="1"/>
          </p:cNvPicPr>
          <p:nvPr/>
        </p:nvPicPr>
        <p:blipFill rotWithShape="1">
          <a:blip r:embed="rId2"/>
          <a:srcRect t="6209" r="57218" b="23134"/>
          <a:stretch/>
        </p:blipFill>
        <p:spPr>
          <a:xfrm>
            <a:off x="-1" y="0"/>
            <a:ext cx="12227142" cy="6490952"/>
          </a:xfrm>
          <a:prstGeom prst="rect">
            <a:avLst/>
          </a:prstGeom>
        </p:spPr>
      </p:pic>
      <p:sp>
        <p:nvSpPr>
          <p:cNvPr id="6" name="TextBox 5">
            <a:extLst>
              <a:ext uri="{FF2B5EF4-FFF2-40B4-BE49-F238E27FC236}">
                <a16:creationId xmlns:a16="http://schemas.microsoft.com/office/drawing/2014/main" id="{AA44FD5F-B101-FC05-8705-C36A8C3F445C}"/>
              </a:ext>
            </a:extLst>
          </p:cNvPr>
          <p:cNvSpPr txBox="1"/>
          <p:nvPr/>
        </p:nvSpPr>
        <p:spPr>
          <a:xfrm>
            <a:off x="1442434" y="193183"/>
            <a:ext cx="10749566" cy="1723549"/>
          </a:xfrm>
          <a:prstGeom prst="rect">
            <a:avLst/>
          </a:prstGeom>
          <a:noFill/>
        </p:spPr>
        <p:txBody>
          <a:bodyPr wrap="square" rtlCol="0">
            <a:spAutoFit/>
          </a:bodyPr>
          <a:lstStyle/>
          <a:p>
            <a:pPr algn="ctr"/>
            <a:r>
              <a:rPr lang="en-US" sz="3600" b="1" u="sng"/>
              <a:t>220 manuscripts</a:t>
            </a:r>
          </a:p>
          <a:p>
            <a:endParaRPr lang="en-US"/>
          </a:p>
          <a:p>
            <a:r>
              <a:rPr lang="en-US" sz="2800" b="1"/>
              <a:t>99 end at 16:8		33 include w/ caveat</a:t>
            </a:r>
          </a:p>
          <a:p>
            <a:r>
              <a:rPr lang="en-US"/>
              <a:t>	</a:t>
            </a:r>
            <a:r>
              <a:rPr lang="en-US" sz="2400" b="1"/>
              <a:t>45%				15%</a:t>
            </a:r>
          </a:p>
        </p:txBody>
      </p:sp>
      <p:sp>
        <p:nvSpPr>
          <p:cNvPr id="8" name="TextBox 7">
            <a:extLst>
              <a:ext uri="{FF2B5EF4-FFF2-40B4-BE49-F238E27FC236}">
                <a16:creationId xmlns:a16="http://schemas.microsoft.com/office/drawing/2014/main" id="{D9BB87FC-4993-53C8-6B78-697F8AE0F695}"/>
              </a:ext>
            </a:extLst>
          </p:cNvPr>
          <p:cNvSpPr txBox="1"/>
          <p:nvPr/>
        </p:nvSpPr>
        <p:spPr>
          <a:xfrm>
            <a:off x="16322" y="0"/>
            <a:ext cx="2852224" cy="523220"/>
          </a:xfrm>
          <a:prstGeom prst="rect">
            <a:avLst/>
          </a:prstGeom>
          <a:solidFill>
            <a:schemeClr val="tx1"/>
          </a:solidFill>
        </p:spPr>
        <p:txBody>
          <a:bodyPr wrap="square">
            <a:spAutoFit/>
          </a:bodyPr>
          <a:lstStyle/>
          <a:p>
            <a:pPr algn="ctr"/>
            <a:r>
              <a:rPr lang="en-US" sz="2800" b="1">
                <a:solidFill>
                  <a:schemeClr val="bg1"/>
                </a:solidFill>
              </a:rPr>
              <a:t>Armenian Version</a:t>
            </a:r>
          </a:p>
        </p:txBody>
      </p:sp>
    </p:spTree>
    <p:extLst>
      <p:ext uri="{BB962C8B-B14F-4D97-AF65-F5344CB8AC3E}">
        <p14:creationId xmlns:p14="http://schemas.microsoft.com/office/powerpoint/2010/main" val="800083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C533242-C577-BF79-3E6E-45626F788AD7}"/>
              </a:ext>
            </a:extLst>
          </p:cNvPr>
          <p:cNvSpPr txBox="1"/>
          <p:nvPr/>
        </p:nvSpPr>
        <p:spPr>
          <a:xfrm>
            <a:off x="637573" y="1660234"/>
            <a:ext cx="10547100" cy="4401205"/>
          </a:xfrm>
          <a:prstGeom prst="rect">
            <a:avLst/>
          </a:prstGeom>
          <a:noFill/>
        </p:spPr>
        <p:txBody>
          <a:bodyPr wrap="square">
            <a:spAutoFit/>
          </a:bodyPr>
          <a:lstStyle/>
          <a:p>
            <a:r>
              <a:rPr lang="en-US" sz="2800"/>
              <a:t>The problem is </a:t>
            </a:r>
            <a:r>
              <a:rPr lang="en-US" sz="2800" b="1" u="sng"/>
              <a:t>unique to Mark 16</a:t>
            </a:r>
          </a:p>
          <a:p>
            <a:r>
              <a:rPr lang="en-US" sz="2800"/>
              <a:t>other NT variants:</a:t>
            </a:r>
          </a:p>
          <a:p>
            <a:r>
              <a:rPr lang="en-US" sz="2800"/>
              <a:t>	small amount of text: a word, a phrase, a verse or two</a:t>
            </a:r>
          </a:p>
          <a:p>
            <a:r>
              <a:rPr lang="en-US" sz="2800"/>
              <a:t>	 </a:t>
            </a:r>
          </a:p>
          <a:p>
            <a:r>
              <a:rPr lang="en-US" sz="2800" b="1"/>
              <a:t>Mark 16:9-20</a:t>
            </a:r>
            <a:r>
              <a:rPr lang="en-US" sz="2800"/>
              <a:t> is</a:t>
            </a:r>
          </a:p>
          <a:p>
            <a:r>
              <a:rPr lang="en-US" sz="2800"/>
              <a:t>	12 verses, </a:t>
            </a:r>
            <a:r>
              <a:rPr lang="en-US" sz="2800" b="1"/>
              <a:t>approximately 171 words</a:t>
            </a:r>
          </a:p>
          <a:p>
            <a:endParaRPr lang="en-US" sz="2800" b="1"/>
          </a:p>
          <a:p>
            <a:r>
              <a:rPr lang="en-US" sz="2800"/>
              <a:t>Only </a:t>
            </a:r>
            <a:r>
              <a:rPr lang="en-US" sz="2800" b="1"/>
              <a:t>Jn 7:53-8:11</a:t>
            </a:r>
            <a:r>
              <a:rPr lang="en-US" sz="2800"/>
              <a:t> is comparable in length</a:t>
            </a:r>
          </a:p>
          <a:p>
            <a:r>
              <a:rPr lang="en-US" sz="2800"/>
              <a:t>	12 verses, </a:t>
            </a:r>
            <a:r>
              <a:rPr lang="en-US" sz="2800" b="1"/>
              <a:t>approximately 169 Words</a:t>
            </a:r>
            <a:endParaRPr lang="en-US" sz="2800"/>
          </a:p>
          <a:p>
            <a:endParaRPr lang="en-US" sz="2800" b="1"/>
          </a:p>
        </p:txBody>
      </p:sp>
      <p:sp>
        <p:nvSpPr>
          <p:cNvPr id="2" name="TextBox 1">
            <a:extLst>
              <a:ext uri="{FF2B5EF4-FFF2-40B4-BE49-F238E27FC236}">
                <a16:creationId xmlns:a16="http://schemas.microsoft.com/office/drawing/2014/main" id="{CC339777-DE80-DAF9-2945-1BCCDC83EF51}"/>
              </a:ext>
            </a:extLst>
          </p:cNvPr>
          <p:cNvSpPr txBox="1"/>
          <p:nvPr/>
        </p:nvSpPr>
        <p:spPr>
          <a:xfrm>
            <a:off x="198582" y="673761"/>
            <a:ext cx="6098344" cy="584775"/>
          </a:xfrm>
          <a:prstGeom prst="rect">
            <a:avLst/>
          </a:prstGeom>
          <a:solidFill>
            <a:schemeClr val="bg1"/>
          </a:solidFill>
        </p:spPr>
        <p:txBody>
          <a:bodyPr wrap="square">
            <a:spAutoFit/>
          </a:bodyPr>
          <a:lstStyle/>
          <a:p>
            <a:r>
              <a:rPr lang="en-US" sz="3200"/>
              <a:t>Integrity of NT is not in doubt</a:t>
            </a:r>
            <a:endParaRPr lang="en-US" sz="3200" b="1"/>
          </a:p>
        </p:txBody>
      </p:sp>
    </p:spTree>
    <p:extLst>
      <p:ext uri="{BB962C8B-B14F-4D97-AF65-F5344CB8AC3E}">
        <p14:creationId xmlns:p14="http://schemas.microsoft.com/office/powerpoint/2010/main" val="882084048"/>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DD274-121D-11F4-B472-B01CC9DF177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F517B9E-820D-F666-16BF-935DAB03295A}"/>
              </a:ext>
            </a:extLst>
          </p:cNvPr>
          <p:cNvPicPr>
            <a:picLocks noChangeAspect="1"/>
          </p:cNvPicPr>
          <p:nvPr/>
        </p:nvPicPr>
        <p:blipFill rotWithShape="1">
          <a:blip r:embed="rId2"/>
          <a:srcRect t="6209" r="57218" b="23134"/>
          <a:stretch/>
        </p:blipFill>
        <p:spPr>
          <a:xfrm>
            <a:off x="-1" y="0"/>
            <a:ext cx="12227142" cy="6490952"/>
          </a:xfrm>
          <a:prstGeom prst="rect">
            <a:avLst/>
          </a:prstGeom>
        </p:spPr>
      </p:pic>
      <p:sp>
        <p:nvSpPr>
          <p:cNvPr id="6" name="TextBox 5">
            <a:extLst>
              <a:ext uri="{FF2B5EF4-FFF2-40B4-BE49-F238E27FC236}">
                <a16:creationId xmlns:a16="http://schemas.microsoft.com/office/drawing/2014/main" id="{8C158E29-D393-5C78-06F8-592AA667805B}"/>
              </a:ext>
            </a:extLst>
          </p:cNvPr>
          <p:cNvSpPr txBox="1"/>
          <p:nvPr/>
        </p:nvSpPr>
        <p:spPr>
          <a:xfrm>
            <a:off x="1442434" y="193183"/>
            <a:ext cx="10749566" cy="1723549"/>
          </a:xfrm>
          <a:prstGeom prst="rect">
            <a:avLst/>
          </a:prstGeom>
          <a:noFill/>
        </p:spPr>
        <p:txBody>
          <a:bodyPr wrap="square" rtlCol="0">
            <a:spAutoFit/>
          </a:bodyPr>
          <a:lstStyle/>
          <a:p>
            <a:pPr algn="ctr"/>
            <a:r>
              <a:rPr lang="en-US" sz="3600" b="1" u="sng"/>
              <a:t>220 manuscripts</a:t>
            </a:r>
          </a:p>
          <a:p>
            <a:endParaRPr lang="en-US"/>
          </a:p>
          <a:p>
            <a:r>
              <a:rPr lang="en-US" sz="2800" b="1"/>
              <a:t>99 end at 16:8		33 include w/ caveat		88 include 9-20</a:t>
            </a:r>
          </a:p>
          <a:p>
            <a:r>
              <a:rPr lang="en-US"/>
              <a:t>	</a:t>
            </a:r>
            <a:r>
              <a:rPr lang="en-US" sz="2400" b="1"/>
              <a:t>45%				15%					40%</a:t>
            </a:r>
          </a:p>
        </p:txBody>
      </p:sp>
      <p:sp>
        <p:nvSpPr>
          <p:cNvPr id="8" name="TextBox 7">
            <a:extLst>
              <a:ext uri="{FF2B5EF4-FFF2-40B4-BE49-F238E27FC236}">
                <a16:creationId xmlns:a16="http://schemas.microsoft.com/office/drawing/2014/main" id="{9AA80C8F-4543-3223-CDD4-DFFFE4B712CB}"/>
              </a:ext>
            </a:extLst>
          </p:cNvPr>
          <p:cNvSpPr txBox="1"/>
          <p:nvPr/>
        </p:nvSpPr>
        <p:spPr>
          <a:xfrm>
            <a:off x="16322" y="0"/>
            <a:ext cx="2852224" cy="523220"/>
          </a:xfrm>
          <a:prstGeom prst="rect">
            <a:avLst/>
          </a:prstGeom>
          <a:solidFill>
            <a:schemeClr val="tx1"/>
          </a:solidFill>
        </p:spPr>
        <p:txBody>
          <a:bodyPr wrap="square">
            <a:spAutoFit/>
          </a:bodyPr>
          <a:lstStyle/>
          <a:p>
            <a:pPr algn="ctr"/>
            <a:r>
              <a:rPr lang="en-US" sz="2800" b="1">
                <a:solidFill>
                  <a:schemeClr val="bg1"/>
                </a:solidFill>
              </a:rPr>
              <a:t>Armenian Version</a:t>
            </a:r>
          </a:p>
        </p:txBody>
      </p:sp>
    </p:spTree>
    <p:extLst>
      <p:ext uri="{BB962C8B-B14F-4D97-AF65-F5344CB8AC3E}">
        <p14:creationId xmlns:p14="http://schemas.microsoft.com/office/powerpoint/2010/main" val="10362637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67CC5-7ADE-3BF2-621F-69C0F93B5D3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5B426AE-0A47-64B9-3084-27E03747A621}"/>
              </a:ext>
            </a:extLst>
          </p:cNvPr>
          <p:cNvPicPr>
            <a:picLocks noChangeAspect="1"/>
          </p:cNvPicPr>
          <p:nvPr/>
        </p:nvPicPr>
        <p:blipFill rotWithShape="1">
          <a:blip r:embed="rId2"/>
          <a:srcRect t="6209" r="57218" b="23134"/>
          <a:stretch/>
        </p:blipFill>
        <p:spPr>
          <a:xfrm>
            <a:off x="-1" y="0"/>
            <a:ext cx="12227142" cy="6490952"/>
          </a:xfrm>
          <a:prstGeom prst="rect">
            <a:avLst/>
          </a:prstGeom>
        </p:spPr>
      </p:pic>
      <p:sp>
        <p:nvSpPr>
          <p:cNvPr id="6" name="TextBox 5">
            <a:extLst>
              <a:ext uri="{FF2B5EF4-FFF2-40B4-BE49-F238E27FC236}">
                <a16:creationId xmlns:a16="http://schemas.microsoft.com/office/drawing/2014/main" id="{B1C56FF7-A34D-2F89-157A-96113BB3644A}"/>
              </a:ext>
            </a:extLst>
          </p:cNvPr>
          <p:cNvSpPr txBox="1"/>
          <p:nvPr/>
        </p:nvSpPr>
        <p:spPr>
          <a:xfrm>
            <a:off x="1442434" y="193183"/>
            <a:ext cx="10749566" cy="1631216"/>
          </a:xfrm>
          <a:prstGeom prst="rect">
            <a:avLst/>
          </a:prstGeom>
          <a:noFill/>
        </p:spPr>
        <p:txBody>
          <a:bodyPr wrap="square" rtlCol="0">
            <a:spAutoFit/>
          </a:bodyPr>
          <a:lstStyle/>
          <a:p>
            <a:pPr algn="ctr"/>
            <a:r>
              <a:rPr lang="en-US" sz="3600" b="1" u="sng"/>
              <a:t>220 manuscripts</a:t>
            </a:r>
          </a:p>
          <a:p>
            <a:endParaRPr lang="en-US"/>
          </a:p>
          <a:p>
            <a:r>
              <a:rPr lang="en-US" sz="2800" b="1"/>
              <a:t>99 end at 16:8		33 include w/ caveat		88 include 9-20</a:t>
            </a:r>
          </a:p>
          <a:p>
            <a:endParaRPr lang="en-US"/>
          </a:p>
        </p:txBody>
      </p:sp>
      <p:sp>
        <p:nvSpPr>
          <p:cNvPr id="2" name="TextBox 1">
            <a:extLst>
              <a:ext uri="{FF2B5EF4-FFF2-40B4-BE49-F238E27FC236}">
                <a16:creationId xmlns:a16="http://schemas.microsoft.com/office/drawing/2014/main" id="{E72CC6E7-359F-EF11-1494-4B9938BACDD5}"/>
              </a:ext>
            </a:extLst>
          </p:cNvPr>
          <p:cNvSpPr txBox="1"/>
          <p:nvPr/>
        </p:nvSpPr>
        <p:spPr>
          <a:xfrm>
            <a:off x="4978322" y="1004552"/>
            <a:ext cx="3501776" cy="3108543"/>
          </a:xfrm>
          <a:prstGeom prst="rect">
            <a:avLst/>
          </a:prstGeom>
          <a:gradFill flip="none" rotWithShape="1">
            <a:gsLst>
              <a:gs pos="0">
                <a:schemeClr val="accent2">
                  <a:lumMod val="5000"/>
                  <a:lumOff val="95000"/>
                  <a:alpha val="0"/>
                </a:schemeClr>
              </a:gs>
              <a:gs pos="39000">
                <a:schemeClr val="bg1"/>
              </a:gs>
              <a:gs pos="100000">
                <a:schemeClr val="bg1"/>
              </a:gs>
            </a:gsLst>
            <a:lin ang="5400000" scaled="1"/>
            <a:tileRect/>
          </a:gradFill>
          <a:ln w="25400">
            <a:solidFill>
              <a:schemeClr val="tx1"/>
            </a:solidFill>
          </a:ln>
        </p:spPr>
        <p:txBody>
          <a:bodyPr wrap="square" rtlCol="0">
            <a:spAutoFit/>
          </a:bodyPr>
          <a:lstStyle/>
          <a:p>
            <a:endParaRPr lang="en-US"/>
          </a:p>
          <a:p>
            <a:endParaRPr lang="en-US"/>
          </a:p>
          <a:p>
            <a:pPr marL="285750" indent="-285750">
              <a:buFont typeface="Arial" panose="020B0604020202020204" pitchFamily="34" charset="0"/>
              <a:buChar char="•"/>
            </a:pPr>
            <a:r>
              <a:rPr lang="en-US" sz="2000" b="1"/>
              <a:t>“</a:t>
            </a:r>
            <a:r>
              <a:rPr lang="en-US" sz="2000" b="1" i="1"/>
              <a:t>According to Mark</a:t>
            </a:r>
            <a:r>
              <a:rPr lang="en-US" sz="2000" b="1"/>
              <a:t>” </a:t>
            </a:r>
          </a:p>
          <a:p>
            <a:pPr marL="285750" indent="-285750">
              <a:buFont typeface="Arial" panose="020B0604020202020204" pitchFamily="34" charset="0"/>
              <a:buChar char="•"/>
            </a:pPr>
            <a:r>
              <a:rPr lang="en-US" sz="2000" b="1"/>
              <a:t>“</a:t>
            </a:r>
            <a:r>
              <a:rPr lang="en-US" sz="2000" b="1" i="1"/>
              <a:t>Another Gospel of Mark</a:t>
            </a:r>
            <a:r>
              <a:rPr lang="en-US" sz="2000" b="1"/>
              <a:t>”</a:t>
            </a:r>
          </a:p>
          <a:p>
            <a:pPr marL="285750" indent="-285750">
              <a:buFont typeface="Arial" panose="020B0604020202020204" pitchFamily="34" charset="0"/>
              <a:buChar char="•"/>
            </a:pPr>
            <a:r>
              <a:rPr lang="en-US" sz="2000" b="1"/>
              <a:t>“</a:t>
            </a:r>
            <a:r>
              <a:rPr lang="en-US" sz="2000" b="1" i="1"/>
              <a:t>This is an addition</a:t>
            </a:r>
            <a:r>
              <a:rPr lang="en-US" sz="2000" b="1"/>
              <a:t>”</a:t>
            </a:r>
          </a:p>
          <a:p>
            <a:pPr marL="285750" indent="-285750">
              <a:buFont typeface="Arial" panose="020B0604020202020204" pitchFamily="34" charset="0"/>
              <a:buChar char="•"/>
            </a:pPr>
            <a:r>
              <a:rPr lang="en-US" sz="2000" b="1"/>
              <a:t>Blank space</a:t>
            </a:r>
          </a:p>
          <a:p>
            <a:pPr marL="285750" indent="-285750">
              <a:buFont typeface="Arial" panose="020B0604020202020204" pitchFamily="34" charset="0"/>
              <a:buChar char="•"/>
            </a:pPr>
            <a:r>
              <a:rPr lang="en-US" sz="2000" b="1"/>
              <a:t>Ornament</a:t>
            </a:r>
          </a:p>
          <a:p>
            <a:pPr marL="285750" indent="-285750">
              <a:buFont typeface="Arial" panose="020B0604020202020204" pitchFamily="34" charset="0"/>
              <a:buChar char="•"/>
            </a:pPr>
            <a:r>
              <a:rPr lang="en-US" sz="2000" b="1"/>
              <a:t>Different handwriting</a:t>
            </a:r>
          </a:p>
          <a:p>
            <a:pPr marL="285750" indent="-285750">
              <a:buFont typeface="Arial" panose="020B0604020202020204" pitchFamily="34" charset="0"/>
              <a:buChar char="•"/>
            </a:pPr>
            <a:r>
              <a:rPr lang="en-US" sz="2000" b="1"/>
              <a:t>Smaller script</a:t>
            </a:r>
          </a:p>
          <a:p>
            <a:pPr marL="285750" indent="-285750">
              <a:buFont typeface="Arial" panose="020B0604020202020204" pitchFamily="34" charset="0"/>
              <a:buChar char="•"/>
            </a:pPr>
            <a:r>
              <a:rPr lang="en-US" sz="2000" b="1"/>
              <a:t>Set off by red lines</a:t>
            </a:r>
            <a:endParaRPr lang="en-US" b="1"/>
          </a:p>
        </p:txBody>
      </p:sp>
      <p:sp>
        <p:nvSpPr>
          <p:cNvPr id="3" name="TextBox 2">
            <a:extLst>
              <a:ext uri="{FF2B5EF4-FFF2-40B4-BE49-F238E27FC236}">
                <a16:creationId xmlns:a16="http://schemas.microsoft.com/office/drawing/2014/main" id="{9B569F43-5CE5-E734-89C9-949B1DE499BF}"/>
              </a:ext>
            </a:extLst>
          </p:cNvPr>
          <p:cNvSpPr txBox="1"/>
          <p:nvPr/>
        </p:nvSpPr>
        <p:spPr>
          <a:xfrm>
            <a:off x="16322" y="0"/>
            <a:ext cx="2852224" cy="523220"/>
          </a:xfrm>
          <a:prstGeom prst="rect">
            <a:avLst/>
          </a:prstGeom>
          <a:solidFill>
            <a:schemeClr val="tx1"/>
          </a:solidFill>
        </p:spPr>
        <p:txBody>
          <a:bodyPr wrap="square">
            <a:spAutoFit/>
          </a:bodyPr>
          <a:lstStyle/>
          <a:p>
            <a:pPr algn="ctr"/>
            <a:r>
              <a:rPr lang="en-US" sz="2800" b="1">
                <a:solidFill>
                  <a:schemeClr val="bg1"/>
                </a:solidFill>
              </a:rPr>
              <a:t>Armenian Version</a:t>
            </a:r>
          </a:p>
        </p:txBody>
      </p:sp>
    </p:spTree>
    <p:extLst>
      <p:ext uri="{BB962C8B-B14F-4D97-AF65-F5344CB8AC3E}">
        <p14:creationId xmlns:p14="http://schemas.microsoft.com/office/powerpoint/2010/main" val="195426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A81-250B-62A0-2DFF-4AE5B3833DF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060D79F-2276-FD46-5F90-1E1F86101768}"/>
              </a:ext>
            </a:extLst>
          </p:cNvPr>
          <p:cNvPicPr>
            <a:picLocks noChangeAspect="1"/>
          </p:cNvPicPr>
          <p:nvPr/>
        </p:nvPicPr>
        <p:blipFill rotWithShape="1">
          <a:blip r:embed="rId2"/>
          <a:srcRect t="6209" r="57218" b="23134"/>
          <a:stretch/>
        </p:blipFill>
        <p:spPr>
          <a:xfrm>
            <a:off x="-1" y="0"/>
            <a:ext cx="12227142" cy="6490952"/>
          </a:xfrm>
          <a:prstGeom prst="rect">
            <a:avLst/>
          </a:prstGeom>
        </p:spPr>
      </p:pic>
      <p:sp>
        <p:nvSpPr>
          <p:cNvPr id="6" name="TextBox 5">
            <a:extLst>
              <a:ext uri="{FF2B5EF4-FFF2-40B4-BE49-F238E27FC236}">
                <a16:creationId xmlns:a16="http://schemas.microsoft.com/office/drawing/2014/main" id="{21EA9708-C04B-3AAD-27D1-6255AD2A6C7C}"/>
              </a:ext>
            </a:extLst>
          </p:cNvPr>
          <p:cNvSpPr txBox="1"/>
          <p:nvPr/>
        </p:nvSpPr>
        <p:spPr>
          <a:xfrm>
            <a:off x="1442434" y="193183"/>
            <a:ext cx="10749566" cy="1723549"/>
          </a:xfrm>
          <a:prstGeom prst="rect">
            <a:avLst/>
          </a:prstGeom>
          <a:noFill/>
        </p:spPr>
        <p:txBody>
          <a:bodyPr wrap="square" rtlCol="0">
            <a:spAutoFit/>
          </a:bodyPr>
          <a:lstStyle/>
          <a:p>
            <a:pPr algn="ctr"/>
            <a:r>
              <a:rPr lang="en-US" sz="3600" b="1" u="sng"/>
              <a:t>220 manuscripts</a:t>
            </a:r>
          </a:p>
          <a:p>
            <a:endParaRPr lang="en-US"/>
          </a:p>
          <a:p>
            <a:r>
              <a:rPr lang="en-US" sz="2800" b="1"/>
              <a:t>99 end at 16:8		33 include w/ caveat		88 include 9-20</a:t>
            </a:r>
          </a:p>
          <a:p>
            <a:r>
              <a:rPr lang="en-US"/>
              <a:t>	</a:t>
            </a:r>
            <a:r>
              <a:rPr lang="en-US" sz="2400" b="1"/>
              <a:t>45%				15%					40%</a:t>
            </a:r>
          </a:p>
        </p:txBody>
      </p:sp>
      <p:sp>
        <p:nvSpPr>
          <p:cNvPr id="8" name="TextBox 7">
            <a:extLst>
              <a:ext uri="{FF2B5EF4-FFF2-40B4-BE49-F238E27FC236}">
                <a16:creationId xmlns:a16="http://schemas.microsoft.com/office/drawing/2014/main" id="{C0D4E969-7D28-735F-E133-D3E8821FDEE0}"/>
              </a:ext>
            </a:extLst>
          </p:cNvPr>
          <p:cNvSpPr txBox="1"/>
          <p:nvPr/>
        </p:nvSpPr>
        <p:spPr>
          <a:xfrm>
            <a:off x="16322" y="0"/>
            <a:ext cx="2852224" cy="523220"/>
          </a:xfrm>
          <a:prstGeom prst="rect">
            <a:avLst/>
          </a:prstGeom>
          <a:solidFill>
            <a:schemeClr val="tx1"/>
          </a:solidFill>
        </p:spPr>
        <p:txBody>
          <a:bodyPr wrap="square">
            <a:spAutoFit/>
          </a:bodyPr>
          <a:lstStyle/>
          <a:p>
            <a:pPr algn="ctr"/>
            <a:r>
              <a:rPr lang="en-US" sz="2800" b="1">
                <a:solidFill>
                  <a:schemeClr val="bg1"/>
                </a:solidFill>
              </a:rPr>
              <a:t>Armenian Version</a:t>
            </a:r>
          </a:p>
        </p:txBody>
      </p:sp>
      <p:sp>
        <p:nvSpPr>
          <p:cNvPr id="2" name="Left Brace 1">
            <a:extLst>
              <a:ext uri="{FF2B5EF4-FFF2-40B4-BE49-F238E27FC236}">
                <a16:creationId xmlns:a16="http://schemas.microsoft.com/office/drawing/2014/main" id="{0625B8B1-AB05-915F-4C72-B5DEF2427766}"/>
              </a:ext>
            </a:extLst>
          </p:cNvPr>
          <p:cNvSpPr/>
          <p:nvPr/>
        </p:nvSpPr>
        <p:spPr>
          <a:xfrm rot="16200000">
            <a:off x="4228348" y="-1715833"/>
            <a:ext cx="1283655" cy="7195932"/>
          </a:xfrm>
          <a:prstGeom prst="leftBrace">
            <a:avLst>
              <a:gd name="adj1" fmla="val 8333"/>
              <a:gd name="adj2" fmla="val 49263"/>
            </a:avLst>
          </a:prstGeom>
          <a:ln w="539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F6E5DE58-74AC-A36D-B7C6-69B7CD5E69CB}"/>
              </a:ext>
            </a:extLst>
          </p:cNvPr>
          <p:cNvSpPr txBox="1"/>
          <p:nvPr/>
        </p:nvSpPr>
        <p:spPr>
          <a:xfrm>
            <a:off x="4357468" y="2523961"/>
            <a:ext cx="1086729" cy="707886"/>
          </a:xfrm>
          <a:prstGeom prst="rect">
            <a:avLst/>
          </a:prstGeom>
          <a:noFill/>
        </p:spPr>
        <p:txBody>
          <a:bodyPr wrap="square">
            <a:spAutoFit/>
          </a:bodyPr>
          <a:lstStyle/>
          <a:p>
            <a:r>
              <a:rPr lang="en-US" sz="4000" b="1"/>
              <a:t>60%</a:t>
            </a:r>
            <a:endParaRPr lang="en-US" sz="4000"/>
          </a:p>
        </p:txBody>
      </p:sp>
    </p:spTree>
    <p:extLst>
      <p:ext uri="{BB962C8B-B14F-4D97-AF65-F5344CB8AC3E}">
        <p14:creationId xmlns:p14="http://schemas.microsoft.com/office/powerpoint/2010/main" val="113844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901B5-83D3-9EF8-B7BB-554DCD8FCF8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3BE849D-7584-CEF4-1079-23CF9B4D2515}"/>
              </a:ext>
            </a:extLst>
          </p:cNvPr>
          <p:cNvPicPr>
            <a:picLocks noChangeAspect="1"/>
          </p:cNvPicPr>
          <p:nvPr/>
        </p:nvPicPr>
        <p:blipFill rotWithShape="1">
          <a:blip r:embed="rId2"/>
          <a:srcRect t="6209" r="57218" b="23134"/>
          <a:stretch/>
        </p:blipFill>
        <p:spPr>
          <a:xfrm>
            <a:off x="-1" y="0"/>
            <a:ext cx="12227142" cy="6490952"/>
          </a:xfrm>
          <a:prstGeom prst="rect">
            <a:avLst/>
          </a:prstGeom>
        </p:spPr>
      </p:pic>
      <p:sp>
        <p:nvSpPr>
          <p:cNvPr id="6" name="TextBox 5">
            <a:extLst>
              <a:ext uri="{FF2B5EF4-FFF2-40B4-BE49-F238E27FC236}">
                <a16:creationId xmlns:a16="http://schemas.microsoft.com/office/drawing/2014/main" id="{073852E9-3DF1-879E-43A8-C4EE10C644E4}"/>
              </a:ext>
            </a:extLst>
          </p:cNvPr>
          <p:cNvSpPr txBox="1"/>
          <p:nvPr/>
        </p:nvSpPr>
        <p:spPr>
          <a:xfrm>
            <a:off x="1442434" y="193183"/>
            <a:ext cx="10749566" cy="1200329"/>
          </a:xfrm>
          <a:prstGeom prst="rect">
            <a:avLst/>
          </a:prstGeom>
          <a:noFill/>
        </p:spPr>
        <p:txBody>
          <a:bodyPr wrap="square" rtlCol="0">
            <a:spAutoFit/>
          </a:bodyPr>
          <a:lstStyle/>
          <a:p>
            <a:pPr algn="ctr"/>
            <a:r>
              <a:rPr lang="en-US" sz="3600" b="1" u="sng"/>
              <a:t>220 manuscripts</a:t>
            </a:r>
          </a:p>
          <a:p>
            <a:endParaRPr lang="en-US"/>
          </a:p>
          <a:p>
            <a:endParaRPr lang="en-US"/>
          </a:p>
        </p:txBody>
      </p:sp>
      <p:sp>
        <p:nvSpPr>
          <p:cNvPr id="7" name="TextBox 6">
            <a:extLst>
              <a:ext uri="{FF2B5EF4-FFF2-40B4-BE49-F238E27FC236}">
                <a16:creationId xmlns:a16="http://schemas.microsoft.com/office/drawing/2014/main" id="{5AA3AEE0-EF7C-109C-C2A6-66F168E7B846}"/>
              </a:ext>
            </a:extLst>
          </p:cNvPr>
          <p:cNvSpPr txBox="1"/>
          <p:nvPr/>
        </p:nvSpPr>
        <p:spPr>
          <a:xfrm>
            <a:off x="16322" y="0"/>
            <a:ext cx="2852224" cy="523220"/>
          </a:xfrm>
          <a:prstGeom prst="rect">
            <a:avLst/>
          </a:prstGeom>
          <a:solidFill>
            <a:schemeClr val="tx1"/>
          </a:solidFill>
        </p:spPr>
        <p:txBody>
          <a:bodyPr wrap="square">
            <a:spAutoFit/>
          </a:bodyPr>
          <a:lstStyle/>
          <a:p>
            <a:pPr algn="ctr"/>
            <a:r>
              <a:rPr lang="en-US" sz="2800" b="1">
                <a:solidFill>
                  <a:schemeClr val="bg1"/>
                </a:solidFill>
              </a:rPr>
              <a:t>Armenian Version</a:t>
            </a:r>
          </a:p>
        </p:txBody>
      </p:sp>
      <p:graphicFrame>
        <p:nvGraphicFramePr>
          <p:cNvPr id="8" name="Chart 7">
            <a:extLst>
              <a:ext uri="{FF2B5EF4-FFF2-40B4-BE49-F238E27FC236}">
                <a16:creationId xmlns:a16="http://schemas.microsoft.com/office/drawing/2014/main" id="{C7F81C37-20D6-ECCC-D777-CE377593DF7E}"/>
              </a:ext>
            </a:extLst>
          </p:cNvPr>
          <p:cNvGraphicFramePr>
            <a:graphicFrameLocks/>
          </p:cNvGraphicFramePr>
          <p:nvPr>
            <p:extLst>
              <p:ext uri="{D42A27DB-BD31-4B8C-83A1-F6EECF244321}">
                <p14:modId xmlns:p14="http://schemas.microsoft.com/office/powerpoint/2010/main" val="1289285136"/>
              </p:ext>
            </p:extLst>
          </p:nvPr>
        </p:nvGraphicFramePr>
        <p:xfrm>
          <a:off x="-1" y="716403"/>
          <a:ext cx="8412481" cy="5774549"/>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1">
            <a:extLst>
              <a:ext uri="{FF2B5EF4-FFF2-40B4-BE49-F238E27FC236}">
                <a16:creationId xmlns:a16="http://schemas.microsoft.com/office/drawing/2014/main" id="{9C3F127D-B4D3-7793-5578-9160AA5D9B65}"/>
              </a:ext>
            </a:extLst>
          </p:cNvPr>
          <p:cNvSpPr txBox="1"/>
          <p:nvPr/>
        </p:nvSpPr>
        <p:spPr>
          <a:xfrm>
            <a:off x="1970556" y="1322672"/>
            <a:ext cx="4471365" cy="52804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a:solidFill>
                  <a:schemeClr val="bg2">
                    <a:lumMod val="50000"/>
                  </a:schemeClr>
                </a:solidFill>
              </a:rPr>
              <a:t>*only 215 </a:t>
            </a:r>
            <a:r>
              <a:rPr lang="en-US" sz="1800" err="1">
                <a:solidFill>
                  <a:schemeClr val="bg2">
                    <a:lumMod val="50000"/>
                  </a:schemeClr>
                </a:solidFill>
              </a:rPr>
              <a:t>mss</a:t>
            </a:r>
            <a:r>
              <a:rPr lang="en-US" sz="1800">
                <a:solidFill>
                  <a:schemeClr val="bg2">
                    <a:lumMod val="50000"/>
                  </a:schemeClr>
                </a:solidFill>
              </a:rPr>
              <a:t> are represented here because 5 are not assigned to a specific century</a:t>
            </a:r>
          </a:p>
        </p:txBody>
      </p:sp>
    </p:spTree>
    <p:extLst>
      <p:ext uri="{BB962C8B-B14F-4D97-AF65-F5344CB8AC3E}">
        <p14:creationId xmlns:p14="http://schemas.microsoft.com/office/powerpoint/2010/main" val="385871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04CD5-B16C-22EB-EDA1-08B8035CB1D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ABFFA96-3769-7BAF-0A22-CA52389AC5E0}"/>
              </a:ext>
            </a:extLst>
          </p:cNvPr>
          <p:cNvPicPr>
            <a:picLocks noChangeAspect="1"/>
          </p:cNvPicPr>
          <p:nvPr/>
        </p:nvPicPr>
        <p:blipFill rotWithShape="1">
          <a:blip r:embed="rId2"/>
          <a:srcRect t="6209" r="57218" b="23134"/>
          <a:stretch/>
        </p:blipFill>
        <p:spPr>
          <a:xfrm>
            <a:off x="-1" y="0"/>
            <a:ext cx="12227142" cy="6490952"/>
          </a:xfrm>
          <a:prstGeom prst="rect">
            <a:avLst/>
          </a:prstGeom>
        </p:spPr>
      </p:pic>
      <p:sp>
        <p:nvSpPr>
          <p:cNvPr id="6" name="TextBox 5">
            <a:extLst>
              <a:ext uri="{FF2B5EF4-FFF2-40B4-BE49-F238E27FC236}">
                <a16:creationId xmlns:a16="http://schemas.microsoft.com/office/drawing/2014/main" id="{FF5B5ADA-FD8B-F8BF-3923-E327DF9C1780}"/>
              </a:ext>
            </a:extLst>
          </p:cNvPr>
          <p:cNvSpPr txBox="1"/>
          <p:nvPr/>
        </p:nvSpPr>
        <p:spPr>
          <a:xfrm>
            <a:off x="1442434" y="193183"/>
            <a:ext cx="10749566" cy="1200329"/>
          </a:xfrm>
          <a:prstGeom prst="rect">
            <a:avLst/>
          </a:prstGeom>
          <a:noFill/>
        </p:spPr>
        <p:txBody>
          <a:bodyPr wrap="square" rtlCol="0">
            <a:spAutoFit/>
          </a:bodyPr>
          <a:lstStyle/>
          <a:p>
            <a:pPr algn="ctr"/>
            <a:r>
              <a:rPr lang="en-US" sz="3600" b="1" u="sng"/>
              <a:t>220 manuscripts</a:t>
            </a:r>
          </a:p>
          <a:p>
            <a:endParaRPr lang="en-US"/>
          </a:p>
          <a:p>
            <a:endParaRPr lang="en-US"/>
          </a:p>
        </p:txBody>
      </p:sp>
      <p:graphicFrame>
        <p:nvGraphicFramePr>
          <p:cNvPr id="3" name="Chart 2">
            <a:extLst>
              <a:ext uri="{FF2B5EF4-FFF2-40B4-BE49-F238E27FC236}">
                <a16:creationId xmlns:a16="http://schemas.microsoft.com/office/drawing/2014/main" id="{C10F0640-DEA8-6A0D-E372-48837F65AA04}"/>
              </a:ext>
            </a:extLst>
          </p:cNvPr>
          <p:cNvGraphicFramePr>
            <a:graphicFrameLocks/>
          </p:cNvGraphicFramePr>
          <p:nvPr/>
        </p:nvGraphicFramePr>
        <p:xfrm>
          <a:off x="0" y="721217"/>
          <a:ext cx="8345510" cy="5769736"/>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54004B11-D80B-1390-7834-67A7075D1498}"/>
              </a:ext>
            </a:extLst>
          </p:cNvPr>
          <p:cNvSpPr/>
          <p:nvPr/>
        </p:nvSpPr>
        <p:spPr>
          <a:xfrm>
            <a:off x="928468" y="1996225"/>
            <a:ext cx="2124221" cy="3747752"/>
          </a:xfrm>
          <a:prstGeom prst="rect">
            <a:avLst/>
          </a:prstGeom>
          <a:solidFill>
            <a:srgbClr val="C00000">
              <a:alpha val="40000"/>
            </a:srgb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t>≥ 73%</a:t>
            </a:r>
          </a:p>
          <a:p>
            <a:pPr algn="ctr"/>
            <a:endParaRPr lang="en-US"/>
          </a:p>
        </p:txBody>
      </p:sp>
      <p:sp>
        <p:nvSpPr>
          <p:cNvPr id="7" name="TextBox 6">
            <a:extLst>
              <a:ext uri="{FF2B5EF4-FFF2-40B4-BE49-F238E27FC236}">
                <a16:creationId xmlns:a16="http://schemas.microsoft.com/office/drawing/2014/main" id="{85D4DD27-4FA3-BD06-930E-8B519386F1C4}"/>
              </a:ext>
            </a:extLst>
          </p:cNvPr>
          <p:cNvSpPr txBox="1"/>
          <p:nvPr/>
        </p:nvSpPr>
        <p:spPr>
          <a:xfrm>
            <a:off x="16322" y="0"/>
            <a:ext cx="2852224" cy="523220"/>
          </a:xfrm>
          <a:prstGeom prst="rect">
            <a:avLst/>
          </a:prstGeom>
          <a:solidFill>
            <a:schemeClr val="tx1"/>
          </a:solidFill>
        </p:spPr>
        <p:txBody>
          <a:bodyPr wrap="square">
            <a:spAutoFit/>
          </a:bodyPr>
          <a:lstStyle/>
          <a:p>
            <a:pPr algn="ctr"/>
            <a:r>
              <a:rPr lang="en-US" sz="2800" b="1">
                <a:solidFill>
                  <a:schemeClr val="bg1"/>
                </a:solidFill>
              </a:rPr>
              <a:t>Armenian Version</a:t>
            </a:r>
          </a:p>
        </p:txBody>
      </p:sp>
    </p:spTree>
    <p:extLst>
      <p:ext uri="{BB962C8B-B14F-4D97-AF65-F5344CB8AC3E}">
        <p14:creationId xmlns:p14="http://schemas.microsoft.com/office/powerpoint/2010/main" val="173202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F3BF9-4318-F4D7-86B0-CC1329CEAD1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2F9B28D-FC34-0F29-2E38-01468AE0125D}"/>
              </a:ext>
            </a:extLst>
          </p:cNvPr>
          <p:cNvPicPr>
            <a:picLocks noChangeAspect="1"/>
          </p:cNvPicPr>
          <p:nvPr/>
        </p:nvPicPr>
        <p:blipFill rotWithShape="1">
          <a:blip r:embed="rId2"/>
          <a:srcRect t="6209" r="57218" b="23134"/>
          <a:stretch/>
        </p:blipFill>
        <p:spPr>
          <a:xfrm>
            <a:off x="-1" y="0"/>
            <a:ext cx="12227142" cy="6490952"/>
          </a:xfrm>
          <a:prstGeom prst="rect">
            <a:avLst/>
          </a:prstGeom>
        </p:spPr>
      </p:pic>
      <p:sp>
        <p:nvSpPr>
          <p:cNvPr id="6" name="TextBox 5">
            <a:extLst>
              <a:ext uri="{FF2B5EF4-FFF2-40B4-BE49-F238E27FC236}">
                <a16:creationId xmlns:a16="http://schemas.microsoft.com/office/drawing/2014/main" id="{129B4108-BDC8-CB92-8E8B-BCC798DDBF24}"/>
              </a:ext>
            </a:extLst>
          </p:cNvPr>
          <p:cNvSpPr txBox="1"/>
          <p:nvPr/>
        </p:nvSpPr>
        <p:spPr>
          <a:xfrm>
            <a:off x="1442434" y="193183"/>
            <a:ext cx="10749566" cy="1200329"/>
          </a:xfrm>
          <a:prstGeom prst="rect">
            <a:avLst/>
          </a:prstGeom>
          <a:noFill/>
        </p:spPr>
        <p:txBody>
          <a:bodyPr wrap="square" rtlCol="0">
            <a:spAutoFit/>
          </a:bodyPr>
          <a:lstStyle/>
          <a:p>
            <a:pPr algn="ctr"/>
            <a:r>
              <a:rPr lang="en-US" sz="3600" b="1" u="sng"/>
              <a:t>220 manuscripts</a:t>
            </a:r>
          </a:p>
          <a:p>
            <a:endParaRPr lang="en-US"/>
          </a:p>
          <a:p>
            <a:endParaRPr lang="en-US"/>
          </a:p>
        </p:txBody>
      </p:sp>
      <p:graphicFrame>
        <p:nvGraphicFramePr>
          <p:cNvPr id="2" name="Chart 1">
            <a:extLst>
              <a:ext uri="{FF2B5EF4-FFF2-40B4-BE49-F238E27FC236}">
                <a16:creationId xmlns:a16="http://schemas.microsoft.com/office/drawing/2014/main" id="{D2FF054D-C63C-3E96-886C-8B3B679E20DF}"/>
              </a:ext>
            </a:extLst>
          </p:cNvPr>
          <p:cNvGraphicFramePr>
            <a:graphicFrameLocks/>
          </p:cNvGraphicFramePr>
          <p:nvPr>
            <p:extLst>
              <p:ext uri="{D42A27DB-BD31-4B8C-83A1-F6EECF244321}">
                <p14:modId xmlns:p14="http://schemas.microsoft.com/office/powerpoint/2010/main" val="2964601810"/>
              </p:ext>
            </p:extLst>
          </p:nvPr>
        </p:nvGraphicFramePr>
        <p:xfrm>
          <a:off x="-1" y="689317"/>
          <a:ext cx="8412481" cy="5801636"/>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C04C629A-1492-A4B6-05B9-1AD2A910E13F}"/>
              </a:ext>
            </a:extLst>
          </p:cNvPr>
          <p:cNvSpPr/>
          <p:nvPr/>
        </p:nvSpPr>
        <p:spPr>
          <a:xfrm>
            <a:off x="2968282" y="4023360"/>
            <a:ext cx="1420837" cy="1720617"/>
          </a:xfrm>
          <a:prstGeom prst="rect">
            <a:avLst/>
          </a:prstGeom>
          <a:solidFill>
            <a:srgbClr val="C00000">
              <a:alpha val="40000"/>
            </a:srgb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b" anchorCtr="1"/>
          <a:lstStyle/>
          <a:p>
            <a:pPr algn="ctr"/>
            <a:r>
              <a:rPr lang="en-US" sz="3600" b="1"/>
              <a:t>≥ 9%</a:t>
            </a:r>
          </a:p>
          <a:p>
            <a:pPr algn="ctr"/>
            <a:endParaRPr lang="en-US"/>
          </a:p>
        </p:txBody>
      </p:sp>
      <p:sp>
        <p:nvSpPr>
          <p:cNvPr id="8" name="TextBox 1">
            <a:extLst>
              <a:ext uri="{FF2B5EF4-FFF2-40B4-BE49-F238E27FC236}">
                <a16:creationId xmlns:a16="http://schemas.microsoft.com/office/drawing/2014/main" id="{B9C09064-DBBC-24EB-36B6-EEEB726A9589}"/>
              </a:ext>
            </a:extLst>
          </p:cNvPr>
          <p:cNvSpPr txBox="1"/>
          <p:nvPr/>
        </p:nvSpPr>
        <p:spPr>
          <a:xfrm>
            <a:off x="2686530" y="1058662"/>
            <a:ext cx="3039414" cy="52803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a:solidFill>
                  <a:schemeClr val="bg2">
                    <a:lumMod val="50000"/>
                  </a:schemeClr>
                </a:solidFill>
              </a:rPr>
              <a:t>that have 16:9-20 w/ caveat</a:t>
            </a:r>
          </a:p>
        </p:txBody>
      </p:sp>
      <p:sp>
        <p:nvSpPr>
          <p:cNvPr id="9" name="TextBox 8">
            <a:extLst>
              <a:ext uri="{FF2B5EF4-FFF2-40B4-BE49-F238E27FC236}">
                <a16:creationId xmlns:a16="http://schemas.microsoft.com/office/drawing/2014/main" id="{D1FD6FF0-5EB3-0280-7153-A9910EECD3C6}"/>
              </a:ext>
            </a:extLst>
          </p:cNvPr>
          <p:cNvSpPr txBox="1"/>
          <p:nvPr/>
        </p:nvSpPr>
        <p:spPr>
          <a:xfrm>
            <a:off x="16322" y="0"/>
            <a:ext cx="2852224" cy="523220"/>
          </a:xfrm>
          <a:prstGeom prst="rect">
            <a:avLst/>
          </a:prstGeom>
          <a:solidFill>
            <a:schemeClr val="tx1"/>
          </a:solidFill>
        </p:spPr>
        <p:txBody>
          <a:bodyPr wrap="square">
            <a:spAutoFit/>
          </a:bodyPr>
          <a:lstStyle/>
          <a:p>
            <a:pPr algn="ctr"/>
            <a:r>
              <a:rPr lang="en-US" sz="2800" b="1">
                <a:solidFill>
                  <a:schemeClr val="bg1"/>
                </a:solidFill>
              </a:rPr>
              <a:t>Armenian Version</a:t>
            </a:r>
          </a:p>
        </p:txBody>
      </p:sp>
    </p:spTree>
    <p:extLst>
      <p:ext uri="{BB962C8B-B14F-4D97-AF65-F5344CB8AC3E}">
        <p14:creationId xmlns:p14="http://schemas.microsoft.com/office/powerpoint/2010/main" val="240812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D2B70-AF45-AEA9-8FE2-1CB7FAD9793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C67D0FC-8030-1666-72D5-F37924EE9CD4}"/>
              </a:ext>
            </a:extLst>
          </p:cNvPr>
          <p:cNvPicPr>
            <a:picLocks noChangeAspect="1"/>
          </p:cNvPicPr>
          <p:nvPr/>
        </p:nvPicPr>
        <p:blipFill rotWithShape="1">
          <a:blip r:embed="rId2"/>
          <a:srcRect t="6209" r="57218" b="23134"/>
          <a:stretch/>
        </p:blipFill>
        <p:spPr>
          <a:xfrm>
            <a:off x="-1" y="0"/>
            <a:ext cx="12227142" cy="6490952"/>
          </a:xfrm>
          <a:prstGeom prst="rect">
            <a:avLst/>
          </a:prstGeom>
        </p:spPr>
      </p:pic>
      <p:sp>
        <p:nvSpPr>
          <p:cNvPr id="6" name="TextBox 5">
            <a:extLst>
              <a:ext uri="{FF2B5EF4-FFF2-40B4-BE49-F238E27FC236}">
                <a16:creationId xmlns:a16="http://schemas.microsoft.com/office/drawing/2014/main" id="{DAEC8F8F-2650-7570-F6E6-F26FC4558756}"/>
              </a:ext>
            </a:extLst>
          </p:cNvPr>
          <p:cNvSpPr txBox="1"/>
          <p:nvPr/>
        </p:nvSpPr>
        <p:spPr>
          <a:xfrm>
            <a:off x="1442434" y="193183"/>
            <a:ext cx="10749566" cy="1200329"/>
          </a:xfrm>
          <a:prstGeom prst="rect">
            <a:avLst/>
          </a:prstGeom>
          <a:noFill/>
        </p:spPr>
        <p:txBody>
          <a:bodyPr wrap="square" rtlCol="0">
            <a:spAutoFit/>
          </a:bodyPr>
          <a:lstStyle/>
          <a:p>
            <a:pPr algn="ctr"/>
            <a:r>
              <a:rPr lang="en-US" sz="3600" b="1" u="sng"/>
              <a:t>220 manuscripts</a:t>
            </a:r>
          </a:p>
          <a:p>
            <a:endParaRPr lang="en-US"/>
          </a:p>
          <a:p>
            <a:endParaRPr lang="en-US"/>
          </a:p>
        </p:txBody>
      </p:sp>
      <p:graphicFrame>
        <p:nvGraphicFramePr>
          <p:cNvPr id="2" name="Chart 1">
            <a:extLst>
              <a:ext uri="{FF2B5EF4-FFF2-40B4-BE49-F238E27FC236}">
                <a16:creationId xmlns:a16="http://schemas.microsoft.com/office/drawing/2014/main" id="{D2FF054D-C63C-3E96-886C-8B3B679E20DF}"/>
              </a:ext>
            </a:extLst>
          </p:cNvPr>
          <p:cNvGraphicFramePr>
            <a:graphicFrameLocks/>
          </p:cNvGraphicFramePr>
          <p:nvPr>
            <p:extLst>
              <p:ext uri="{D42A27DB-BD31-4B8C-83A1-F6EECF244321}">
                <p14:modId xmlns:p14="http://schemas.microsoft.com/office/powerpoint/2010/main" val="63168608"/>
              </p:ext>
            </p:extLst>
          </p:nvPr>
        </p:nvGraphicFramePr>
        <p:xfrm>
          <a:off x="0" y="717453"/>
          <a:ext cx="8370277" cy="577350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7DF71F4E-A741-DB4F-D96E-ECD13278092A}"/>
              </a:ext>
            </a:extLst>
          </p:cNvPr>
          <p:cNvSpPr/>
          <p:nvPr/>
        </p:nvSpPr>
        <p:spPr>
          <a:xfrm>
            <a:off x="5767754" y="1996225"/>
            <a:ext cx="2138289" cy="3747752"/>
          </a:xfrm>
          <a:prstGeom prst="rect">
            <a:avLst/>
          </a:prstGeom>
          <a:solidFill>
            <a:srgbClr val="C00000">
              <a:alpha val="40000"/>
            </a:srgb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1"/>
          <a:lstStyle/>
          <a:p>
            <a:pPr algn="ctr"/>
            <a:r>
              <a:rPr lang="en-US" sz="3600" b="1"/>
              <a:t>≥ 50%</a:t>
            </a:r>
          </a:p>
        </p:txBody>
      </p:sp>
      <p:sp>
        <p:nvSpPr>
          <p:cNvPr id="8" name="TextBox 1">
            <a:extLst>
              <a:ext uri="{FF2B5EF4-FFF2-40B4-BE49-F238E27FC236}">
                <a16:creationId xmlns:a16="http://schemas.microsoft.com/office/drawing/2014/main" id="{B9C09064-DBBC-24EB-36B6-EEEB726A9589}"/>
              </a:ext>
            </a:extLst>
          </p:cNvPr>
          <p:cNvSpPr txBox="1"/>
          <p:nvPr/>
        </p:nvSpPr>
        <p:spPr>
          <a:xfrm>
            <a:off x="2728340" y="1166835"/>
            <a:ext cx="3039414" cy="52803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a:solidFill>
                  <a:schemeClr val="bg2">
                    <a:lumMod val="50000"/>
                  </a:schemeClr>
                </a:solidFill>
              </a:rPr>
              <a:t>that include 16:9-20</a:t>
            </a:r>
          </a:p>
        </p:txBody>
      </p:sp>
      <p:sp>
        <p:nvSpPr>
          <p:cNvPr id="9" name="TextBox 8">
            <a:extLst>
              <a:ext uri="{FF2B5EF4-FFF2-40B4-BE49-F238E27FC236}">
                <a16:creationId xmlns:a16="http://schemas.microsoft.com/office/drawing/2014/main" id="{BE2B7C2D-B365-FE34-C3AC-288B6DE4D928}"/>
              </a:ext>
            </a:extLst>
          </p:cNvPr>
          <p:cNvSpPr txBox="1"/>
          <p:nvPr/>
        </p:nvSpPr>
        <p:spPr>
          <a:xfrm>
            <a:off x="16322" y="0"/>
            <a:ext cx="2852224" cy="523220"/>
          </a:xfrm>
          <a:prstGeom prst="rect">
            <a:avLst/>
          </a:prstGeom>
          <a:solidFill>
            <a:schemeClr val="tx1"/>
          </a:solidFill>
        </p:spPr>
        <p:txBody>
          <a:bodyPr wrap="square">
            <a:spAutoFit/>
          </a:bodyPr>
          <a:lstStyle/>
          <a:p>
            <a:pPr algn="ctr"/>
            <a:r>
              <a:rPr lang="en-US" sz="2800" b="1">
                <a:solidFill>
                  <a:schemeClr val="bg1"/>
                </a:solidFill>
              </a:rPr>
              <a:t>Armenian Version</a:t>
            </a:r>
          </a:p>
        </p:txBody>
      </p:sp>
    </p:spTree>
    <p:extLst>
      <p:ext uri="{BB962C8B-B14F-4D97-AF65-F5344CB8AC3E}">
        <p14:creationId xmlns:p14="http://schemas.microsoft.com/office/powerpoint/2010/main" val="37734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B9E0C-C423-5B57-95C6-43E790E9E9E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2A7CE99-84B6-E1C5-CAC6-36A0F0DA6143}"/>
              </a:ext>
            </a:extLst>
          </p:cNvPr>
          <p:cNvPicPr>
            <a:picLocks noChangeAspect="1"/>
          </p:cNvPicPr>
          <p:nvPr/>
        </p:nvPicPr>
        <p:blipFill rotWithShape="1">
          <a:blip r:embed="rId2"/>
          <a:srcRect t="6209" r="57218" b="23134"/>
          <a:stretch/>
        </p:blipFill>
        <p:spPr>
          <a:xfrm>
            <a:off x="-1" y="0"/>
            <a:ext cx="12227142" cy="6490952"/>
          </a:xfrm>
          <a:prstGeom prst="rect">
            <a:avLst/>
          </a:prstGeom>
        </p:spPr>
      </p:pic>
      <p:sp>
        <p:nvSpPr>
          <p:cNvPr id="6" name="TextBox 5">
            <a:extLst>
              <a:ext uri="{FF2B5EF4-FFF2-40B4-BE49-F238E27FC236}">
                <a16:creationId xmlns:a16="http://schemas.microsoft.com/office/drawing/2014/main" id="{D07C265E-B80C-7F56-65B1-F77FF1C13249}"/>
              </a:ext>
            </a:extLst>
          </p:cNvPr>
          <p:cNvSpPr txBox="1"/>
          <p:nvPr/>
        </p:nvSpPr>
        <p:spPr>
          <a:xfrm>
            <a:off x="1442434" y="193183"/>
            <a:ext cx="10749566" cy="1200329"/>
          </a:xfrm>
          <a:prstGeom prst="rect">
            <a:avLst/>
          </a:prstGeom>
          <a:noFill/>
        </p:spPr>
        <p:txBody>
          <a:bodyPr wrap="square" rtlCol="0">
            <a:spAutoFit/>
          </a:bodyPr>
          <a:lstStyle/>
          <a:p>
            <a:pPr algn="ctr"/>
            <a:r>
              <a:rPr lang="en-US" sz="3600" b="1" u="sng"/>
              <a:t>220 manuscripts</a:t>
            </a:r>
          </a:p>
          <a:p>
            <a:endParaRPr lang="en-US"/>
          </a:p>
          <a:p>
            <a:endParaRPr lang="en-US"/>
          </a:p>
        </p:txBody>
      </p:sp>
      <p:graphicFrame>
        <p:nvGraphicFramePr>
          <p:cNvPr id="3" name="Chart 2">
            <a:extLst>
              <a:ext uri="{FF2B5EF4-FFF2-40B4-BE49-F238E27FC236}">
                <a16:creationId xmlns:a16="http://schemas.microsoft.com/office/drawing/2014/main" id="{D2FF054D-C63C-3E96-886C-8B3B679E20DF}"/>
              </a:ext>
            </a:extLst>
          </p:cNvPr>
          <p:cNvGraphicFramePr>
            <a:graphicFrameLocks/>
          </p:cNvGraphicFramePr>
          <p:nvPr>
            <p:extLst>
              <p:ext uri="{D42A27DB-BD31-4B8C-83A1-F6EECF244321}">
                <p14:modId xmlns:p14="http://schemas.microsoft.com/office/powerpoint/2010/main" val="379490364"/>
              </p:ext>
            </p:extLst>
          </p:nvPr>
        </p:nvGraphicFramePr>
        <p:xfrm>
          <a:off x="0" y="731520"/>
          <a:ext cx="8370277" cy="575943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1">
            <a:extLst>
              <a:ext uri="{FF2B5EF4-FFF2-40B4-BE49-F238E27FC236}">
                <a16:creationId xmlns:a16="http://schemas.microsoft.com/office/drawing/2014/main" id="{89427A0E-2127-C57C-FE6B-4A0F43E52151}"/>
              </a:ext>
            </a:extLst>
          </p:cNvPr>
          <p:cNvSpPr txBox="1"/>
          <p:nvPr/>
        </p:nvSpPr>
        <p:spPr>
          <a:xfrm>
            <a:off x="2609158" y="1322678"/>
            <a:ext cx="3538421" cy="52803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400" b="1">
                <a:solidFill>
                  <a:schemeClr val="bg2">
                    <a:lumMod val="50000"/>
                  </a:schemeClr>
                </a:solidFill>
              </a:rPr>
              <a:t>that </a:t>
            </a:r>
            <a:r>
              <a:rPr lang="en-US" sz="2400" b="1">
                <a:solidFill>
                  <a:srgbClr val="0070C0"/>
                </a:solidFill>
              </a:rPr>
              <a:t>omit</a:t>
            </a:r>
            <a:r>
              <a:rPr lang="en-US" sz="2400" b="1">
                <a:solidFill>
                  <a:schemeClr val="bg2">
                    <a:lumMod val="50000"/>
                  </a:schemeClr>
                </a:solidFill>
              </a:rPr>
              <a:t>/</a:t>
            </a:r>
            <a:r>
              <a:rPr lang="en-US" sz="2400" b="1">
                <a:solidFill>
                  <a:schemeClr val="accent4">
                    <a:lumMod val="75000"/>
                  </a:schemeClr>
                </a:solidFill>
              </a:rPr>
              <a:t>doubt</a:t>
            </a:r>
            <a:r>
              <a:rPr lang="en-US" sz="2400" b="1">
                <a:solidFill>
                  <a:schemeClr val="bg2">
                    <a:lumMod val="50000"/>
                  </a:schemeClr>
                </a:solidFill>
              </a:rPr>
              <a:t>/</a:t>
            </a:r>
            <a:r>
              <a:rPr lang="en-US" sz="2400" b="1">
                <a:solidFill>
                  <a:schemeClr val="bg1">
                    <a:lumMod val="65000"/>
                  </a:schemeClr>
                </a:solidFill>
              </a:rPr>
              <a:t>include</a:t>
            </a:r>
            <a:r>
              <a:rPr lang="en-US" sz="2400" b="1">
                <a:solidFill>
                  <a:schemeClr val="bg2">
                    <a:lumMod val="50000"/>
                  </a:schemeClr>
                </a:solidFill>
              </a:rPr>
              <a:t> 16:9-20</a:t>
            </a:r>
          </a:p>
        </p:txBody>
      </p:sp>
      <p:sp>
        <p:nvSpPr>
          <p:cNvPr id="8" name="Arrow: Curved Up 7">
            <a:extLst>
              <a:ext uri="{FF2B5EF4-FFF2-40B4-BE49-F238E27FC236}">
                <a16:creationId xmlns:a16="http://schemas.microsoft.com/office/drawing/2014/main" id="{5748CBD4-3D03-E148-E760-BCDC56BF1029}"/>
              </a:ext>
            </a:extLst>
          </p:cNvPr>
          <p:cNvSpPr/>
          <p:nvPr/>
        </p:nvSpPr>
        <p:spPr>
          <a:xfrm>
            <a:off x="1125415" y="2125032"/>
            <a:ext cx="7090117" cy="2109343"/>
          </a:xfrm>
          <a:prstGeom prst="curvedUpArrow">
            <a:avLst>
              <a:gd name="adj1" fmla="val 36581"/>
              <a:gd name="adj2" fmla="val 67788"/>
              <a:gd name="adj3" fmla="val 25000"/>
            </a:avLst>
          </a:prstGeom>
          <a:gradFill flip="none" rotWithShape="1">
            <a:gsLst>
              <a:gs pos="0">
                <a:srgbClr val="0070C0"/>
              </a:gs>
              <a:gs pos="32000">
                <a:srgbClr val="0070C0"/>
              </a:gs>
              <a:gs pos="83000">
                <a:schemeClr val="bg1">
                  <a:lumMod val="75000"/>
                </a:schemeClr>
              </a:gs>
              <a:gs pos="100000">
                <a:schemeClr val="bg1">
                  <a:lumMod val="65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5F914A8F-F842-EDA3-462A-FB0BD41D3577}"/>
              </a:ext>
            </a:extLst>
          </p:cNvPr>
          <p:cNvSpPr txBox="1"/>
          <p:nvPr/>
        </p:nvSpPr>
        <p:spPr>
          <a:xfrm rot="2879863">
            <a:off x="1393357" y="2927188"/>
            <a:ext cx="1155507" cy="523220"/>
          </a:xfrm>
          <a:prstGeom prst="rect">
            <a:avLst/>
          </a:prstGeom>
          <a:noFill/>
        </p:spPr>
        <p:txBody>
          <a:bodyPr wrap="square" rtlCol="0">
            <a:spAutoFit/>
          </a:bodyPr>
          <a:lstStyle/>
          <a:p>
            <a:r>
              <a:rPr lang="en-US" sz="2800" b="1">
                <a:solidFill>
                  <a:schemeClr val="bg1"/>
                </a:solidFill>
                <a:effectLst>
                  <a:outerShdw blurRad="38100" dist="38100" dir="2700000" algn="tl">
                    <a:srgbClr val="000000">
                      <a:alpha val="43137"/>
                    </a:srgbClr>
                  </a:outerShdw>
                </a:effectLst>
              </a:rPr>
              <a:t>OMIT</a:t>
            </a:r>
          </a:p>
        </p:txBody>
      </p:sp>
      <p:sp>
        <p:nvSpPr>
          <p:cNvPr id="10" name="TextBox 9">
            <a:extLst>
              <a:ext uri="{FF2B5EF4-FFF2-40B4-BE49-F238E27FC236}">
                <a16:creationId xmlns:a16="http://schemas.microsoft.com/office/drawing/2014/main" id="{EDC15C92-E667-35BB-6DDA-566F28F6DA0D}"/>
              </a:ext>
            </a:extLst>
          </p:cNvPr>
          <p:cNvSpPr txBox="1"/>
          <p:nvPr/>
        </p:nvSpPr>
        <p:spPr>
          <a:xfrm rot="18540032">
            <a:off x="6390291" y="2732116"/>
            <a:ext cx="1555246" cy="523220"/>
          </a:xfrm>
          <a:prstGeom prst="rect">
            <a:avLst/>
          </a:prstGeom>
          <a:noFill/>
        </p:spPr>
        <p:txBody>
          <a:bodyPr wrap="square" rtlCol="0">
            <a:spAutoFit/>
          </a:bodyPr>
          <a:lstStyle/>
          <a:p>
            <a:r>
              <a:rPr lang="en-US" sz="2800" b="1">
                <a:solidFill>
                  <a:schemeClr val="bg1"/>
                </a:solidFill>
                <a:effectLst>
                  <a:outerShdw blurRad="38100" dist="38100" dir="2700000" algn="tl">
                    <a:srgbClr val="000000">
                      <a:alpha val="43137"/>
                    </a:srgbClr>
                  </a:outerShdw>
                </a:effectLst>
              </a:rPr>
              <a:t>INCLUDE</a:t>
            </a:r>
          </a:p>
        </p:txBody>
      </p:sp>
      <p:sp>
        <p:nvSpPr>
          <p:cNvPr id="11" name="TextBox 10">
            <a:extLst>
              <a:ext uri="{FF2B5EF4-FFF2-40B4-BE49-F238E27FC236}">
                <a16:creationId xmlns:a16="http://schemas.microsoft.com/office/drawing/2014/main" id="{C155C8D5-B6A9-E1AF-73D4-2B138557CE8F}"/>
              </a:ext>
            </a:extLst>
          </p:cNvPr>
          <p:cNvSpPr txBox="1"/>
          <p:nvPr/>
        </p:nvSpPr>
        <p:spPr>
          <a:xfrm>
            <a:off x="5927188" y="4030782"/>
            <a:ext cx="5917809" cy="2185214"/>
          </a:xfrm>
          <a:prstGeom prst="rect">
            <a:avLst/>
          </a:prstGeom>
          <a:solidFill>
            <a:schemeClr val="bg1"/>
          </a:solidFill>
          <a:ln>
            <a:solidFill>
              <a:schemeClr val="accent1">
                <a:shade val="15000"/>
              </a:schemeClr>
            </a:solidFill>
          </a:ln>
        </p:spPr>
        <p:txBody>
          <a:bodyPr wrap="square" rtlCol="0">
            <a:spAutoFit/>
          </a:bodyPr>
          <a:lstStyle/>
          <a:p>
            <a:r>
              <a:rPr lang="en-US" sz="2800"/>
              <a:t>The chronological distribution of the manuscripts in the three categories—“Include,” “Doubt,” “Omit” —suggests a late insertion</a:t>
            </a:r>
          </a:p>
          <a:p>
            <a:pPr algn="r"/>
            <a:r>
              <a:rPr lang="en-US" sz="2400"/>
              <a:t>	</a:t>
            </a:r>
            <a:r>
              <a:rPr lang="en-US" sz="2400" i="1"/>
              <a:t>- E. C. Colwell</a:t>
            </a:r>
          </a:p>
        </p:txBody>
      </p:sp>
      <p:sp>
        <p:nvSpPr>
          <p:cNvPr id="12" name="TextBox 11">
            <a:extLst>
              <a:ext uri="{FF2B5EF4-FFF2-40B4-BE49-F238E27FC236}">
                <a16:creationId xmlns:a16="http://schemas.microsoft.com/office/drawing/2014/main" id="{B5D7CBD5-65D6-3C42-9E9B-8BD46D408F0F}"/>
              </a:ext>
            </a:extLst>
          </p:cNvPr>
          <p:cNvSpPr txBox="1"/>
          <p:nvPr/>
        </p:nvSpPr>
        <p:spPr>
          <a:xfrm>
            <a:off x="16322" y="0"/>
            <a:ext cx="2852224" cy="523220"/>
          </a:xfrm>
          <a:prstGeom prst="rect">
            <a:avLst/>
          </a:prstGeom>
          <a:solidFill>
            <a:schemeClr val="tx1"/>
          </a:solidFill>
        </p:spPr>
        <p:txBody>
          <a:bodyPr wrap="square">
            <a:spAutoFit/>
          </a:bodyPr>
          <a:lstStyle/>
          <a:p>
            <a:pPr algn="ctr"/>
            <a:r>
              <a:rPr lang="en-US" sz="2800" b="1">
                <a:solidFill>
                  <a:schemeClr val="bg1"/>
                </a:solidFill>
              </a:rPr>
              <a:t>Armenian Version</a:t>
            </a:r>
          </a:p>
        </p:txBody>
      </p:sp>
    </p:spTree>
    <p:extLst>
      <p:ext uri="{BB962C8B-B14F-4D97-AF65-F5344CB8AC3E}">
        <p14:creationId xmlns:p14="http://schemas.microsoft.com/office/powerpoint/2010/main" val="171344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F9CD4-84B1-8FE8-2712-0BA82610B5B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900CF18-78A8-A9FC-08DE-474FD0374EF3}"/>
              </a:ext>
            </a:extLst>
          </p:cNvPr>
          <p:cNvPicPr>
            <a:picLocks noChangeAspect="1"/>
          </p:cNvPicPr>
          <p:nvPr/>
        </p:nvPicPr>
        <p:blipFill rotWithShape="1">
          <a:blip r:embed="rId2"/>
          <a:srcRect t="6209" r="57218" b="23134"/>
          <a:stretch/>
        </p:blipFill>
        <p:spPr>
          <a:xfrm>
            <a:off x="-1" y="0"/>
            <a:ext cx="12227142" cy="6490952"/>
          </a:xfrm>
          <a:prstGeom prst="rect">
            <a:avLst/>
          </a:prstGeom>
        </p:spPr>
      </p:pic>
      <p:sp>
        <p:nvSpPr>
          <p:cNvPr id="6" name="TextBox 5">
            <a:extLst>
              <a:ext uri="{FF2B5EF4-FFF2-40B4-BE49-F238E27FC236}">
                <a16:creationId xmlns:a16="http://schemas.microsoft.com/office/drawing/2014/main" id="{5816E935-6706-55D2-EB78-68E106A6D2C7}"/>
              </a:ext>
            </a:extLst>
          </p:cNvPr>
          <p:cNvSpPr txBox="1"/>
          <p:nvPr/>
        </p:nvSpPr>
        <p:spPr>
          <a:xfrm>
            <a:off x="1442434" y="193183"/>
            <a:ext cx="10749566" cy="1200329"/>
          </a:xfrm>
          <a:prstGeom prst="rect">
            <a:avLst/>
          </a:prstGeom>
          <a:noFill/>
        </p:spPr>
        <p:txBody>
          <a:bodyPr wrap="square" rtlCol="0">
            <a:spAutoFit/>
          </a:bodyPr>
          <a:lstStyle/>
          <a:p>
            <a:pPr algn="ctr"/>
            <a:r>
              <a:rPr lang="en-US" sz="3600" b="1" u="sng"/>
              <a:t>220 manuscripts</a:t>
            </a:r>
          </a:p>
          <a:p>
            <a:endParaRPr lang="en-US"/>
          </a:p>
          <a:p>
            <a:endParaRPr lang="en-US"/>
          </a:p>
        </p:txBody>
      </p:sp>
      <p:sp>
        <p:nvSpPr>
          <p:cNvPr id="2" name="TextBox 1">
            <a:extLst>
              <a:ext uri="{FF2B5EF4-FFF2-40B4-BE49-F238E27FC236}">
                <a16:creationId xmlns:a16="http://schemas.microsoft.com/office/drawing/2014/main" id="{A4CE9867-EF78-E583-859A-423F1812EF6C}"/>
              </a:ext>
            </a:extLst>
          </p:cNvPr>
          <p:cNvSpPr txBox="1"/>
          <p:nvPr/>
        </p:nvSpPr>
        <p:spPr>
          <a:xfrm>
            <a:off x="134799" y="2959961"/>
            <a:ext cx="10331563" cy="3416320"/>
          </a:xfrm>
          <a:prstGeom prst="rect">
            <a:avLst/>
          </a:prstGeom>
          <a:solidFill>
            <a:schemeClr val="bg1"/>
          </a:solidFill>
          <a:ln w="25400">
            <a:solidFill>
              <a:schemeClr val="tx1"/>
            </a:solidFill>
          </a:ln>
        </p:spPr>
        <p:txBody>
          <a:bodyPr wrap="square" rtlCol="0">
            <a:spAutoFit/>
          </a:bodyPr>
          <a:lstStyle/>
          <a:p>
            <a:r>
              <a:rPr lang="en-US" sz="2400" b="1" u="sng"/>
              <a:t>SUMMARY OF COLWELL’S ANALYSIS</a:t>
            </a:r>
            <a:r>
              <a:rPr lang="en-US" sz="2400" b="1"/>
              <a:t>	</a:t>
            </a:r>
          </a:p>
          <a:p>
            <a:pPr marL="285750" indent="-285750">
              <a:buFont typeface="Arial" panose="020B0604020202020204" pitchFamily="34" charset="0"/>
              <a:buChar char="•"/>
            </a:pPr>
            <a:r>
              <a:rPr lang="en-US" sz="2400" b="1"/>
              <a:t>45% omit</a:t>
            </a:r>
          </a:p>
          <a:p>
            <a:pPr marL="285750" indent="-285750">
              <a:buFont typeface="Arial" panose="020B0604020202020204" pitchFamily="34" charset="0"/>
              <a:buChar char="•"/>
            </a:pPr>
            <a:r>
              <a:rPr lang="en-US" sz="2400" b="1"/>
              <a:t>15% indicate doubt</a:t>
            </a:r>
          </a:p>
          <a:p>
            <a:pPr marL="285750" indent="-285750">
              <a:buFont typeface="Arial" panose="020B0604020202020204" pitchFamily="34" charset="0"/>
              <a:buChar char="•"/>
            </a:pPr>
            <a:r>
              <a:rPr lang="en-US" sz="2400" b="1"/>
              <a:t>The chronological distribution suggests a late insertion</a:t>
            </a:r>
          </a:p>
          <a:p>
            <a:pPr marL="285750" indent="-285750">
              <a:buFont typeface="Arial" panose="020B0604020202020204" pitchFamily="34" charset="0"/>
              <a:buChar char="•"/>
            </a:pPr>
            <a:r>
              <a:rPr lang="en-US" sz="2400" b="1"/>
              <a:t>Increased number of variants beginning at 16:9</a:t>
            </a:r>
          </a:p>
          <a:p>
            <a:pPr marL="285750" indent="-285750">
              <a:buFont typeface="Arial" panose="020B0604020202020204" pitchFamily="34" charset="0"/>
              <a:buChar char="•"/>
            </a:pPr>
            <a:r>
              <a:rPr lang="en-US" sz="2400" b="1"/>
              <a:t>LE is misplaced in some MSS (2 </a:t>
            </a:r>
            <a:r>
              <a:rPr lang="en-US" sz="2400"/>
              <a:t>at the end of John</a:t>
            </a:r>
            <a:r>
              <a:rPr lang="en-US" sz="2400" b="1"/>
              <a:t>, 1 </a:t>
            </a:r>
            <a:r>
              <a:rPr lang="en-US" sz="2400"/>
              <a:t>at the end of Luke</a:t>
            </a:r>
            <a:r>
              <a:rPr lang="en-US" sz="2400" b="1"/>
              <a:t>)</a:t>
            </a:r>
          </a:p>
          <a:p>
            <a:pPr marL="285750" indent="-285750">
              <a:buFont typeface="Arial" panose="020B0604020202020204" pitchFamily="34" charset="0"/>
              <a:buChar char="•"/>
            </a:pPr>
            <a:r>
              <a:rPr lang="en-US" sz="2400" b="1"/>
              <a:t>Georgian Version, originally not including LE, derived from Armenian</a:t>
            </a:r>
          </a:p>
          <a:p>
            <a:pPr marL="285750" indent="-285750">
              <a:buFont typeface="Arial" panose="020B0604020202020204" pitchFamily="34" charset="0"/>
              <a:buChar char="•"/>
            </a:pPr>
            <a:r>
              <a:rPr lang="en-US" sz="2400" b="1"/>
              <a:t>Commentary representing “orthodox position” omits</a:t>
            </a:r>
          </a:p>
          <a:p>
            <a:pPr marL="285750" indent="-285750">
              <a:buFont typeface="Arial" panose="020B0604020202020204" pitchFamily="34" charset="0"/>
              <a:buChar char="•"/>
            </a:pPr>
            <a:r>
              <a:rPr lang="en-US" sz="2400" b="1"/>
              <a:t>Eusebian Section numbers indicate 16:8 was the end</a:t>
            </a:r>
          </a:p>
        </p:txBody>
      </p:sp>
    </p:spTree>
    <p:extLst>
      <p:ext uri="{BB962C8B-B14F-4D97-AF65-F5344CB8AC3E}">
        <p14:creationId xmlns:p14="http://schemas.microsoft.com/office/powerpoint/2010/main" val="873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D615D-632B-764C-35A4-8AE79E9AA5E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8333358-3D1E-6555-7301-4B696A8AC2E3}"/>
              </a:ext>
            </a:extLst>
          </p:cNvPr>
          <p:cNvSpPr txBox="1"/>
          <p:nvPr/>
        </p:nvSpPr>
        <p:spPr>
          <a:xfrm>
            <a:off x="671512" y="501134"/>
            <a:ext cx="11158538" cy="4909036"/>
          </a:xfrm>
          <a:prstGeom prst="rect">
            <a:avLst/>
          </a:prstGeom>
          <a:noFill/>
        </p:spPr>
        <p:txBody>
          <a:bodyPr wrap="square">
            <a:spAutoFit/>
          </a:bodyPr>
          <a:lstStyle/>
          <a:p>
            <a:r>
              <a:rPr lang="en-US" sz="3200" b="1"/>
              <a:t>Ancient Versions</a:t>
            </a:r>
          </a:p>
          <a:p>
            <a:endParaRPr lang="en-US" sz="2800"/>
          </a:p>
          <a:p>
            <a:r>
              <a:rPr lang="en-US" sz="2800"/>
              <a:t>Argue against Inclusion of Mark 16:9-20</a:t>
            </a:r>
          </a:p>
          <a:p>
            <a:endParaRPr lang="en-US" sz="2800"/>
          </a:p>
          <a:p>
            <a:r>
              <a:rPr lang="en-US" sz="2800"/>
              <a:t>Based on Peter Head’s summary of the evidence:</a:t>
            </a:r>
          </a:p>
          <a:p>
            <a:pPr marR="0" lvl="2">
              <a:spcBef>
                <a:spcPts val="0"/>
              </a:spcBef>
              <a:spcAft>
                <a:spcPts val="600"/>
              </a:spcAft>
              <a:buSzPts val="1100"/>
              <a:tabLst>
                <a:tab pos="1097280" algn="l"/>
              </a:tabLst>
            </a:pPr>
            <a:r>
              <a:rPr lang="en-US" sz="2400">
                <a:effectLst/>
                <a:ea typeface="Times New Roman" panose="02020603050405020304" pitchFamily="18" charset="0"/>
                <a:cs typeface="Times New Roman" panose="02020603050405020304" pitchFamily="18" charset="0"/>
              </a:rPr>
              <a:t>The </a:t>
            </a:r>
            <a:r>
              <a:rPr lang="en-US" sz="2400" b="1">
                <a:effectLst/>
                <a:ea typeface="Times New Roman" panose="02020603050405020304" pitchFamily="18" charset="0"/>
                <a:cs typeface="Times New Roman" panose="02020603050405020304" pitchFamily="18" charset="0"/>
              </a:rPr>
              <a:t>oldest Syriac</a:t>
            </a:r>
            <a:r>
              <a:rPr lang="en-US" sz="2400">
                <a:effectLst/>
                <a:ea typeface="Times New Roman" panose="02020603050405020304" pitchFamily="18" charset="0"/>
                <a:cs typeface="Times New Roman" panose="02020603050405020304" pitchFamily="18" charset="0"/>
              </a:rPr>
              <a:t> manuscript (4</a:t>
            </a:r>
            <a:r>
              <a:rPr lang="en-US" sz="2400" baseline="30000">
                <a:effectLst/>
                <a:ea typeface="Times New Roman" panose="02020603050405020304" pitchFamily="18" charset="0"/>
                <a:cs typeface="Times New Roman" panose="02020603050405020304" pitchFamily="18" charset="0"/>
              </a:rPr>
              <a:t>th</a:t>
            </a:r>
            <a:r>
              <a:rPr lang="en-US" sz="2400">
                <a:effectLst/>
                <a:ea typeface="Times New Roman" panose="02020603050405020304" pitchFamily="18" charset="0"/>
                <a:cs typeface="Times New Roman" panose="02020603050405020304" pitchFamily="18" charset="0"/>
              </a:rPr>
              <a:t> cent) ends at 16:8</a:t>
            </a:r>
          </a:p>
          <a:p>
            <a:pPr marR="0" lvl="2">
              <a:spcBef>
                <a:spcPts val="0"/>
              </a:spcBef>
              <a:spcAft>
                <a:spcPts val="600"/>
              </a:spcAft>
              <a:buSzPts val="1100"/>
              <a:tabLst>
                <a:tab pos="1097280" algn="l"/>
              </a:tabLst>
            </a:pPr>
            <a:r>
              <a:rPr lang="en-US" sz="2400">
                <a:effectLst/>
                <a:ea typeface="Times New Roman" panose="02020603050405020304" pitchFamily="18" charset="0"/>
                <a:cs typeface="Times New Roman" panose="02020603050405020304" pitchFamily="18" charset="0"/>
              </a:rPr>
              <a:t>The </a:t>
            </a:r>
            <a:r>
              <a:rPr lang="en-US" sz="2400" b="1">
                <a:effectLst/>
                <a:ea typeface="Times New Roman" panose="02020603050405020304" pitchFamily="18" charset="0"/>
                <a:cs typeface="Times New Roman" panose="02020603050405020304" pitchFamily="18" charset="0"/>
              </a:rPr>
              <a:t>oldest Sahidic</a:t>
            </a:r>
            <a:r>
              <a:rPr lang="en-US" sz="2400">
                <a:effectLst/>
                <a:ea typeface="Times New Roman" panose="02020603050405020304" pitchFamily="18" charset="0"/>
                <a:cs typeface="Times New Roman" panose="02020603050405020304" pitchFamily="18" charset="0"/>
              </a:rPr>
              <a:t> manuscript (</a:t>
            </a:r>
            <a:r>
              <a:rPr lang="en-US" sz="2400">
                <a:ea typeface="Times New Roman" panose="02020603050405020304" pitchFamily="18" charset="0"/>
                <a:cs typeface="Times New Roman" panose="02020603050405020304" pitchFamily="18" charset="0"/>
              </a:rPr>
              <a:t>5h </a:t>
            </a:r>
            <a:r>
              <a:rPr lang="en-US" sz="2400">
                <a:effectLst/>
                <a:ea typeface="Times New Roman" panose="02020603050405020304" pitchFamily="18" charset="0"/>
                <a:cs typeface="Times New Roman" panose="02020603050405020304" pitchFamily="18" charset="0"/>
              </a:rPr>
              <a:t>cent) ends at 16:8 </a:t>
            </a:r>
          </a:p>
          <a:p>
            <a:pPr marR="0" lvl="2">
              <a:spcBef>
                <a:spcPts val="0"/>
              </a:spcBef>
              <a:spcAft>
                <a:spcPts val="600"/>
              </a:spcAft>
              <a:buSzPts val="1100"/>
              <a:tabLst>
                <a:tab pos="1097280" algn="l"/>
              </a:tabLst>
            </a:pPr>
            <a:r>
              <a:rPr lang="en-US" sz="2400">
                <a:effectLst/>
                <a:ea typeface="Times New Roman" panose="02020603050405020304" pitchFamily="18" charset="0"/>
                <a:cs typeface="Times New Roman" panose="02020603050405020304" pitchFamily="18" charset="0"/>
              </a:rPr>
              <a:t>The </a:t>
            </a:r>
            <a:r>
              <a:rPr lang="en-US" sz="2400" b="1">
                <a:effectLst/>
                <a:ea typeface="Times New Roman" panose="02020603050405020304" pitchFamily="18" charset="0"/>
                <a:cs typeface="Times New Roman" panose="02020603050405020304" pitchFamily="18" charset="0"/>
              </a:rPr>
              <a:t>earliest evidence</a:t>
            </a:r>
            <a:r>
              <a:rPr lang="en-US" sz="2400">
                <a:effectLst/>
                <a:ea typeface="Times New Roman" panose="02020603050405020304" pitchFamily="18" charset="0"/>
                <a:cs typeface="Times New Roman" panose="02020603050405020304" pitchFamily="18" charset="0"/>
              </a:rPr>
              <a:t> for Christian Palestinian Aramaic ends at 16:8</a:t>
            </a:r>
          </a:p>
          <a:p>
            <a:pPr marR="0" lvl="2">
              <a:spcBef>
                <a:spcPts val="0"/>
              </a:spcBef>
              <a:spcAft>
                <a:spcPts val="600"/>
              </a:spcAft>
              <a:buSzPts val="1100"/>
              <a:tabLst>
                <a:tab pos="1097280" algn="l"/>
              </a:tabLst>
            </a:pPr>
            <a:r>
              <a:rPr lang="en-US" sz="2400">
                <a:effectLst/>
                <a:ea typeface="Times New Roman" panose="02020603050405020304" pitchFamily="18" charset="0"/>
                <a:cs typeface="Times New Roman" panose="02020603050405020304" pitchFamily="18" charset="0"/>
              </a:rPr>
              <a:t>The </a:t>
            </a:r>
            <a:r>
              <a:rPr lang="en-US" sz="2400" b="1">
                <a:effectLst/>
                <a:ea typeface="Times New Roman" panose="02020603050405020304" pitchFamily="18" charset="0"/>
                <a:cs typeface="Times New Roman" panose="02020603050405020304" pitchFamily="18" charset="0"/>
              </a:rPr>
              <a:t>oldest Armenian</a:t>
            </a:r>
            <a:r>
              <a:rPr lang="en-US" sz="2400">
                <a:effectLst/>
                <a:ea typeface="Times New Roman" panose="02020603050405020304" pitchFamily="18" charset="0"/>
                <a:cs typeface="Times New Roman" panose="02020603050405020304" pitchFamily="18" charset="0"/>
              </a:rPr>
              <a:t> manuscripts (9</a:t>
            </a:r>
            <a:r>
              <a:rPr lang="en-US" sz="2400" baseline="30000">
                <a:effectLst/>
                <a:ea typeface="Times New Roman" panose="02020603050405020304" pitchFamily="18" charset="0"/>
                <a:cs typeface="Times New Roman" panose="02020603050405020304" pitchFamily="18" charset="0"/>
              </a:rPr>
              <a:t>th</a:t>
            </a:r>
            <a:r>
              <a:rPr lang="en-US" sz="2400">
                <a:effectLst/>
                <a:ea typeface="Times New Roman" panose="02020603050405020304" pitchFamily="18" charset="0"/>
                <a:cs typeface="Times New Roman" panose="02020603050405020304" pitchFamily="18" charset="0"/>
              </a:rPr>
              <a:t> cent) end at 16:8</a:t>
            </a:r>
          </a:p>
          <a:p>
            <a:pPr marR="0" lvl="2">
              <a:spcBef>
                <a:spcPts val="0"/>
              </a:spcBef>
              <a:spcAft>
                <a:spcPts val="600"/>
              </a:spcAft>
              <a:buSzPts val="1100"/>
              <a:tabLst>
                <a:tab pos="1097280" algn="l"/>
              </a:tabLst>
            </a:pPr>
            <a:r>
              <a:rPr lang="en-US" sz="2400">
                <a:effectLst/>
                <a:ea typeface="Times New Roman" panose="02020603050405020304" pitchFamily="18" charset="0"/>
                <a:cs typeface="Times New Roman" panose="02020603050405020304" pitchFamily="18" charset="0"/>
              </a:rPr>
              <a:t>The </a:t>
            </a:r>
            <a:r>
              <a:rPr lang="en-US" sz="2400" b="1">
                <a:effectLst/>
                <a:ea typeface="Times New Roman" panose="02020603050405020304" pitchFamily="18" charset="0"/>
                <a:cs typeface="Times New Roman" panose="02020603050405020304" pitchFamily="18" charset="0"/>
              </a:rPr>
              <a:t>oldest Georgian</a:t>
            </a:r>
            <a:r>
              <a:rPr lang="en-US" sz="2400">
                <a:effectLst/>
                <a:ea typeface="Times New Roman" panose="02020603050405020304" pitchFamily="18" charset="0"/>
                <a:cs typeface="Times New Roman" panose="02020603050405020304" pitchFamily="18" charset="0"/>
              </a:rPr>
              <a:t> manuscripts (translated from the Armenian) end at 16:8</a:t>
            </a:r>
          </a:p>
          <a:p>
            <a:pPr lvl="2">
              <a:spcAft>
                <a:spcPts val="600"/>
              </a:spcAft>
              <a:buSzPts val="1100"/>
              <a:tabLst>
                <a:tab pos="1097280" algn="l"/>
              </a:tabLst>
            </a:pPr>
            <a:r>
              <a:rPr lang="en-US" sz="2400">
                <a:effectLst/>
                <a:ea typeface="Times New Roman" panose="02020603050405020304" pitchFamily="18" charset="0"/>
                <a:cs typeface="Times New Roman" panose="02020603050405020304" pitchFamily="18" charset="0"/>
              </a:rPr>
              <a:t>The </a:t>
            </a:r>
            <a:r>
              <a:rPr lang="en-US" sz="2400" b="1">
                <a:effectLst/>
                <a:ea typeface="Times New Roman" panose="02020603050405020304" pitchFamily="18" charset="0"/>
                <a:cs typeface="Times New Roman" panose="02020603050405020304" pitchFamily="18" charset="0"/>
              </a:rPr>
              <a:t>oldest Old Latin</a:t>
            </a:r>
            <a:r>
              <a:rPr lang="en-US" sz="2400">
                <a:effectLst/>
                <a:ea typeface="Times New Roman" panose="02020603050405020304" pitchFamily="18" charset="0"/>
                <a:cs typeface="Times New Roman" panose="02020603050405020304" pitchFamily="18" charset="0"/>
              </a:rPr>
              <a:t> manuscript (4</a:t>
            </a:r>
            <a:r>
              <a:rPr lang="en-US" sz="2400" baseline="30000">
                <a:effectLst/>
                <a:ea typeface="Times New Roman" panose="02020603050405020304" pitchFamily="18" charset="0"/>
                <a:cs typeface="Times New Roman" panose="02020603050405020304" pitchFamily="18" charset="0"/>
              </a:rPr>
              <a:t>th</a:t>
            </a:r>
            <a:r>
              <a:rPr lang="en-US" sz="2400">
                <a:effectLst/>
                <a:ea typeface="Times New Roman" panose="02020603050405020304" pitchFamily="18" charset="0"/>
                <a:cs typeface="Times New Roman" panose="02020603050405020304" pitchFamily="18" charset="0"/>
              </a:rPr>
              <a:t> or 5</a:t>
            </a:r>
            <a:r>
              <a:rPr lang="en-US" sz="2400" baseline="30000">
                <a:effectLst/>
                <a:ea typeface="Times New Roman" panose="02020603050405020304" pitchFamily="18" charset="0"/>
                <a:cs typeface="Times New Roman" panose="02020603050405020304" pitchFamily="18" charset="0"/>
              </a:rPr>
              <a:t>th</a:t>
            </a:r>
            <a:r>
              <a:rPr lang="en-US" sz="2400">
                <a:effectLst/>
                <a:ea typeface="Times New Roman" panose="02020603050405020304" pitchFamily="18" charset="0"/>
                <a:cs typeface="Times New Roman" panose="02020603050405020304" pitchFamily="18" charset="0"/>
              </a:rPr>
              <a:t> cent) ends 16:8 (w/ SE)</a:t>
            </a:r>
            <a:endParaRPr lang="en-US" sz="2800"/>
          </a:p>
        </p:txBody>
      </p:sp>
    </p:spTree>
    <p:extLst>
      <p:ext uri="{BB962C8B-B14F-4D97-AF65-F5344CB8AC3E}">
        <p14:creationId xmlns:p14="http://schemas.microsoft.com/office/powerpoint/2010/main" val="3427454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C533242-C577-BF79-3E6E-45626F788AD7}"/>
              </a:ext>
            </a:extLst>
          </p:cNvPr>
          <p:cNvSpPr txBox="1"/>
          <p:nvPr/>
        </p:nvSpPr>
        <p:spPr>
          <a:xfrm>
            <a:off x="637573" y="1660234"/>
            <a:ext cx="10547100" cy="2246769"/>
          </a:xfrm>
          <a:prstGeom prst="rect">
            <a:avLst/>
          </a:prstGeom>
          <a:noFill/>
        </p:spPr>
        <p:txBody>
          <a:bodyPr wrap="square">
            <a:spAutoFit/>
          </a:bodyPr>
          <a:lstStyle/>
          <a:p>
            <a:r>
              <a:rPr lang="en-US" sz="2800"/>
              <a:t>The problem is </a:t>
            </a:r>
            <a:r>
              <a:rPr lang="en-US" sz="2800" b="1" u="sng"/>
              <a:t>unique to Mark 16</a:t>
            </a:r>
          </a:p>
          <a:p>
            <a:endParaRPr lang="en-US" sz="2800"/>
          </a:p>
          <a:p>
            <a:r>
              <a:rPr lang="en-US" sz="2800"/>
              <a:t>		</a:t>
            </a:r>
            <a:endParaRPr lang="en-US" sz="2800" b="1"/>
          </a:p>
          <a:p>
            <a:pPr algn="ctr"/>
            <a:r>
              <a:rPr lang="en-US" sz="2800" b="1"/>
              <a:t>We know what the original text was following John 7:52</a:t>
            </a:r>
          </a:p>
          <a:p>
            <a:pPr algn="ctr"/>
            <a:r>
              <a:rPr lang="en-US" sz="2800" b="1"/>
              <a:t>End of Mark 16 is Not Resolved</a:t>
            </a:r>
            <a:endParaRPr lang="en-US" sz="2800"/>
          </a:p>
        </p:txBody>
      </p:sp>
      <p:sp>
        <p:nvSpPr>
          <p:cNvPr id="2" name="TextBox 1">
            <a:extLst>
              <a:ext uri="{FF2B5EF4-FFF2-40B4-BE49-F238E27FC236}">
                <a16:creationId xmlns:a16="http://schemas.microsoft.com/office/drawing/2014/main" id="{CC339777-DE80-DAF9-2945-1BCCDC83EF51}"/>
              </a:ext>
            </a:extLst>
          </p:cNvPr>
          <p:cNvSpPr txBox="1"/>
          <p:nvPr/>
        </p:nvSpPr>
        <p:spPr>
          <a:xfrm>
            <a:off x="198582" y="673761"/>
            <a:ext cx="6098344" cy="584775"/>
          </a:xfrm>
          <a:prstGeom prst="rect">
            <a:avLst/>
          </a:prstGeom>
          <a:solidFill>
            <a:schemeClr val="bg1"/>
          </a:solidFill>
        </p:spPr>
        <p:txBody>
          <a:bodyPr wrap="square">
            <a:spAutoFit/>
          </a:bodyPr>
          <a:lstStyle/>
          <a:p>
            <a:r>
              <a:rPr lang="en-US" sz="3200"/>
              <a:t>Integrity of NT is not in doubt</a:t>
            </a:r>
            <a:endParaRPr lang="en-US" sz="3200" b="1"/>
          </a:p>
        </p:txBody>
      </p:sp>
    </p:spTree>
    <p:extLst>
      <p:ext uri="{BB962C8B-B14F-4D97-AF65-F5344CB8AC3E}">
        <p14:creationId xmlns:p14="http://schemas.microsoft.com/office/powerpoint/2010/main" val="191725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6BEBF-9E0E-E262-05E1-39D76362B39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6FD0E6B-3E70-150A-86E8-F2912447A799}"/>
              </a:ext>
            </a:extLst>
          </p:cNvPr>
          <p:cNvSpPr txBox="1"/>
          <p:nvPr/>
        </p:nvSpPr>
        <p:spPr>
          <a:xfrm>
            <a:off x="671511" y="501134"/>
            <a:ext cx="11292961" cy="6294031"/>
          </a:xfrm>
          <a:prstGeom prst="rect">
            <a:avLst/>
          </a:prstGeom>
          <a:noFill/>
        </p:spPr>
        <p:txBody>
          <a:bodyPr wrap="square">
            <a:spAutoFit/>
          </a:bodyPr>
          <a:lstStyle/>
          <a:p>
            <a:r>
              <a:rPr lang="en-US" sz="3200" b="1"/>
              <a:t>Ancient Versions</a:t>
            </a:r>
          </a:p>
          <a:p>
            <a:endParaRPr lang="en-US" sz="2800"/>
          </a:p>
          <a:p>
            <a:pPr>
              <a:spcAft>
                <a:spcPts val="600"/>
              </a:spcAft>
              <a:buSzPts val="1100"/>
              <a:tabLst>
                <a:tab pos="1097280" algn="l"/>
                <a:tab pos="-548640" algn="l"/>
                <a:tab pos="1097280" algn="l"/>
              </a:tabLst>
            </a:pPr>
            <a:r>
              <a:rPr lang="en-US" sz="2400" err="1">
                <a:effectLst/>
                <a:ea typeface="Times New Roman" panose="02020603050405020304" pitchFamily="18" charset="0"/>
                <a:cs typeface="Times New Roman" panose="02020603050405020304" pitchFamily="18" charset="0"/>
              </a:rPr>
              <a:t>Burgon</a:t>
            </a:r>
            <a:r>
              <a:rPr lang="en-US" sz="2400">
                <a:effectLst/>
                <a:ea typeface="Times New Roman" panose="02020603050405020304" pitchFamily="18" charset="0"/>
                <a:cs typeface="Times New Roman" panose="02020603050405020304" pitchFamily="18" charset="0"/>
              </a:rPr>
              <a:t>: early versions “Yield Unfaltering Testimony to the Genuineness” of Mk 16:9-20</a:t>
            </a:r>
          </a:p>
          <a:p>
            <a:pPr>
              <a:spcAft>
                <a:spcPts val="600"/>
              </a:spcAft>
              <a:buSzPts val="1100"/>
              <a:tabLst>
                <a:tab pos="1097280" algn="l"/>
                <a:tab pos="-548640" algn="l"/>
                <a:tab pos="1097280" algn="l"/>
              </a:tabLst>
            </a:pPr>
            <a:r>
              <a:rPr lang="en-US" sz="2400" err="1"/>
              <a:t>Burgon’s</a:t>
            </a:r>
            <a:r>
              <a:rPr lang="en-US" sz="2400"/>
              <a:t> claim is outdated</a:t>
            </a:r>
          </a:p>
          <a:p>
            <a:pPr marL="228600" indent="-228600">
              <a:spcAft>
                <a:spcPts val="600"/>
              </a:spcAft>
              <a:buSzPts val="1100"/>
              <a:buFont typeface="Times New Roman" panose="02020603050405020304" pitchFamily="18" charset="0"/>
              <a:buAutoNum type="arabicPeriod"/>
              <a:tabLst>
                <a:tab pos="1371600" algn="l"/>
                <a:tab pos="-548640" algn="l"/>
                <a:tab pos="1371600" algn="l"/>
              </a:tabLst>
            </a:pPr>
            <a:endParaRPr lang="en-US" sz="2400">
              <a:effectLst/>
            </a:endParaRPr>
          </a:p>
          <a:p>
            <a:pPr>
              <a:spcAft>
                <a:spcPts val="600"/>
              </a:spcAft>
              <a:buSzPts val="1100"/>
              <a:tabLst>
                <a:tab pos="1371600" algn="l"/>
                <a:tab pos="-548640" algn="l"/>
                <a:tab pos="1371600" algn="l"/>
              </a:tabLst>
            </a:pPr>
            <a:r>
              <a:rPr lang="en-US" sz="2400" b="1" err="1">
                <a:effectLst/>
              </a:rPr>
              <a:t>Burgon</a:t>
            </a:r>
            <a:r>
              <a:rPr lang="en-US" sz="2400" b="1">
                <a:effectLst/>
              </a:rPr>
              <a:t> counts the Syriac version in support of the LE</a:t>
            </a:r>
          </a:p>
          <a:p>
            <a:pPr marL="342900" indent="-342900">
              <a:spcAft>
                <a:spcPts val="600"/>
              </a:spcAft>
              <a:buSzPts val="1100"/>
              <a:buFont typeface="Arial" panose="020B0604020202020204" pitchFamily="34" charset="0"/>
              <a:buChar char="•"/>
              <a:tabLst>
                <a:tab pos="1371600" algn="l"/>
                <a:tab pos="-548640" algn="l"/>
                <a:tab pos="1371600" algn="l"/>
              </a:tabLst>
            </a:pPr>
            <a:r>
              <a:rPr lang="en-US" sz="2400">
                <a:effectLst/>
              </a:rPr>
              <a:t>The Sinaitic Syriac (the oldest Syriac MS) omits the LE</a:t>
            </a:r>
          </a:p>
          <a:p>
            <a:pPr marL="342900" indent="-342900">
              <a:spcAft>
                <a:spcPts val="600"/>
              </a:spcAft>
              <a:buSzPts val="1100"/>
              <a:buFont typeface="Arial" panose="020B0604020202020204" pitchFamily="34" charset="0"/>
              <a:buChar char="•"/>
              <a:tabLst>
                <a:tab pos="1920240" algn="l"/>
                <a:tab pos="-548640" algn="l"/>
                <a:tab pos="1920240" algn="l"/>
              </a:tabLst>
            </a:pPr>
            <a:r>
              <a:rPr lang="en-US" sz="2400">
                <a:effectLst/>
              </a:rPr>
              <a:t>Did not come to light until 21 </a:t>
            </a:r>
            <a:r>
              <a:rPr lang="en-US" sz="2400" err="1">
                <a:effectLst/>
              </a:rPr>
              <a:t>yrs</a:t>
            </a:r>
            <a:r>
              <a:rPr lang="en-US" sz="2400">
                <a:effectLst/>
              </a:rPr>
              <a:t> after publication of “The Last Twelve Verses of Mark.”</a:t>
            </a:r>
          </a:p>
          <a:p>
            <a:pPr marL="342900" indent="-342900">
              <a:spcAft>
                <a:spcPts val="600"/>
              </a:spcAft>
              <a:buSzPts val="1100"/>
              <a:buFont typeface="Arial" panose="020B0604020202020204" pitchFamily="34" charset="0"/>
              <a:buChar char="•"/>
              <a:tabLst>
                <a:tab pos="1920240" algn="l"/>
                <a:tab pos="-548640" algn="l"/>
                <a:tab pos="1920240" algn="l"/>
              </a:tabLst>
            </a:pPr>
            <a:r>
              <a:rPr lang="en-US" sz="2400">
                <a:effectLst/>
              </a:rPr>
              <a:t>Syriac</a:t>
            </a:r>
            <a:r>
              <a:rPr lang="en-US" sz="2400" baseline="30000">
                <a:effectLst/>
              </a:rPr>
              <a:t>s </a:t>
            </a:r>
            <a:r>
              <a:rPr lang="en-US" sz="2400">
                <a:effectLst/>
              </a:rPr>
              <a:t>dates from no later than the 5</a:t>
            </a:r>
            <a:r>
              <a:rPr lang="en-US" sz="2400" baseline="30000">
                <a:effectLst/>
              </a:rPr>
              <a:t>th</a:t>
            </a:r>
            <a:r>
              <a:rPr lang="en-US" sz="2400">
                <a:effectLst/>
              </a:rPr>
              <a:t> century, and is possibly late 4</a:t>
            </a:r>
            <a:r>
              <a:rPr lang="en-US" sz="2400" baseline="30000">
                <a:effectLst/>
              </a:rPr>
              <a:t>th</a:t>
            </a:r>
            <a:endParaRPr lang="en-US" sz="2400">
              <a:effectLst/>
            </a:endParaRPr>
          </a:p>
          <a:p>
            <a:pPr marL="342900" indent="-342900">
              <a:spcAft>
                <a:spcPts val="600"/>
              </a:spcAft>
              <a:buSzPts val="1100"/>
              <a:buFont typeface="Arial" panose="020B0604020202020204" pitchFamily="34" charset="0"/>
              <a:buChar char="•"/>
              <a:tabLst>
                <a:tab pos="1920240" algn="l"/>
              </a:tabLst>
            </a:pPr>
            <a:r>
              <a:rPr lang="en-US" sz="2400">
                <a:effectLst/>
              </a:rPr>
              <a:t>According to Wallace, it “</a:t>
            </a:r>
            <a:r>
              <a:rPr lang="en-US" sz="2400" i="1">
                <a:effectLst/>
              </a:rPr>
              <a:t>represents a text from the late second or early third century</a:t>
            </a:r>
            <a:r>
              <a:rPr lang="en-US" sz="2400">
                <a:effectLst/>
              </a:rPr>
              <a:t>”</a:t>
            </a:r>
          </a:p>
          <a:p>
            <a:pPr>
              <a:spcAft>
                <a:spcPts val="600"/>
              </a:spcAft>
              <a:buSzPts val="1100"/>
              <a:tabLst>
                <a:tab pos="1920240" algn="l"/>
              </a:tabLst>
            </a:pPr>
            <a:endParaRPr lang="en-US" sz="2400">
              <a:effectLst/>
            </a:endParaRPr>
          </a:p>
          <a:p>
            <a:pPr>
              <a:spcAft>
                <a:spcPts val="600"/>
              </a:spcAft>
              <a:buSzPts val="1100"/>
              <a:tabLst>
                <a:tab pos="1371600" algn="l"/>
                <a:tab pos="365760" algn="l"/>
              </a:tabLst>
            </a:pPr>
            <a:r>
              <a:rPr lang="en-US" sz="2400" b="1" err="1">
                <a:effectLst/>
              </a:rPr>
              <a:t>Burgon</a:t>
            </a:r>
            <a:r>
              <a:rPr lang="en-US" sz="2400" b="1">
                <a:effectLst/>
              </a:rPr>
              <a:t> counts the Sahidic Version in support of the LE</a:t>
            </a:r>
          </a:p>
          <a:p>
            <a:pPr marL="342900" indent="-342900">
              <a:spcAft>
                <a:spcPts val="600"/>
              </a:spcAft>
              <a:buSzPts val="1100"/>
              <a:buFont typeface="Arial" panose="020B0604020202020204" pitchFamily="34" charset="0"/>
              <a:buChar char="•"/>
              <a:tabLst>
                <a:tab pos="1645920" algn="l"/>
                <a:tab pos="640080" algn="l"/>
              </a:tabLst>
            </a:pPr>
            <a:r>
              <a:rPr lang="en-US" sz="2400">
                <a:effectLst/>
              </a:rPr>
              <a:t>“The Sahidic Coptic usually ends at 16:8.” </a:t>
            </a:r>
            <a:r>
              <a:rPr lang="en-US" sz="2400" i="1">
                <a:effectLst/>
              </a:rPr>
              <a:t>- Keith Elliot</a:t>
            </a:r>
          </a:p>
          <a:p>
            <a:pPr marL="342900" indent="-342900">
              <a:spcAft>
                <a:spcPts val="600"/>
              </a:spcAft>
              <a:buSzPts val="1100"/>
              <a:buFont typeface="Arial" panose="020B0604020202020204" pitchFamily="34" charset="0"/>
              <a:buChar char="•"/>
              <a:tabLst>
                <a:tab pos="1645920" algn="l"/>
                <a:tab pos="640080" algn="l"/>
              </a:tabLst>
            </a:pPr>
            <a:r>
              <a:rPr lang="en-US" sz="2400">
                <a:effectLst/>
              </a:rPr>
              <a:t>The Sahidic </a:t>
            </a:r>
            <a:r>
              <a:rPr lang="en-US" sz="2400"/>
              <a:t>Coptic </a:t>
            </a:r>
            <a:r>
              <a:rPr lang="en-US" sz="2400">
                <a:effectLst/>
              </a:rPr>
              <a:t>MSS that include the </a:t>
            </a:r>
            <a:r>
              <a:rPr lang="en-US" sz="2400" b="1">
                <a:effectLst/>
              </a:rPr>
              <a:t>LE</a:t>
            </a:r>
            <a:r>
              <a:rPr lang="en-US" sz="2400">
                <a:effectLst/>
              </a:rPr>
              <a:t> also include the </a:t>
            </a:r>
            <a:r>
              <a:rPr lang="en-US" sz="2400" b="1">
                <a:effectLst/>
              </a:rPr>
              <a:t>SE</a:t>
            </a:r>
            <a:endParaRPr lang="en-US" sz="2800" b="1"/>
          </a:p>
        </p:txBody>
      </p:sp>
    </p:spTree>
    <p:extLst>
      <p:ext uri="{BB962C8B-B14F-4D97-AF65-F5344CB8AC3E}">
        <p14:creationId xmlns:p14="http://schemas.microsoft.com/office/powerpoint/2010/main" val="45097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F3CDB7C-0489-DE1F-1A81-1B8407E5C50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B86E234-E7F7-E67B-0000-1E45ADC630EF}"/>
              </a:ext>
            </a:extLst>
          </p:cNvPr>
          <p:cNvSpPr txBox="1"/>
          <p:nvPr/>
        </p:nvSpPr>
        <p:spPr>
          <a:xfrm>
            <a:off x="3227523" y="2129105"/>
            <a:ext cx="625303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Evidence from Ancient Versions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Weighted </a:t>
            </a:r>
            <a:r>
              <a:rPr lang="en-US" sz="3600" b="1">
                <a:solidFill>
                  <a:prstClr val="white"/>
                </a:solidFill>
                <a:latin typeface="Calibri" panose="020F0502020204030204"/>
              </a:rPr>
              <a:t>Against </a:t>
            </a: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LE</a:t>
            </a:r>
            <a:endParaRPr kumimoji="0" lang="en-US" sz="4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4897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C94F9-9B98-0C4D-595E-240EC39D204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E1C99C3-64FF-3B6A-A93D-06A64B283640}"/>
              </a:ext>
            </a:extLst>
          </p:cNvPr>
          <p:cNvSpPr txBox="1"/>
          <p:nvPr/>
        </p:nvSpPr>
        <p:spPr>
          <a:xfrm>
            <a:off x="671512" y="501134"/>
            <a:ext cx="11158538" cy="2554545"/>
          </a:xfrm>
          <a:prstGeom prst="rect">
            <a:avLst/>
          </a:prstGeom>
          <a:noFill/>
        </p:spPr>
        <p:txBody>
          <a:bodyPr wrap="square">
            <a:spAutoFit/>
          </a:bodyPr>
          <a:lstStyle/>
          <a:p>
            <a:r>
              <a:rPr lang="en-US" sz="3200" b="1"/>
              <a:t>EXTERNAL EVIDENCE</a:t>
            </a:r>
          </a:p>
          <a:p>
            <a:r>
              <a:rPr lang="en-US" sz="3200" b="1" i="1"/>
              <a:t>More Objective</a:t>
            </a:r>
          </a:p>
          <a:p>
            <a:pPr marL="457200" indent="-457200">
              <a:buFont typeface="Arial" panose="020B0604020202020204" pitchFamily="34" charset="0"/>
              <a:buChar char="•"/>
            </a:pPr>
            <a:r>
              <a:rPr lang="en-US" sz="3200"/>
              <a:t>Greek MSS</a:t>
            </a:r>
          </a:p>
          <a:p>
            <a:pPr marL="457200" indent="-457200">
              <a:buFont typeface="Arial" panose="020B0604020202020204" pitchFamily="34" charset="0"/>
              <a:buChar char="•"/>
            </a:pPr>
            <a:r>
              <a:rPr lang="en-US" sz="3200"/>
              <a:t>Ancient Versions</a:t>
            </a:r>
          </a:p>
          <a:p>
            <a:pPr marL="457200" indent="-457200">
              <a:buFont typeface="Arial" panose="020B0604020202020204" pitchFamily="34" charset="0"/>
              <a:buChar char="•"/>
            </a:pPr>
            <a:r>
              <a:rPr lang="en-US" sz="3200">
                <a:highlight>
                  <a:srgbClr val="FFFF00"/>
                </a:highlight>
              </a:rPr>
              <a:t>Patristics</a:t>
            </a:r>
          </a:p>
        </p:txBody>
      </p:sp>
    </p:spTree>
    <p:extLst>
      <p:ext uri="{BB962C8B-B14F-4D97-AF65-F5344CB8AC3E}">
        <p14:creationId xmlns:p14="http://schemas.microsoft.com/office/powerpoint/2010/main" val="344285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870FD-8915-8583-4A4B-344184C7328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43D0A32-9BD9-4560-3728-9D388AEF9DD4}"/>
              </a:ext>
            </a:extLst>
          </p:cNvPr>
          <p:cNvSpPr txBox="1"/>
          <p:nvPr/>
        </p:nvSpPr>
        <p:spPr>
          <a:xfrm>
            <a:off x="671511" y="501134"/>
            <a:ext cx="11318719" cy="2308324"/>
          </a:xfrm>
          <a:prstGeom prst="rect">
            <a:avLst/>
          </a:prstGeom>
          <a:noFill/>
        </p:spPr>
        <p:txBody>
          <a:bodyPr wrap="square">
            <a:spAutoFit/>
          </a:bodyPr>
          <a:lstStyle/>
          <a:p>
            <a:r>
              <a:rPr lang="en-US" sz="3200" b="1"/>
              <a:t>Patristics</a:t>
            </a:r>
          </a:p>
          <a:p>
            <a:r>
              <a:rPr lang="en-US" sz="2800"/>
              <a:t>Mixed Signals</a:t>
            </a:r>
          </a:p>
          <a:p>
            <a:endParaRPr lang="en-US" sz="2800"/>
          </a:p>
          <a:p>
            <a:r>
              <a:rPr lang="en-US" sz="2800" b="1"/>
              <a:t>Justin Martyr</a:t>
            </a:r>
            <a:r>
              <a:rPr lang="en-US" sz="2800"/>
              <a:t> uses three words found in Mk 16:20, not in the same order</a:t>
            </a:r>
          </a:p>
          <a:p>
            <a:r>
              <a:rPr lang="en-US" sz="2800"/>
              <a:t>	</a:t>
            </a:r>
            <a:r>
              <a:rPr lang="en-US" sz="2800" err="1">
                <a:effectLst/>
                <a:latin typeface="Times New Roman" panose="02020603050405020304" pitchFamily="18" charset="0"/>
                <a:ea typeface="Times New Roman" panose="02020603050405020304" pitchFamily="18" charset="0"/>
              </a:rPr>
              <a:t>ἐξελθόντες</a:t>
            </a:r>
            <a:r>
              <a:rPr lang="en-US" sz="2800">
                <a:effectLst/>
                <a:latin typeface="Times New Roman" panose="02020603050405020304" pitchFamily="18" charset="0"/>
                <a:ea typeface="Times New Roman" panose="02020603050405020304" pitchFamily="18" charset="0"/>
              </a:rPr>
              <a:t> πα</a:t>
            </a:r>
            <a:r>
              <a:rPr lang="en-US" sz="2800" err="1">
                <a:effectLst/>
                <a:latin typeface="Times New Roman" panose="02020603050405020304" pitchFamily="18" charset="0"/>
                <a:ea typeface="Times New Roman" panose="02020603050405020304" pitchFamily="18" charset="0"/>
              </a:rPr>
              <a:t>ντ</a:t>
            </a:r>
            <a:r>
              <a:rPr lang="en-US" sz="2800">
                <a:effectLst/>
                <a:latin typeface="Times New Roman" panose="02020603050405020304" pitchFamily="18" charset="0"/>
                <a:ea typeface="Times New Roman" panose="02020603050405020304" pitchFamily="18" charset="0"/>
              </a:rPr>
              <a:t>αχοῦ ἐκήρυξαν</a:t>
            </a:r>
          </a:p>
        </p:txBody>
      </p:sp>
    </p:spTree>
    <p:extLst>
      <p:ext uri="{BB962C8B-B14F-4D97-AF65-F5344CB8AC3E}">
        <p14:creationId xmlns:p14="http://schemas.microsoft.com/office/powerpoint/2010/main" val="298687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A5328-BE44-1681-F11E-7895FDA8207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491E8CA-6663-7477-E8F3-D9554C6609AA}"/>
              </a:ext>
            </a:extLst>
          </p:cNvPr>
          <p:cNvSpPr txBox="1"/>
          <p:nvPr/>
        </p:nvSpPr>
        <p:spPr>
          <a:xfrm>
            <a:off x="671511" y="501134"/>
            <a:ext cx="11318719" cy="2923877"/>
          </a:xfrm>
          <a:prstGeom prst="rect">
            <a:avLst/>
          </a:prstGeom>
          <a:noFill/>
        </p:spPr>
        <p:txBody>
          <a:bodyPr wrap="square">
            <a:spAutoFit/>
          </a:bodyPr>
          <a:lstStyle/>
          <a:p>
            <a:r>
              <a:rPr lang="en-US" sz="3200" b="1"/>
              <a:t>Patristics</a:t>
            </a:r>
          </a:p>
          <a:p>
            <a:r>
              <a:rPr lang="en-US" sz="2800"/>
              <a:t>Mixed Signals</a:t>
            </a:r>
          </a:p>
          <a:p>
            <a:endParaRPr lang="en-US" sz="2800"/>
          </a:p>
          <a:p>
            <a:r>
              <a:rPr lang="en-US" sz="2800" b="1"/>
              <a:t>Justin Martyr</a:t>
            </a:r>
            <a:r>
              <a:rPr lang="en-US" sz="2800"/>
              <a:t> uses three words found in Mk 16:20, not in the same order</a:t>
            </a:r>
          </a:p>
          <a:p>
            <a:endParaRPr lang="en-US" sz="2000"/>
          </a:p>
          <a:p>
            <a:r>
              <a:rPr lang="en-US" sz="2000"/>
              <a:t>	</a:t>
            </a:r>
            <a:r>
              <a:rPr lang="en-US" sz="2800" err="1">
                <a:latin typeface="Times New Roman" panose="02020603050405020304" pitchFamily="18" charset="0"/>
                <a:ea typeface="Times New Roman" panose="02020603050405020304" pitchFamily="18" charset="0"/>
              </a:rPr>
              <a:t>ἐξελθόντες</a:t>
            </a:r>
            <a:r>
              <a:rPr lang="en-US" sz="2800">
                <a:latin typeface="Times New Roman" panose="02020603050405020304" pitchFamily="18" charset="0"/>
                <a:ea typeface="Times New Roman" panose="02020603050405020304" pitchFamily="18" charset="0"/>
              </a:rPr>
              <a:t> </a:t>
            </a:r>
            <a:r>
              <a:rPr lang="en-US" sz="2800" err="1">
                <a:latin typeface="Times New Roman" panose="02020603050405020304" pitchFamily="18" charset="0"/>
                <a:ea typeface="Times New Roman" panose="02020603050405020304" pitchFamily="18" charset="0"/>
              </a:rPr>
              <a:t>ἐκήρυξ</a:t>
            </a:r>
            <a:r>
              <a:rPr lang="en-US" sz="2800">
                <a:latin typeface="Times New Roman" panose="02020603050405020304" pitchFamily="18" charset="0"/>
                <a:ea typeface="Times New Roman" panose="02020603050405020304" pitchFamily="18" charset="0"/>
              </a:rPr>
              <a:t>αν πανταχοῦ   - Mark 16:20</a:t>
            </a:r>
          </a:p>
          <a:p>
            <a:endParaRPr lang="en-US" sz="2000"/>
          </a:p>
        </p:txBody>
      </p:sp>
    </p:spTree>
    <p:extLst>
      <p:ext uri="{BB962C8B-B14F-4D97-AF65-F5344CB8AC3E}">
        <p14:creationId xmlns:p14="http://schemas.microsoft.com/office/powerpoint/2010/main" val="3473658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E6879-6C51-ADB1-43D9-B38A04DAE6E1}"/>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2A3063B-6629-0D34-7BF5-75D34C78394C}"/>
              </a:ext>
            </a:extLst>
          </p:cNvPr>
          <p:cNvSpPr txBox="1"/>
          <p:nvPr/>
        </p:nvSpPr>
        <p:spPr>
          <a:xfrm>
            <a:off x="671511" y="501134"/>
            <a:ext cx="11318719" cy="5816977"/>
          </a:xfrm>
          <a:prstGeom prst="rect">
            <a:avLst/>
          </a:prstGeom>
          <a:noFill/>
        </p:spPr>
        <p:txBody>
          <a:bodyPr wrap="square">
            <a:spAutoFit/>
          </a:bodyPr>
          <a:lstStyle/>
          <a:p>
            <a:r>
              <a:rPr lang="en-US" sz="3200" b="1"/>
              <a:t>Patristics</a:t>
            </a:r>
          </a:p>
          <a:p>
            <a:r>
              <a:rPr lang="en-US" sz="2800"/>
              <a:t>Mixed Signals</a:t>
            </a:r>
          </a:p>
          <a:p>
            <a:endParaRPr lang="en-US" sz="2800"/>
          </a:p>
          <a:p>
            <a:r>
              <a:rPr lang="en-US" sz="2800" b="1"/>
              <a:t>Justin Martyr</a:t>
            </a:r>
            <a:r>
              <a:rPr lang="en-US" sz="2800"/>
              <a:t> uses three words found in Mk 16:20, not in the same order</a:t>
            </a:r>
          </a:p>
          <a:p>
            <a:endParaRPr lang="en-US" sz="2000"/>
          </a:p>
          <a:p>
            <a:r>
              <a:rPr lang="en-US" sz="2800" b="1"/>
              <a:t>Tatian’s Diatessaron</a:t>
            </a:r>
            <a:r>
              <a:rPr lang="en-US" sz="2800"/>
              <a:t>, probably 2</a:t>
            </a:r>
            <a:r>
              <a:rPr lang="en-US" sz="2800" baseline="30000"/>
              <a:t>nd</a:t>
            </a:r>
            <a:r>
              <a:rPr lang="en-US" sz="2800"/>
              <a:t> c., </a:t>
            </a:r>
            <a:r>
              <a:rPr lang="en-US" sz="2800" b="1" i="1"/>
              <a:t>BUT known only from…</a:t>
            </a:r>
          </a:p>
          <a:p>
            <a:r>
              <a:rPr lang="en-US" sz="2800"/>
              <a:t>	Syriac quotations</a:t>
            </a:r>
          </a:p>
          <a:p>
            <a:r>
              <a:rPr lang="en-US" sz="2800"/>
              <a:t>	Latin translation (actually a 6</a:t>
            </a:r>
            <a:r>
              <a:rPr lang="en-US" sz="2800" baseline="30000"/>
              <a:t>th</a:t>
            </a:r>
            <a:r>
              <a:rPr lang="en-US" sz="2800"/>
              <a:t> c. Vulgate arranged acc. to Tatian)</a:t>
            </a:r>
          </a:p>
          <a:p>
            <a:r>
              <a:rPr lang="en-US" sz="2800"/>
              <a:t>	Arabic translation (11</a:t>
            </a:r>
            <a:r>
              <a:rPr lang="en-US" sz="2800" baseline="30000"/>
              <a:t>th</a:t>
            </a:r>
            <a:r>
              <a:rPr lang="en-US" sz="2800"/>
              <a:t> c.) from Syriac</a:t>
            </a:r>
          </a:p>
          <a:p>
            <a:r>
              <a:rPr lang="en-US" sz="2800"/>
              <a:t>	which added material not from </a:t>
            </a:r>
            <a:r>
              <a:rPr lang="en-US" sz="2800" err="1"/>
              <a:t>Tatain</a:t>
            </a:r>
            <a:r>
              <a:rPr lang="en-US" sz="2800"/>
              <a:t>, e.g., </a:t>
            </a:r>
            <a:r>
              <a:rPr lang="en-US" sz="2800" i="1"/>
              <a:t>pericope </a:t>
            </a:r>
            <a:r>
              <a:rPr lang="en-US" sz="2800" i="1" err="1"/>
              <a:t>adulterae</a:t>
            </a:r>
            <a:endParaRPr lang="en-US" sz="2800" i="1"/>
          </a:p>
          <a:p>
            <a:endParaRPr lang="en-US" sz="2000" b="1"/>
          </a:p>
          <a:p>
            <a:r>
              <a:rPr lang="en-US" sz="2800" b="1"/>
              <a:t>Eusebius</a:t>
            </a:r>
            <a:r>
              <a:rPr lang="en-US" sz="2800"/>
              <a:t> is quoted for and against</a:t>
            </a:r>
          </a:p>
          <a:p>
            <a:endParaRPr lang="en-US" sz="2000" b="1"/>
          </a:p>
          <a:p>
            <a:r>
              <a:rPr lang="en-US" sz="2800" b="1"/>
              <a:t>Jerome</a:t>
            </a:r>
            <a:r>
              <a:rPr lang="en-US" sz="2800"/>
              <a:t> is quoted for and against</a:t>
            </a:r>
          </a:p>
        </p:txBody>
      </p:sp>
    </p:spTree>
    <p:extLst>
      <p:ext uri="{BB962C8B-B14F-4D97-AF65-F5344CB8AC3E}">
        <p14:creationId xmlns:p14="http://schemas.microsoft.com/office/powerpoint/2010/main" val="390452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B49BB-D6D2-D535-5BCC-A5175D2A88B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E24CCE7-5A35-E977-9EC1-2FD0B175A886}"/>
              </a:ext>
            </a:extLst>
          </p:cNvPr>
          <p:cNvSpPr txBox="1"/>
          <p:nvPr/>
        </p:nvSpPr>
        <p:spPr>
          <a:xfrm>
            <a:off x="671512" y="501134"/>
            <a:ext cx="11189930" cy="2923877"/>
          </a:xfrm>
          <a:prstGeom prst="rect">
            <a:avLst/>
          </a:prstGeom>
          <a:noFill/>
        </p:spPr>
        <p:txBody>
          <a:bodyPr wrap="square">
            <a:spAutoFit/>
          </a:bodyPr>
          <a:lstStyle/>
          <a:p>
            <a:r>
              <a:rPr lang="en-US" sz="3200" b="1"/>
              <a:t>Patristics</a:t>
            </a:r>
          </a:p>
          <a:p>
            <a:endParaRPr lang="en-US" sz="2800"/>
          </a:p>
          <a:p>
            <a:r>
              <a:rPr lang="en-US" sz="2800" b="1"/>
              <a:t>Eusebius &amp; Jerome both quote the LE</a:t>
            </a:r>
            <a:endParaRPr lang="en-US" sz="2800"/>
          </a:p>
          <a:p>
            <a:pPr lvl="1"/>
            <a:r>
              <a:rPr lang="en-US" sz="3200">
                <a:latin typeface="Palatino Linotype" panose="02040502050505030304" pitchFamily="18" charset="0"/>
              </a:rPr>
              <a:t>Whether Eusebius endorsed it is debated.</a:t>
            </a:r>
          </a:p>
          <a:p>
            <a:pPr lvl="1"/>
            <a:endParaRPr lang="en-US" sz="3200">
              <a:latin typeface="Palatino Linotype" panose="02040502050505030304" pitchFamily="18" charset="0"/>
            </a:endParaRPr>
          </a:p>
          <a:p>
            <a:pPr lvl="1"/>
            <a:r>
              <a:rPr lang="en-US" sz="3200">
                <a:latin typeface="Palatino Linotype" panose="02040502050505030304" pitchFamily="18" charset="0"/>
              </a:rPr>
              <a:t>Whether Jerome was merely quoting Eusebius is debated</a:t>
            </a:r>
          </a:p>
        </p:txBody>
      </p:sp>
    </p:spTree>
    <p:extLst>
      <p:ext uri="{BB962C8B-B14F-4D97-AF65-F5344CB8AC3E}">
        <p14:creationId xmlns:p14="http://schemas.microsoft.com/office/powerpoint/2010/main" val="70416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E28D2-62EB-47A2-F78B-7D8E07CFF75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637F62B-7E67-BCB8-A0E6-4A0315641352}"/>
              </a:ext>
            </a:extLst>
          </p:cNvPr>
          <p:cNvSpPr txBox="1"/>
          <p:nvPr/>
        </p:nvSpPr>
        <p:spPr>
          <a:xfrm>
            <a:off x="671512" y="501134"/>
            <a:ext cx="11189930" cy="1015663"/>
          </a:xfrm>
          <a:prstGeom prst="rect">
            <a:avLst/>
          </a:prstGeom>
          <a:noFill/>
        </p:spPr>
        <p:txBody>
          <a:bodyPr wrap="square">
            <a:spAutoFit/>
          </a:bodyPr>
          <a:lstStyle/>
          <a:p>
            <a:r>
              <a:rPr lang="en-US" sz="3200" b="1"/>
              <a:t>Patristics</a:t>
            </a:r>
          </a:p>
          <a:p>
            <a:r>
              <a:rPr lang="en-US" sz="2800" b="1"/>
              <a:t>Eusebius</a:t>
            </a:r>
            <a:endParaRPr lang="en-US" sz="3200">
              <a:latin typeface="Palatino Linotype" panose="02040502050505030304" pitchFamily="18" charset="0"/>
            </a:endParaRPr>
          </a:p>
        </p:txBody>
      </p:sp>
      <p:sp>
        <p:nvSpPr>
          <p:cNvPr id="3" name="TextBox 2">
            <a:extLst>
              <a:ext uri="{FF2B5EF4-FFF2-40B4-BE49-F238E27FC236}">
                <a16:creationId xmlns:a16="http://schemas.microsoft.com/office/drawing/2014/main" id="{34A8BCE1-08BC-BF77-7F54-FCD88B99F37F}"/>
              </a:ext>
            </a:extLst>
          </p:cNvPr>
          <p:cNvSpPr txBox="1"/>
          <p:nvPr/>
        </p:nvSpPr>
        <p:spPr>
          <a:xfrm>
            <a:off x="1258958" y="1801073"/>
            <a:ext cx="9475304" cy="4524315"/>
          </a:xfrm>
          <a:prstGeom prst="rect">
            <a:avLst/>
          </a:prstGeom>
          <a:noFill/>
        </p:spPr>
        <p:txBody>
          <a:bodyPr wrap="square">
            <a:spAutoFit/>
          </a:bodyPr>
          <a:lstStyle/>
          <a:p>
            <a:r>
              <a:rPr lang="en-US" sz="3200">
                <a:effectLst/>
                <a:latin typeface="Times New Roman" panose="02020603050405020304" pitchFamily="18" charset="0"/>
                <a:ea typeface="Times New Roman" panose="02020603050405020304" pitchFamily="18" charset="0"/>
              </a:rPr>
              <a:t>“it is not found in all copies of the gospel according to Mark: accurate copies end their text of the </a:t>
            </a:r>
            <a:r>
              <a:rPr lang="en-US" sz="3200" err="1">
                <a:effectLst/>
                <a:latin typeface="Times New Roman" panose="02020603050405020304" pitchFamily="18" charset="0"/>
                <a:ea typeface="Times New Roman" panose="02020603050405020304" pitchFamily="18" charset="0"/>
              </a:rPr>
              <a:t>Marcan</a:t>
            </a:r>
            <a:r>
              <a:rPr lang="en-US" sz="3200">
                <a:effectLst/>
                <a:latin typeface="Times New Roman" panose="02020603050405020304" pitchFamily="18" charset="0"/>
                <a:ea typeface="Times New Roman" panose="02020603050405020304" pitchFamily="18" charset="0"/>
              </a:rPr>
              <a:t> account with the words of the young man whom the women saw, and who said to them: ‘Do not be afraid; it is Jesus the Nazarene that you are looking for,’ etc. …, after which it adds: ‘And when they heard this, they ran away, and said nothing to anyone, because they were frightened.’ That is where the text does end, in almost all copies of the gospel according to Mark.” </a:t>
            </a:r>
            <a:endParaRPr lang="en-US" sz="3200"/>
          </a:p>
        </p:txBody>
      </p:sp>
    </p:spTree>
    <p:extLst>
      <p:ext uri="{BB962C8B-B14F-4D97-AF65-F5344CB8AC3E}">
        <p14:creationId xmlns:p14="http://schemas.microsoft.com/office/powerpoint/2010/main" val="12936221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92264-3F39-54F6-BA5F-8964D836C75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CE9C36E-13B5-9BC9-0E10-17598963E4D9}"/>
              </a:ext>
            </a:extLst>
          </p:cNvPr>
          <p:cNvSpPr txBox="1"/>
          <p:nvPr/>
        </p:nvSpPr>
        <p:spPr>
          <a:xfrm>
            <a:off x="671512" y="501134"/>
            <a:ext cx="11189930" cy="1015663"/>
          </a:xfrm>
          <a:prstGeom prst="rect">
            <a:avLst/>
          </a:prstGeom>
          <a:noFill/>
        </p:spPr>
        <p:txBody>
          <a:bodyPr wrap="square">
            <a:spAutoFit/>
          </a:bodyPr>
          <a:lstStyle/>
          <a:p>
            <a:r>
              <a:rPr lang="en-US" sz="3200" b="1"/>
              <a:t>Patristics</a:t>
            </a:r>
          </a:p>
          <a:p>
            <a:r>
              <a:rPr lang="en-US" sz="2800" b="1"/>
              <a:t>Jerome</a:t>
            </a:r>
          </a:p>
        </p:txBody>
      </p:sp>
      <p:sp>
        <p:nvSpPr>
          <p:cNvPr id="3" name="TextBox 2">
            <a:extLst>
              <a:ext uri="{FF2B5EF4-FFF2-40B4-BE49-F238E27FC236}">
                <a16:creationId xmlns:a16="http://schemas.microsoft.com/office/drawing/2014/main" id="{98B7485A-1C9B-73E4-028B-7AD95E5A160B}"/>
              </a:ext>
            </a:extLst>
          </p:cNvPr>
          <p:cNvSpPr txBox="1"/>
          <p:nvPr/>
        </p:nvSpPr>
        <p:spPr>
          <a:xfrm>
            <a:off x="671512" y="1477044"/>
            <a:ext cx="5330043" cy="3139321"/>
          </a:xfrm>
          <a:prstGeom prst="rect">
            <a:avLst/>
          </a:prstGeom>
          <a:noFill/>
        </p:spPr>
        <p:txBody>
          <a:bodyPr wrap="square">
            <a:spAutoFit/>
          </a:bodyPr>
          <a:lstStyle/>
          <a:p>
            <a:r>
              <a:rPr lang="en-US" b="1"/>
              <a:t>Against </a:t>
            </a:r>
            <a:r>
              <a:rPr lang="en-US" b="1" err="1"/>
              <a:t>Pelagians</a:t>
            </a:r>
            <a:r>
              <a:rPr lang="en-US" b="1"/>
              <a:t> 2.16</a:t>
            </a:r>
          </a:p>
          <a:p>
            <a:r>
              <a:rPr lang="en-US" i="1">
                <a:latin typeface="Palatino Linotype" panose="02040502050505030304" pitchFamily="18" charset="0"/>
              </a:rPr>
              <a:t>Ex </a:t>
            </a:r>
            <a:r>
              <a:rPr lang="en-US" i="1" err="1">
                <a:latin typeface="Palatino Linotype" panose="02040502050505030304" pitchFamily="18" charset="0"/>
              </a:rPr>
              <a:t>aliis</a:t>
            </a:r>
            <a:r>
              <a:rPr lang="en-US" i="1">
                <a:latin typeface="Palatino Linotype" panose="02040502050505030304" pitchFamily="18" charset="0"/>
              </a:rPr>
              <a:t> in </a:t>
            </a:r>
            <a:r>
              <a:rPr lang="en-US" i="1" err="1">
                <a:latin typeface="Palatino Linotype" panose="02040502050505030304" pitchFamily="18" charset="0"/>
              </a:rPr>
              <a:t>Evangelio</a:t>
            </a:r>
            <a:r>
              <a:rPr lang="en-US" i="1">
                <a:latin typeface="Palatino Linotype" panose="02040502050505030304" pitchFamily="18" charset="0"/>
              </a:rPr>
              <a:t> </a:t>
            </a:r>
            <a:r>
              <a:rPr lang="en-US" i="1" err="1">
                <a:latin typeface="Palatino Linotype" panose="02040502050505030304" pitchFamily="18" charset="0"/>
              </a:rPr>
              <a:t>historiis</a:t>
            </a:r>
            <a:r>
              <a:rPr lang="en-US" i="1">
                <a:latin typeface="Palatino Linotype" panose="02040502050505030304" pitchFamily="18" charset="0"/>
              </a:rPr>
              <a:t>. In </a:t>
            </a:r>
            <a:r>
              <a:rPr lang="en-US" i="1" err="1">
                <a:latin typeface="Palatino Linotype" panose="02040502050505030304" pitchFamily="18" charset="0"/>
              </a:rPr>
              <a:t>quibusdam</a:t>
            </a:r>
            <a:r>
              <a:rPr lang="en-US" i="1">
                <a:latin typeface="Palatino Linotype" panose="02040502050505030304" pitchFamily="18" charset="0"/>
              </a:rPr>
              <a:t> </a:t>
            </a:r>
            <a:r>
              <a:rPr lang="en-US" i="1" err="1">
                <a:latin typeface="Palatino Linotype" panose="02040502050505030304" pitchFamily="18" charset="0"/>
              </a:rPr>
              <a:t>exemplaribus</a:t>
            </a:r>
            <a:r>
              <a:rPr lang="en-US" i="1">
                <a:latin typeface="Palatino Linotype" panose="02040502050505030304" pitchFamily="18" charset="0"/>
              </a:rPr>
              <a:t> et </a:t>
            </a:r>
            <a:r>
              <a:rPr lang="en-US" i="1" err="1">
                <a:latin typeface="Palatino Linotype" panose="02040502050505030304" pitchFamily="18" charset="0"/>
              </a:rPr>
              <a:t>maxime</a:t>
            </a:r>
            <a:r>
              <a:rPr lang="en-US" i="1">
                <a:latin typeface="Palatino Linotype" panose="02040502050505030304" pitchFamily="18" charset="0"/>
              </a:rPr>
              <a:t> in </a:t>
            </a:r>
            <a:r>
              <a:rPr lang="en-US" i="1" err="1">
                <a:latin typeface="Palatino Linotype" panose="02040502050505030304" pitchFamily="18" charset="0"/>
              </a:rPr>
              <a:t>Graecis</a:t>
            </a:r>
            <a:r>
              <a:rPr lang="en-US" i="1">
                <a:latin typeface="Palatino Linotype" panose="02040502050505030304" pitchFamily="18" charset="0"/>
              </a:rPr>
              <a:t> </a:t>
            </a:r>
            <a:r>
              <a:rPr lang="en-US" i="1" err="1">
                <a:latin typeface="Palatino Linotype" panose="02040502050505030304" pitchFamily="18" charset="0"/>
              </a:rPr>
              <a:t>codicibus</a:t>
            </a:r>
            <a:r>
              <a:rPr lang="en-US" i="1">
                <a:latin typeface="Palatino Linotype" panose="02040502050505030304" pitchFamily="18" charset="0"/>
              </a:rPr>
              <a:t>, juxta Marcum in fine </a:t>
            </a:r>
            <a:r>
              <a:rPr lang="en-US" i="1" err="1">
                <a:latin typeface="Palatino Linotype" panose="02040502050505030304" pitchFamily="18" charset="0"/>
              </a:rPr>
              <a:t>ejus</a:t>
            </a:r>
            <a:r>
              <a:rPr lang="en-US" i="1">
                <a:latin typeface="Palatino Linotype" panose="02040502050505030304" pitchFamily="18" charset="0"/>
              </a:rPr>
              <a:t> </a:t>
            </a:r>
            <a:r>
              <a:rPr lang="en-US" i="1" err="1">
                <a:latin typeface="Palatino Linotype" panose="02040502050505030304" pitchFamily="18" charset="0"/>
              </a:rPr>
              <a:t>Evangelii</a:t>
            </a:r>
            <a:r>
              <a:rPr lang="en-US" i="1">
                <a:latin typeface="Palatino Linotype" panose="02040502050505030304" pitchFamily="18" charset="0"/>
              </a:rPr>
              <a:t> </a:t>
            </a:r>
            <a:r>
              <a:rPr lang="en-US" i="1" err="1">
                <a:latin typeface="Palatino Linotype" panose="02040502050505030304" pitchFamily="18" charset="0"/>
              </a:rPr>
              <a:t>scribitur</a:t>
            </a:r>
            <a:r>
              <a:rPr lang="en-US" i="1">
                <a:latin typeface="Palatino Linotype" panose="02040502050505030304" pitchFamily="18" charset="0"/>
              </a:rPr>
              <a:t>: </a:t>
            </a:r>
            <a:r>
              <a:rPr lang="en-US" i="1" err="1">
                <a:latin typeface="Palatino Linotype" panose="02040502050505030304" pitchFamily="18" charset="0"/>
              </a:rPr>
              <a:t>Postea</a:t>
            </a:r>
            <a:r>
              <a:rPr lang="en-US" i="1">
                <a:latin typeface="Palatino Linotype" panose="02040502050505030304" pitchFamily="18" charset="0"/>
              </a:rPr>
              <a:t> cum </a:t>
            </a:r>
            <a:r>
              <a:rPr lang="en-US" i="1" err="1">
                <a:latin typeface="Palatino Linotype" panose="02040502050505030304" pitchFamily="18" charset="0"/>
              </a:rPr>
              <a:t>accubuissent</a:t>
            </a:r>
            <a:r>
              <a:rPr lang="en-US" i="1">
                <a:latin typeface="Palatino Linotype" panose="02040502050505030304" pitchFamily="18" charset="0"/>
              </a:rPr>
              <a:t> </a:t>
            </a:r>
            <a:r>
              <a:rPr lang="en-US" i="1" err="1">
                <a:latin typeface="Palatino Linotype" panose="02040502050505030304" pitchFamily="18" charset="0"/>
              </a:rPr>
              <a:t>undecim</a:t>
            </a:r>
            <a:r>
              <a:rPr lang="en-US" i="1">
                <a:latin typeface="Palatino Linotype" panose="02040502050505030304" pitchFamily="18" charset="0"/>
              </a:rPr>
              <a:t>, </a:t>
            </a:r>
            <a:r>
              <a:rPr lang="en-US" i="1" err="1">
                <a:latin typeface="Palatino Linotype" panose="02040502050505030304" pitchFamily="18" charset="0"/>
              </a:rPr>
              <a:t>apparuit</a:t>
            </a:r>
            <a:r>
              <a:rPr lang="en-US" i="1">
                <a:latin typeface="Palatino Linotype" panose="02040502050505030304" pitchFamily="18" charset="0"/>
              </a:rPr>
              <a:t>, </a:t>
            </a:r>
            <a:r>
              <a:rPr lang="en-US" i="1" err="1">
                <a:latin typeface="Palatino Linotype" panose="02040502050505030304" pitchFamily="18" charset="0"/>
              </a:rPr>
              <a:t>eis</a:t>
            </a:r>
            <a:r>
              <a:rPr lang="en-US" i="1">
                <a:latin typeface="Palatino Linotype" panose="02040502050505030304" pitchFamily="18" charset="0"/>
              </a:rPr>
              <a:t> Jesus, et </a:t>
            </a:r>
            <a:r>
              <a:rPr lang="en-US" i="1" err="1">
                <a:latin typeface="Palatino Linotype" panose="02040502050505030304" pitchFamily="18" charset="0"/>
              </a:rPr>
              <a:t>exprobravit</a:t>
            </a:r>
            <a:r>
              <a:rPr lang="en-US" i="1">
                <a:latin typeface="Palatino Linotype" panose="02040502050505030304" pitchFamily="18" charset="0"/>
              </a:rPr>
              <a:t> </a:t>
            </a:r>
            <a:r>
              <a:rPr lang="en-US" i="1" err="1">
                <a:latin typeface="Palatino Linotype" panose="02040502050505030304" pitchFamily="18" charset="0"/>
              </a:rPr>
              <a:t>incredulitatem</a:t>
            </a:r>
            <a:r>
              <a:rPr lang="en-US" i="1">
                <a:latin typeface="Palatino Linotype" panose="02040502050505030304" pitchFamily="18" charset="0"/>
              </a:rPr>
              <a:t> et </a:t>
            </a:r>
            <a:r>
              <a:rPr lang="en-US" i="1" err="1">
                <a:latin typeface="Palatino Linotype" panose="02040502050505030304" pitchFamily="18" charset="0"/>
              </a:rPr>
              <a:t>duritiam</a:t>
            </a:r>
            <a:r>
              <a:rPr lang="en-US" i="1">
                <a:latin typeface="Palatino Linotype" panose="02040502050505030304" pitchFamily="18" charset="0"/>
              </a:rPr>
              <a:t> cordis </a:t>
            </a:r>
            <a:r>
              <a:rPr lang="en-US" i="1" err="1">
                <a:latin typeface="Palatino Linotype" panose="02040502050505030304" pitchFamily="18" charset="0"/>
              </a:rPr>
              <a:t>eorum</a:t>
            </a:r>
            <a:r>
              <a:rPr lang="en-US" i="1">
                <a:latin typeface="Palatino Linotype" panose="02040502050505030304" pitchFamily="18" charset="0"/>
              </a:rPr>
              <a:t>, </a:t>
            </a:r>
            <a:r>
              <a:rPr lang="en-US" i="1" err="1">
                <a:latin typeface="Palatino Linotype" panose="02040502050505030304" pitchFamily="18" charset="0"/>
              </a:rPr>
              <a:t>quia</a:t>
            </a:r>
            <a:r>
              <a:rPr lang="en-US" i="1">
                <a:latin typeface="Palatino Linotype" panose="02040502050505030304" pitchFamily="18" charset="0"/>
              </a:rPr>
              <a:t> bis qui </a:t>
            </a:r>
            <a:r>
              <a:rPr lang="en-US" i="1" err="1">
                <a:latin typeface="Palatino Linotype" panose="02040502050505030304" pitchFamily="18" charset="0"/>
              </a:rPr>
              <a:t>viderant</a:t>
            </a:r>
            <a:r>
              <a:rPr lang="en-US" i="1">
                <a:latin typeface="Palatino Linotype" panose="02040502050505030304" pitchFamily="18" charset="0"/>
              </a:rPr>
              <a:t> </a:t>
            </a:r>
            <a:r>
              <a:rPr lang="en-US" i="1" err="1">
                <a:latin typeface="Palatino Linotype" panose="02040502050505030304" pitchFamily="18" charset="0"/>
              </a:rPr>
              <a:t>eum</a:t>
            </a:r>
            <a:r>
              <a:rPr lang="en-US" i="1">
                <a:latin typeface="Palatino Linotype" panose="02040502050505030304" pitchFamily="18" charset="0"/>
              </a:rPr>
              <a:t> </a:t>
            </a:r>
            <a:r>
              <a:rPr lang="en-US" i="1" err="1">
                <a:latin typeface="Palatino Linotype" panose="02040502050505030304" pitchFamily="18" charset="0"/>
              </a:rPr>
              <a:t>resurgentem</a:t>
            </a:r>
            <a:r>
              <a:rPr lang="en-US" i="1">
                <a:latin typeface="Palatino Linotype" panose="02040502050505030304" pitchFamily="18" charset="0"/>
              </a:rPr>
              <a:t> non </a:t>
            </a:r>
            <a:r>
              <a:rPr lang="en-US" i="1" err="1">
                <a:latin typeface="Palatino Linotype" panose="02040502050505030304" pitchFamily="18" charset="0"/>
              </a:rPr>
              <a:t>crediderunt</a:t>
            </a:r>
            <a:r>
              <a:rPr lang="en-US" i="1">
                <a:latin typeface="Palatino Linotype" panose="02040502050505030304" pitchFamily="18" charset="0"/>
              </a:rPr>
              <a:t>.  et </a:t>
            </a:r>
            <a:r>
              <a:rPr lang="en-US" i="1" err="1">
                <a:latin typeface="Palatino Linotype" panose="02040502050505030304" pitchFamily="18" charset="0"/>
              </a:rPr>
              <a:t>illi</a:t>
            </a:r>
            <a:r>
              <a:rPr lang="en-US" i="1">
                <a:latin typeface="Palatino Linotype" panose="02040502050505030304" pitchFamily="18" charset="0"/>
              </a:rPr>
              <a:t> </a:t>
            </a:r>
            <a:r>
              <a:rPr lang="en-US" i="1" err="1">
                <a:latin typeface="Palatino Linotype" panose="02040502050505030304" pitchFamily="18" charset="0"/>
              </a:rPr>
              <a:t>satisfaciebant</a:t>
            </a:r>
            <a:r>
              <a:rPr lang="en-US" i="1">
                <a:latin typeface="Palatino Linotype" panose="02040502050505030304" pitchFamily="18" charset="0"/>
              </a:rPr>
              <a:t> </a:t>
            </a:r>
            <a:r>
              <a:rPr lang="en-US" i="1" err="1">
                <a:latin typeface="Palatino Linotype" panose="02040502050505030304" pitchFamily="18" charset="0"/>
              </a:rPr>
              <a:t>dicentes</a:t>
            </a:r>
            <a:r>
              <a:rPr lang="en-US" i="1">
                <a:latin typeface="Palatino Linotype" panose="02040502050505030304" pitchFamily="18" charset="0"/>
              </a:rPr>
              <a:t> Saeculum </a:t>
            </a:r>
            <a:r>
              <a:rPr lang="en-US" i="1" err="1">
                <a:latin typeface="Palatino Linotype" panose="02040502050505030304" pitchFamily="18" charset="0"/>
              </a:rPr>
              <a:t>istud</a:t>
            </a:r>
            <a:r>
              <a:rPr lang="en-US" i="1">
                <a:latin typeface="Palatino Linotype" panose="02040502050505030304" pitchFamily="18" charset="0"/>
              </a:rPr>
              <a:t> </a:t>
            </a:r>
            <a:r>
              <a:rPr lang="en-US" i="1" err="1">
                <a:latin typeface="Palatino Linotype" panose="02040502050505030304" pitchFamily="18" charset="0"/>
              </a:rPr>
              <a:t>iniquitatis</a:t>
            </a:r>
            <a:r>
              <a:rPr lang="en-US" i="1">
                <a:latin typeface="Palatino Linotype" panose="02040502050505030304" pitchFamily="18" charset="0"/>
              </a:rPr>
              <a:t> et substantia </a:t>
            </a:r>
            <a:r>
              <a:rPr lang="en-US" i="1" err="1">
                <a:latin typeface="Palatino Linotype" panose="02040502050505030304" pitchFamily="18" charset="0"/>
              </a:rPr>
              <a:t>est</a:t>
            </a:r>
            <a:r>
              <a:rPr lang="en-US" i="1">
                <a:latin typeface="Palatino Linotype" panose="02040502050505030304" pitchFamily="18" charset="0"/>
              </a:rPr>
              <a:t> </a:t>
            </a:r>
            <a:r>
              <a:rPr lang="en-US" i="1" err="1">
                <a:latin typeface="Palatino Linotype" panose="02040502050505030304" pitchFamily="18" charset="0"/>
              </a:rPr>
              <a:t>quae</a:t>
            </a:r>
            <a:r>
              <a:rPr lang="en-US" i="1">
                <a:latin typeface="Palatino Linotype" panose="02040502050505030304" pitchFamily="18" charset="0"/>
              </a:rPr>
              <a:t> non </a:t>
            </a:r>
            <a:r>
              <a:rPr lang="en-US" i="1" err="1">
                <a:latin typeface="Palatino Linotype" panose="02040502050505030304" pitchFamily="18" charset="0"/>
              </a:rPr>
              <a:t>sinit</a:t>
            </a:r>
            <a:r>
              <a:rPr lang="en-US" i="1">
                <a:latin typeface="Palatino Linotype" panose="02040502050505030304" pitchFamily="18" charset="0"/>
              </a:rPr>
              <a:t> per </a:t>
            </a:r>
            <a:r>
              <a:rPr lang="en-US" i="1" err="1">
                <a:latin typeface="Palatino Linotype" panose="02040502050505030304" pitchFamily="18" charset="0"/>
              </a:rPr>
              <a:t>immundos</a:t>
            </a:r>
            <a:r>
              <a:rPr lang="en-US" i="1">
                <a:latin typeface="Palatino Linotype" panose="02040502050505030304" pitchFamily="18" charset="0"/>
              </a:rPr>
              <a:t> spiritus </a:t>
            </a:r>
            <a:r>
              <a:rPr lang="en-US" i="1" err="1">
                <a:latin typeface="Palatino Linotype" panose="02040502050505030304" pitchFamily="18" charset="0"/>
              </a:rPr>
              <a:t>veram</a:t>
            </a:r>
            <a:r>
              <a:rPr lang="en-US" i="1">
                <a:latin typeface="Palatino Linotype" panose="02040502050505030304" pitchFamily="18" charset="0"/>
              </a:rPr>
              <a:t> Dei </a:t>
            </a:r>
            <a:r>
              <a:rPr lang="en-US" i="1" err="1">
                <a:latin typeface="Palatino Linotype" panose="02040502050505030304" pitchFamily="18" charset="0"/>
              </a:rPr>
              <a:t>apprehendivirtutem</a:t>
            </a:r>
            <a:r>
              <a:rPr lang="en-US" i="1">
                <a:latin typeface="Palatino Linotype" panose="02040502050505030304" pitchFamily="18" charset="0"/>
              </a:rPr>
              <a:t>. </a:t>
            </a:r>
            <a:r>
              <a:rPr lang="en-US" i="1" err="1">
                <a:latin typeface="Palatino Linotype" panose="02040502050505030304" pitchFamily="18" charset="0"/>
              </a:rPr>
              <a:t>idcirco</a:t>
            </a:r>
            <a:r>
              <a:rPr lang="en-US" i="1">
                <a:latin typeface="Palatino Linotype" panose="02040502050505030304" pitchFamily="18" charset="0"/>
              </a:rPr>
              <a:t> jam </a:t>
            </a:r>
            <a:r>
              <a:rPr lang="en-US" i="1" err="1">
                <a:latin typeface="Palatino Linotype" panose="02040502050505030304" pitchFamily="18" charset="0"/>
              </a:rPr>
              <a:t>nunc</a:t>
            </a:r>
            <a:r>
              <a:rPr lang="en-US" i="1">
                <a:latin typeface="Palatino Linotype" panose="02040502050505030304" pitchFamily="18" charset="0"/>
              </a:rPr>
              <a:t> </a:t>
            </a:r>
            <a:r>
              <a:rPr lang="en-US" i="1" err="1">
                <a:latin typeface="Palatino Linotype" panose="02040502050505030304" pitchFamily="18" charset="0"/>
              </a:rPr>
              <a:t>revela</a:t>
            </a:r>
            <a:r>
              <a:rPr lang="en-US" i="1">
                <a:latin typeface="Palatino Linotype" panose="02040502050505030304" pitchFamily="18" charset="0"/>
              </a:rPr>
              <a:t> </a:t>
            </a:r>
            <a:r>
              <a:rPr lang="en-US" i="1" err="1">
                <a:latin typeface="Palatino Linotype" panose="02040502050505030304" pitchFamily="18" charset="0"/>
              </a:rPr>
              <a:t>justifiam</a:t>
            </a:r>
            <a:r>
              <a:rPr lang="en-US" i="1">
                <a:latin typeface="Palatino Linotype" panose="02040502050505030304" pitchFamily="18" charset="0"/>
              </a:rPr>
              <a:t> </a:t>
            </a:r>
            <a:r>
              <a:rPr lang="en-US" i="1" err="1">
                <a:latin typeface="Palatino Linotype" panose="02040502050505030304" pitchFamily="18" charset="0"/>
              </a:rPr>
              <a:t>tuam</a:t>
            </a:r>
            <a:r>
              <a:rPr lang="en-US" i="1">
                <a:latin typeface="Palatino Linotype" panose="02040502050505030304" pitchFamily="18" charset="0"/>
              </a:rPr>
              <a:t>. </a:t>
            </a:r>
          </a:p>
        </p:txBody>
      </p:sp>
      <p:sp>
        <p:nvSpPr>
          <p:cNvPr id="5" name="TextBox 4">
            <a:extLst>
              <a:ext uri="{FF2B5EF4-FFF2-40B4-BE49-F238E27FC236}">
                <a16:creationId xmlns:a16="http://schemas.microsoft.com/office/drawing/2014/main" id="{A7A7F107-FC4D-E074-1AEA-400CE2633743}"/>
              </a:ext>
            </a:extLst>
          </p:cNvPr>
          <p:cNvSpPr txBox="1"/>
          <p:nvPr/>
        </p:nvSpPr>
        <p:spPr>
          <a:xfrm>
            <a:off x="5885645" y="1601812"/>
            <a:ext cx="6156101" cy="4893647"/>
          </a:xfrm>
          <a:prstGeom prst="rect">
            <a:avLst/>
          </a:prstGeom>
          <a:noFill/>
        </p:spPr>
        <p:txBody>
          <a:bodyPr wrap="square">
            <a:spAutoFit/>
          </a:bodyPr>
          <a:lstStyle/>
          <a:p>
            <a:r>
              <a:rPr lang="en-US" sz="2400"/>
              <a:t>From other stories in the Gospel. In some copies, and especially in the Greek codices, it is written near Mark at the end of his Gospel: Afterward, when the eleven had reclined, Jesus appeared to them and reproached them for their unbelief and the hardness of their hearts, because twice those who had seen him rise again did not believe. And they satisfied themselves by saying that this is an age of iniquity and substance which does not allow the true power of God to be apprehended by unclean spirits. therefore now reveal thy righteousness.</a:t>
            </a:r>
          </a:p>
        </p:txBody>
      </p:sp>
      <p:sp>
        <p:nvSpPr>
          <p:cNvPr id="4" name="TextBox 3">
            <a:extLst>
              <a:ext uri="{FF2B5EF4-FFF2-40B4-BE49-F238E27FC236}">
                <a16:creationId xmlns:a16="http://schemas.microsoft.com/office/drawing/2014/main" id="{F36320A7-5DAD-189C-E443-399E3C642EE5}"/>
              </a:ext>
            </a:extLst>
          </p:cNvPr>
          <p:cNvSpPr txBox="1"/>
          <p:nvPr/>
        </p:nvSpPr>
        <p:spPr>
          <a:xfrm>
            <a:off x="671512" y="6495459"/>
            <a:ext cx="7366715" cy="261610"/>
          </a:xfrm>
          <a:prstGeom prst="rect">
            <a:avLst/>
          </a:prstGeom>
          <a:noFill/>
        </p:spPr>
        <p:txBody>
          <a:bodyPr wrap="square">
            <a:spAutoFit/>
          </a:bodyPr>
          <a:lstStyle/>
          <a:p>
            <a:r>
              <a:rPr lang="en-US" sz="1100"/>
              <a:t>https://www.documentacatholicaomnia.eu/02m/0347-0420,_Hieronymus,_Dialogus_Adversus_Pelagianos,_MLT.pdf</a:t>
            </a:r>
          </a:p>
        </p:txBody>
      </p:sp>
    </p:spTree>
    <p:extLst>
      <p:ext uri="{BB962C8B-B14F-4D97-AF65-F5344CB8AC3E}">
        <p14:creationId xmlns:p14="http://schemas.microsoft.com/office/powerpoint/2010/main" val="1096244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70BAC-358B-7716-C80A-6DDE7919EE81}"/>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C1BC14D-B0A1-40E5-0694-70479D2E225A}"/>
              </a:ext>
            </a:extLst>
          </p:cNvPr>
          <p:cNvSpPr txBox="1"/>
          <p:nvPr/>
        </p:nvSpPr>
        <p:spPr>
          <a:xfrm>
            <a:off x="671512" y="501134"/>
            <a:ext cx="11189930" cy="1015663"/>
          </a:xfrm>
          <a:prstGeom prst="rect">
            <a:avLst/>
          </a:prstGeom>
          <a:noFill/>
        </p:spPr>
        <p:txBody>
          <a:bodyPr wrap="square">
            <a:spAutoFit/>
          </a:bodyPr>
          <a:lstStyle/>
          <a:p>
            <a:r>
              <a:rPr lang="en-US" sz="3200" b="1"/>
              <a:t>Patristics</a:t>
            </a:r>
          </a:p>
          <a:p>
            <a:r>
              <a:rPr lang="en-US" sz="2800" b="1"/>
              <a:t>Jerome</a:t>
            </a:r>
          </a:p>
        </p:txBody>
      </p:sp>
      <p:sp>
        <p:nvSpPr>
          <p:cNvPr id="3" name="TextBox 2">
            <a:extLst>
              <a:ext uri="{FF2B5EF4-FFF2-40B4-BE49-F238E27FC236}">
                <a16:creationId xmlns:a16="http://schemas.microsoft.com/office/drawing/2014/main" id="{E094FB33-3AF4-35BC-D79F-F3327AEDFD34}"/>
              </a:ext>
            </a:extLst>
          </p:cNvPr>
          <p:cNvSpPr txBox="1"/>
          <p:nvPr/>
        </p:nvSpPr>
        <p:spPr>
          <a:xfrm>
            <a:off x="671512" y="1477044"/>
            <a:ext cx="5330043" cy="3139321"/>
          </a:xfrm>
          <a:prstGeom prst="rect">
            <a:avLst/>
          </a:prstGeom>
          <a:noFill/>
        </p:spPr>
        <p:txBody>
          <a:bodyPr wrap="square">
            <a:spAutoFit/>
          </a:bodyPr>
          <a:lstStyle/>
          <a:p>
            <a:r>
              <a:rPr lang="en-US" b="1"/>
              <a:t>Against </a:t>
            </a:r>
            <a:r>
              <a:rPr lang="en-US" b="1" err="1"/>
              <a:t>Pelagians</a:t>
            </a:r>
            <a:r>
              <a:rPr lang="en-US" b="1"/>
              <a:t> 2.16</a:t>
            </a:r>
          </a:p>
          <a:p>
            <a:r>
              <a:rPr lang="en-US" i="1">
                <a:latin typeface="Palatino Linotype" panose="02040502050505030304" pitchFamily="18" charset="0"/>
              </a:rPr>
              <a:t>Ex </a:t>
            </a:r>
            <a:r>
              <a:rPr lang="en-US" i="1" err="1">
                <a:latin typeface="Palatino Linotype" panose="02040502050505030304" pitchFamily="18" charset="0"/>
              </a:rPr>
              <a:t>aliis</a:t>
            </a:r>
            <a:r>
              <a:rPr lang="en-US" i="1">
                <a:latin typeface="Palatino Linotype" panose="02040502050505030304" pitchFamily="18" charset="0"/>
              </a:rPr>
              <a:t> in </a:t>
            </a:r>
            <a:r>
              <a:rPr lang="en-US" i="1" err="1">
                <a:latin typeface="Palatino Linotype" panose="02040502050505030304" pitchFamily="18" charset="0"/>
              </a:rPr>
              <a:t>Evangelio</a:t>
            </a:r>
            <a:r>
              <a:rPr lang="en-US" i="1">
                <a:latin typeface="Palatino Linotype" panose="02040502050505030304" pitchFamily="18" charset="0"/>
              </a:rPr>
              <a:t> </a:t>
            </a:r>
            <a:r>
              <a:rPr lang="en-US" i="1" err="1">
                <a:latin typeface="Palatino Linotype" panose="02040502050505030304" pitchFamily="18" charset="0"/>
              </a:rPr>
              <a:t>historiis</a:t>
            </a:r>
            <a:r>
              <a:rPr lang="en-US" i="1">
                <a:latin typeface="Palatino Linotype" panose="02040502050505030304" pitchFamily="18" charset="0"/>
              </a:rPr>
              <a:t>. In </a:t>
            </a:r>
            <a:r>
              <a:rPr lang="en-US" i="1" err="1">
                <a:latin typeface="Palatino Linotype" panose="02040502050505030304" pitchFamily="18" charset="0"/>
              </a:rPr>
              <a:t>quibusdam</a:t>
            </a:r>
            <a:r>
              <a:rPr lang="en-US" i="1">
                <a:latin typeface="Palatino Linotype" panose="02040502050505030304" pitchFamily="18" charset="0"/>
              </a:rPr>
              <a:t> </a:t>
            </a:r>
            <a:r>
              <a:rPr lang="en-US" i="1" err="1">
                <a:latin typeface="Palatino Linotype" panose="02040502050505030304" pitchFamily="18" charset="0"/>
              </a:rPr>
              <a:t>exemplaribus</a:t>
            </a:r>
            <a:r>
              <a:rPr lang="en-US" i="1">
                <a:latin typeface="Palatino Linotype" panose="02040502050505030304" pitchFamily="18" charset="0"/>
              </a:rPr>
              <a:t> et </a:t>
            </a:r>
            <a:r>
              <a:rPr lang="en-US" i="1" err="1">
                <a:latin typeface="Palatino Linotype" panose="02040502050505030304" pitchFamily="18" charset="0"/>
              </a:rPr>
              <a:t>maxime</a:t>
            </a:r>
            <a:r>
              <a:rPr lang="en-US" i="1">
                <a:latin typeface="Palatino Linotype" panose="02040502050505030304" pitchFamily="18" charset="0"/>
              </a:rPr>
              <a:t> in </a:t>
            </a:r>
            <a:r>
              <a:rPr lang="en-US" i="1" err="1">
                <a:latin typeface="Palatino Linotype" panose="02040502050505030304" pitchFamily="18" charset="0"/>
              </a:rPr>
              <a:t>Graecis</a:t>
            </a:r>
            <a:r>
              <a:rPr lang="en-US" i="1">
                <a:latin typeface="Palatino Linotype" panose="02040502050505030304" pitchFamily="18" charset="0"/>
              </a:rPr>
              <a:t> </a:t>
            </a:r>
            <a:r>
              <a:rPr lang="en-US" i="1" err="1">
                <a:latin typeface="Palatino Linotype" panose="02040502050505030304" pitchFamily="18" charset="0"/>
              </a:rPr>
              <a:t>codicibus</a:t>
            </a:r>
            <a:r>
              <a:rPr lang="en-US" i="1">
                <a:latin typeface="Palatino Linotype" panose="02040502050505030304" pitchFamily="18" charset="0"/>
              </a:rPr>
              <a:t>, juxta Marcum in fine </a:t>
            </a:r>
            <a:r>
              <a:rPr lang="en-US" i="1" err="1">
                <a:latin typeface="Palatino Linotype" panose="02040502050505030304" pitchFamily="18" charset="0"/>
              </a:rPr>
              <a:t>ejus</a:t>
            </a:r>
            <a:r>
              <a:rPr lang="en-US" i="1">
                <a:latin typeface="Palatino Linotype" panose="02040502050505030304" pitchFamily="18" charset="0"/>
              </a:rPr>
              <a:t> </a:t>
            </a:r>
            <a:r>
              <a:rPr lang="en-US" i="1" err="1">
                <a:latin typeface="Palatino Linotype" panose="02040502050505030304" pitchFamily="18" charset="0"/>
              </a:rPr>
              <a:t>Evangelii</a:t>
            </a:r>
            <a:r>
              <a:rPr lang="en-US" i="1">
                <a:latin typeface="Palatino Linotype" panose="02040502050505030304" pitchFamily="18" charset="0"/>
              </a:rPr>
              <a:t> </a:t>
            </a:r>
            <a:r>
              <a:rPr lang="en-US" i="1" err="1">
                <a:latin typeface="Palatino Linotype" panose="02040502050505030304" pitchFamily="18" charset="0"/>
              </a:rPr>
              <a:t>scribitur</a:t>
            </a:r>
            <a:r>
              <a:rPr lang="en-US" i="1">
                <a:latin typeface="Palatino Linotype" panose="02040502050505030304" pitchFamily="18" charset="0"/>
              </a:rPr>
              <a:t>: </a:t>
            </a:r>
            <a:r>
              <a:rPr lang="en-US" i="1" err="1">
                <a:latin typeface="Palatino Linotype" panose="02040502050505030304" pitchFamily="18" charset="0"/>
              </a:rPr>
              <a:t>Postea</a:t>
            </a:r>
            <a:r>
              <a:rPr lang="en-US" i="1">
                <a:latin typeface="Palatino Linotype" panose="02040502050505030304" pitchFamily="18" charset="0"/>
              </a:rPr>
              <a:t> cum </a:t>
            </a:r>
            <a:r>
              <a:rPr lang="en-US" i="1" err="1">
                <a:latin typeface="Palatino Linotype" panose="02040502050505030304" pitchFamily="18" charset="0"/>
              </a:rPr>
              <a:t>accubuissent</a:t>
            </a:r>
            <a:r>
              <a:rPr lang="en-US" i="1">
                <a:latin typeface="Palatino Linotype" panose="02040502050505030304" pitchFamily="18" charset="0"/>
              </a:rPr>
              <a:t> </a:t>
            </a:r>
            <a:r>
              <a:rPr lang="en-US" i="1" err="1">
                <a:latin typeface="Palatino Linotype" panose="02040502050505030304" pitchFamily="18" charset="0"/>
              </a:rPr>
              <a:t>undecim</a:t>
            </a:r>
            <a:r>
              <a:rPr lang="en-US" i="1">
                <a:latin typeface="Palatino Linotype" panose="02040502050505030304" pitchFamily="18" charset="0"/>
              </a:rPr>
              <a:t>, </a:t>
            </a:r>
            <a:r>
              <a:rPr lang="en-US" i="1" err="1">
                <a:latin typeface="Palatino Linotype" panose="02040502050505030304" pitchFamily="18" charset="0"/>
              </a:rPr>
              <a:t>apparuit</a:t>
            </a:r>
            <a:r>
              <a:rPr lang="en-US" i="1">
                <a:latin typeface="Palatino Linotype" panose="02040502050505030304" pitchFamily="18" charset="0"/>
              </a:rPr>
              <a:t>, </a:t>
            </a:r>
            <a:r>
              <a:rPr lang="en-US" i="1" err="1">
                <a:latin typeface="Palatino Linotype" panose="02040502050505030304" pitchFamily="18" charset="0"/>
              </a:rPr>
              <a:t>eis</a:t>
            </a:r>
            <a:r>
              <a:rPr lang="en-US" i="1">
                <a:latin typeface="Palatino Linotype" panose="02040502050505030304" pitchFamily="18" charset="0"/>
              </a:rPr>
              <a:t> Jesus, et </a:t>
            </a:r>
            <a:r>
              <a:rPr lang="en-US" i="1" err="1">
                <a:latin typeface="Palatino Linotype" panose="02040502050505030304" pitchFamily="18" charset="0"/>
              </a:rPr>
              <a:t>exprobravit</a:t>
            </a:r>
            <a:r>
              <a:rPr lang="en-US" i="1">
                <a:latin typeface="Palatino Linotype" panose="02040502050505030304" pitchFamily="18" charset="0"/>
              </a:rPr>
              <a:t> </a:t>
            </a:r>
            <a:r>
              <a:rPr lang="en-US" i="1" err="1">
                <a:latin typeface="Palatino Linotype" panose="02040502050505030304" pitchFamily="18" charset="0"/>
              </a:rPr>
              <a:t>incredulitatem</a:t>
            </a:r>
            <a:r>
              <a:rPr lang="en-US" i="1">
                <a:latin typeface="Palatino Linotype" panose="02040502050505030304" pitchFamily="18" charset="0"/>
              </a:rPr>
              <a:t> et </a:t>
            </a:r>
            <a:r>
              <a:rPr lang="en-US" i="1" err="1">
                <a:latin typeface="Palatino Linotype" panose="02040502050505030304" pitchFamily="18" charset="0"/>
              </a:rPr>
              <a:t>duritiam</a:t>
            </a:r>
            <a:r>
              <a:rPr lang="en-US" i="1">
                <a:latin typeface="Palatino Linotype" panose="02040502050505030304" pitchFamily="18" charset="0"/>
              </a:rPr>
              <a:t> cordis </a:t>
            </a:r>
            <a:r>
              <a:rPr lang="en-US" i="1" err="1">
                <a:latin typeface="Palatino Linotype" panose="02040502050505030304" pitchFamily="18" charset="0"/>
              </a:rPr>
              <a:t>eorum</a:t>
            </a:r>
            <a:r>
              <a:rPr lang="en-US" i="1">
                <a:latin typeface="Palatino Linotype" panose="02040502050505030304" pitchFamily="18" charset="0"/>
              </a:rPr>
              <a:t>, </a:t>
            </a:r>
            <a:r>
              <a:rPr lang="en-US" i="1" err="1">
                <a:latin typeface="Palatino Linotype" panose="02040502050505030304" pitchFamily="18" charset="0"/>
              </a:rPr>
              <a:t>quia</a:t>
            </a:r>
            <a:r>
              <a:rPr lang="en-US" i="1">
                <a:latin typeface="Palatino Linotype" panose="02040502050505030304" pitchFamily="18" charset="0"/>
              </a:rPr>
              <a:t> bis qui </a:t>
            </a:r>
            <a:r>
              <a:rPr lang="en-US" i="1" err="1">
                <a:latin typeface="Palatino Linotype" panose="02040502050505030304" pitchFamily="18" charset="0"/>
              </a:rPr>
              <a:t>viderant</a:t>
            </a:r>
            <a:r>
              <a:rPr lang="en-US" i="1">
                <a:latin typeface="Palatino Linotype" panose="02040502050505030304" pitchFamily="18" charset="0"/>
              </a:rPr>
              <a:t> </a:t>
            </a:r>
            <a:r>
              <a:rPr lang="en-US" i="1" err="1">
                <a:latin typeface="Palatino Linotype" panose="02040502050505030304" pitchFamily="18" charset="0"/>
              </a:rPr>
              <a:t>eum</a:t>
            </a:r>
            <a:r>
              <a:rPr lang="en-US" i="1">
                <a:latin typeface="Palatino Linotype" panose="02040502050505030304" pitchFamily="18" charset="0"/>
              </a:rPr>
              <a:t> </a:t>
            </a:r>
            <a:r>
              <a:rPr lang="en-US" i="1" err="1">
                <a:latin typeface="Palatino Linotype" panose="02040502050505030304" pitchFamily="18" charset="0"/>
              </a:rPr>
              <a:t>resurgentem</a:t>
            </a:r>
            <a:r>
              <a:rPr lang="en-US" i="1">
                <a:latin typeface="Palatino Linotype" panose="02040502050505030304" pitchFamily="18" charset="0"/>
              </a:rPr>
              <a:t> non </a:t>
            </a:r>
            <a:r>
              <a:rPr lang="en-US" i="1" err="1">
                <a:latin typeface="Palatino Linotype" panose="02040502050505030304" pitchFamily="18" charset="0"/>
              </a:rPr>
              <a:t>crediderunt</a:t>
            </a:r>
            <a:r>
              <a:rPr lang="en-US" i="1">
                <a:latin typeface="Palatino Linotype" panose="02040502050505030304" pitchFamily="18" charset="0"/>
              </a:rPr>
              <a:t>.  et </a:t>
            </a:r>
            <a:r>
              <a:rPr lang="en-US" i="1" err="1">
                <a:latin typeface="Palatino Linotype" panose="02040502050505030304" pitchFamily="18" charset="0"/>
              </a:rPr>
              <a:t>illi</a:t>
            </a:r>
            <a:r>
              <a:rPr lang="en-US" i="1">
                <a:latin typeface="Palatino Linotype" panose="02040502050505030304" pitchFamily="18" charset="0"/>
              </a:rPr>
              <a:t> </a:t>
            </a:r>
            <a:r>
              <a:rPr lang="en-US" i="1" err="1">
                <a:latin typeface="Palatino Linotype" panose="02040502050505030304" pitchFamily="18" charset="0"/>
              </a:rPr>
              <a:t>satisfaciebant</a:t>
            </a:r>
            <a:r>
              <a:rPr lang="en-US" i="1">
                <a:latin typeface="Palatino Linotype" panose="02040502050505030304" pitchFamily="18" charset="0"/>
              </a:rPr>
              <a:t> </a:t>
            </a:r>
            <a:r>
              <a:rPr lang="en-US" i="1" err="1">
                <a:latin typeface="Palatino Linotype" panose="02040502050505030304" pitchFamily="18" charset="0"/>
              </a:rPr>
              <a:t>dicentes</a:t>
            </a:r>
            <a:r>
              <a:rPr lang="en-US" i="1">
                <a:latin typeface="Palatino Linotype" panose="02040502050505030304" pitchFamily="18" charset="0"/>
              </a:rPr>
              <a:t> Saeculum </a:t>
            </a:r>
            <a:r>
              <a:rPr lang="en-US" i="1" err="1">
                <a:latin typeface="Palatino Linotype" panose="02040502050505030304" pitchFamily="18" charset="0"/>
              </a:rPr>
              <a:t>istud</a:t>
            </a:r>
            <a:r>
              <a:rPr lang="en-US" i="1">
                <a:latin typeface="Palatino Linotype" panose="02040502050505030304" pitchFamily="18" charset="0"/>
              </a:rPr>
              <a:t> </a:t>
            </a:r>
            <a:r>
              <a:rPr lang="en-US" i="1" err="1">
                <a:latin typeface="Palatino Linotype" panose="02040502050505030304" pitchFamily="18" charset="0"/>
              </a:rPr>
              <a:t>iniquitatis</a:t>
            </a:r>
            <a:r>
              <a:rPr lang="en-US" i="1">
                <a:latin typeface="Palatino Linotype" panose="02040502050505030304" pitchFamily="18" charset="0"/>
              </a:rPr>
              <a:t> et substantia </a:t>
            </a:r>
            <a:r>
              <a:rPr lang="en-US" i="1" err="1">
                <a:latin typeface="Palatino Linotype" panose="02040502050505030304" pitchFamily="18" charset="0"/>
              </a:rPr>
              <a:t>est</a:t>
            </a:r>
            <a:r>
              <a:rPr lang="en-US" i="1">
                <a:latin typeface="Palatino Linotype" panose="02040502050505030304" pitchFamily="18" charset="0"/>
              </a:rPr>
              <a:t> </a:t>
            </a:r>
            <a:r>
              <a:rPr lang="en-US" i="1" err="1">
                <a:latin typeface="Palatino Linotype" panose="02040502050505030304" pitchFamily="18" charset="0"/>
              </a:rPr>
              <a:t>quae</a:t>
            </a:r>
            <a:r>
              <a:rPr lang="en-US" i="1">
                <a:latin typeface="Palatino Linotype" panose="02040502050505030304" pitchFamily="18" charset="0"/>
              </a:rPr>
              <a:t> non </a:t>
            </a:r>
            <a:r>
              <a:rPr lang="en-US" i="1" err="1">
                <a:latin typeface="Palatino Linotype" panose="02040502050505030304" pitchFamily="18" charset="0"/>
              </a:rPr>
              <a:t>sinit</a:t>
            </a:r>
            <a:r>
              <a:rPr lang="en-US" i="1">
                <a:latin typeface="Palatino Linotype" panose="02040502050505030304" pitchFamily="18" charset="0"/>
              </a:rPr>
              <a:t> per </a:t>
            </a:r>
            <a:r>
              <a:rPr lang="en-US" i="1" err="1">
                <a:latin typeface="Palatino Linotype" panose="02040502050505030304" pitchFamily="18" charset="0"/>
              </a:rPr>
              <a:t>immundos</a:t>
            </a:r>
            <a:r>
              <a:rPr lang="en-US" i="1">
                <a:latin typeface="Palatino Linotype" panose="02040502050505030304" pitchFamily="18" charset="0"/>
              </a:rPr>
              <a:t> spiritus </a:t>
            </a:r>
            <a:r>
              <a:rPr lang="en-US" i="1" err="1">
                <a:latin typeface="Palatino Linotype" panose="02040502050505030304" pitchFamily="18" charset="0"/>
              </a:rPr>
              <a:t>veram</a:t>
            </a:r>
            <a:r>
              <a:rPr lang="en-US" i="1">
                <a:latin typeface="Palatino Linotype" panose="02040502050505030304" pitchFamily="18" charset="0"/>
              </a:rPr>
              <a:t> Dei </a:t>
            </a:r>
            <a:r>
              <a:rPr lang="en-US" i="1" err="1">
                <a:latin typeface="Palatino Linotype" panose="02040502050505030304" pitchFamily="18" charset="0"/>
              </a:rPr>
              <a:t>apprehendivirtutem</a:t>
            </a:r>
            <a:r>
              <a:rPr lang="en-US" i="1">
                <a:latin typeface="Palatino Linotype" panose="02040502050505030304" pitchFamily="18" charset="0"/>
              </a:rPr>
              <a:t>. </a:t>
            </a:r>
            <a:r>
              <a:rPr lang="en-US" i="1" err="1">
                <a:latin typeface="Palatino Linotype" panose="02040502050505030304" pitchFamily="18" charset="0"/>
              </a:rPr>
              <a:t>idcirco</a:t>
            </a:r>
            <a:r>
              <a:rPr lang="en-US" i="1">
                <a:latin typeface="Palatino Linotype" panose="02040502050505030304" pitchFamily="18" charset="0"/>
              </a:rPr>
              <a:t> jam </a:t>
            </a:r>
            <a:r>
              <a:rPr lang="en-US" i="1" err="1">
                <a:latin typeface="Palatino Linotype" panose="02040502050505030304" pitchFamily="18" charset="0"/>
              </a:rPr>
              <a:t>nunc</a:t>
            </a:r>
            <a:r>
              <a:rPr lang="en-US" i="1">
                <a:latin typeface="Palatino Linotype" panose="02040502050505030304" pitchFamily="18" charset="0"/>
              </a:rPr>
              <a:t> </a:t>
            </a:r>
            <a:r>
              <a:rPr lang="en-US" i="1" err="1">
                <a:latin typeface="Palatino Linotype" panose="02040502050505030304" pitchFamily="18" charset="0"/>
              </a:rPr>
              <a:t>revela</a:t>
            </a:r>
            <a:r>
              <a:rPr lang="en-US" i="1">
                <a:latin typeface="Palatino Linotype" panose="02040502050505030304" pitchFamily="18" charset="0"/>
              </a:rPr>
              <a:t> </a:t>
            </a:r>
            <a:r>
              <a:rPr lang="en-US" i="1" err="1">
                <a:latin typeface="Palatino Linotype" panose="02040502050505030304" pitchFamily="18" charset="0"/>
              </a:rPr>
              <a:t>justifiam</a:t>
            </a:r>
            <a:r>
              <a:rPr lang="en-US" i="1">
                <a:latin typeface="Palatino Linotype" panose="02040502050505030304" pitchFamily="18" charset="0"/>
              </a:rPr>
              <a:t> </a:t>
            </a:r>
            <a:r>
              <a:rPr lang="en-US" i="1" err="1">
                <a:latin typeface="Palatino Linotype" panose="02040502050505030304" pitchFamily="18" charset="0"/>
              </a:rPr>
              <a:t>tuam</a:t>
            </a:r>
            <a:r>
              <a:rPr lang="en-US" i="1">
                <a:latin typeface="Palatino Linotype" panose="02040502050505030304" pitchFamily="18" charset="0"/>
              </a:rPr>
              <a:t>. </a:t>
            </a:r>
          </a:p>
        </p:txBody>
      </p:sp>
      <p:sp>
        <p:nvSpPr>
          <p:cNvPr id="5" name="TextBox 4">
            <a:extLst>
              <a:ext uri="{FF2B5EF4-FFF2-40B4-BE49-F238E27FC236}">
                <a16:creationId xmlns:a16="http://schemas.microsoft.com/office/drawing/2014/main" id="{55CA369E-77FE-8B73-4068-352A0105FFEC}"/>
              </a:ext>
            </a:extLst>
          </p:cNvPr>
          <p:cNvSpPr txBox="1"/>
          <p:nvPr/>
        </p:nvSpPr>
        <p:spPr>
          <a:xfrm>
            <a:off x="5885645" y="1601812"/>
            <a:ext cx="6156101" cy="4893647"/>
          </a:xfrm>
          <a:prstGeom prst="rect">
            <a:avLst/>
          </a:prstGeom>
          <a:noFill/>
        </p:spPr>
        <p:txBody>
          <a:bodyPr wrap="square">
            <a:spAutoFit/>
          </a:bodyPr>
          <a:lstStyle/>
          <a:p>
            <a:r>
              <a:rPr lang="en-US" sz="2400"/>
              <a:t>From other stories in the Gospel. In some copies, and especially in the Greek codices, it is written near Mark at the end of his Gospel: Afterward, when the eleven had reclined, Jesus appeared to them and </a:t>
            </a:r>
            <a:r>
              <a:rPr lang="en-US" sz="2400">
                <a:highlight>
                  <a:srgbClr val="FFFF00"/>
                </a:highlight>
              </a:rPr>
              <a:t>reproached them for their unbelief and the hardness of their hearts</a:t>
            </a:r>
            <a:r>
              <a:rPr lang="en-US" sz="2400"/>
              <a:t>, </a:t>
            </a:r>
            <a:r>
              <a:rPr lang="en-US" sz="2400">
                <a:highlight>
                  <a:srgbClr val="FFFF00"/>
                </a:highlight>
              </a:rPr>
              <a:t>because twice those who had seen him rise again did not believe</a:t>
            </a:r>
            <a:r>
              <a:rPr lang="en-US" sz="2400"/>
              <a:t>. And they satisfied themselves by saying that this is an age of iniquity and substance which does not allow the true power of God to be apprehended by unclean spirits. therefore now reveal thy righteousness.</a:t>
            </a:r>
          </a:p>
        </p:txBody>
      </p:sp>
      <p:sp>
        <p:nvSpPr>
          <p:cNvPr id="4" name="TextBox 3">
            <a:extLst>
              <a:ext uri="{FF2B5EF4-FFF2-40B4-BE49-F238E27FC236}">
                <a16:creationId xmlns:a16="http://schemas.microsoft.com/office/drawing/2014/main" id="{86CA2D0C-E7CF-EB5B-9161-F9F91AF4FE8F}"/>
              </a:ext>
            </a:extLst>
          </p:cNvPr>
          <p:cNvSpPr txBox="1"/>
          <p:nvPr/>
        </p:nvSpPr>
        <p:spPr>
          <a:xfrm>
            <a:off x="671512" y="6495459"/>
            <a:ext cx="7366715" cy="261610"/>
          </a:xfrm>
          <a:prstGeom prst="rect">
            <a:avLst/>
          </a:prstGeom>
          <a:noFill/>
        </p:spPr>
        <p:txBody>
          <a:bodyPr wrap="square">
            <a:spAutoFit/>
          </a:bodyPr>
          <a:lstStyle/>
          <a:p>
            <a:r>
              <a:rPr lang="en-US" sz="1100"/>
              <a:t>https://www.documentacatholicaomnia.eu/02m/0347-0420,_Hieronymus,_Dialogus_Adversus_Pelagianos,_MLT.pdf</a:t>
            </a:r>
          </a:p>
        </p:txBody>
      </p:sp>
      <p:sp>
        <p:nvSpPr>
          <p:cNvPr id="2" name="TextBox 1">
            <a:extLst>
              <a:ext uri="{FF2B5EF4-FFF2-40B4-BE49-F238E27FC236}">
                <a16:creationId xmlns:a16="http://schemas.microsoft.com/office/drawing/2014/main" id="{091899C1-D259-54E4-A05B-B9FEEE5DB4BD}"/>
              </a:ext>
            </a:extLst>
          </p:cNvPr>
          <p:cNvSpPr txBox="1"/>
          <p:nvPr/>
        </p:nvSpPr>
        <p:spPr>
          <a:xfrm>
            <a:off x="10194389" y="3817802"/>
            <a:ext cx="1847357" cy="461665"/>
          </a:xfrm>
          <a:prstGeom prst="rect">
            <a:avLst/>
          </a:prstGeom>
          <a:solidFill>
            <a:schemeClr val="tx1"/>
          </a:solidFill>
        </p:spPr>
        <p:txBody>
          <a:bodyPr wrap="square">
            <a:spAutoFit/>
          </a:bodyPr>
          <a:lstStyle/>
          <a:p>
            <a:pPr algn="ctr"/>
            <a:r>
              <a:rPr lang="en-US" sz="2400" b="1">
                <a:solidFill>
                  <a:schemeClr val="bg1"/>
                </a:solidFill>
                <a:effectLst/>
                <a:ea typeface="Times New Roman" panose="02020603050405020304" pitchFamily="18" charset="0"/>
              </a:rPr>
              <a:t>Mark 16:14</a:t>
            </a:r>
            <a:endParaRPr lang="en-US" sz="2400">
              <a:solidFill>
                <a:schemeClr val="bg1"/>
              </a:solidFill>
            </a:endParaRPr>
          </a:p>
        </p:txBody>
      </p:sp>
    </p:spTree>
    <p:extLst>
      <p:ext uri="{BB962C8B-B14F-4D97-AF65-F5344CB8AC3E}">
        <p14:creationId xmlns:p14="http://schemas.microsoft.com/office/powerpoint/2010/main" val="47533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1C7B050-1E79-DB8A-27E5-2318345AA32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05C978C-98E6-9A8C-C5EB-447A87D410DF}"/>
              </a:ext>
            </a:extLst>
          </p:cNvPr>
          <p:cNvSpPr txBox="1"/>
          <p:nvPr/>
        </p:nvSpPr>
        <p:spPr>
          <a:xfrm>
            <a:off x="717453" y="539455"/>
            <a:ext cx="4853354" cy="1323439"/>
          </a:xfrm>
          <a:prstGeom prst="rect">
            <a:avLst/>
          </a:prstGeom>
          <a:noFill/>
        </p:spPr>
        <p:txBody>
          <a:bodyPr wrap="square" rtlCol="0">
            <a:spAutoFit/>
          </a:bodyPr>
          <a:lstStyle/>
          <a:p>
            <a:pPr algn="ctr"/>
            <a:r>
              <a:rPr lang="en-US" sz="3600" b="1">
                <a:solidFill>
                  <a:schemeClr val="bg1"/>
                </a:solidFill>
              </a:rPr>
              <a:t>PUTTING THE QUESTION IN </a:t>
            </a:r>
            <a:r>
              <a:rPr lang="en-US" sz="4400" b="1">
                <a:solidFill>
                  <a:schemeClr val="bg1"/>
                </a:solidFill>
              </a:rPr>
              <a:t>PERSPECTIVE</a:t>
            </a:r>
          </a:p>
        </p:txBody>
      </p:sp>
      <p:sp>
        <p:nvSpPr>
          <p:cNvPr id="2" name="TextBox 1">
            <a:extLst>
              <a:ext uri="{FF2B5EF4-FFF2-40B4-BE49-F238E27FC236}">
                <a16:creationId xmlns:a16="http://schemas.microsoft.com/office/drawing/2014/main" id="{53BD8DA2-60A9-E636-D0A7-C0D68009EB35}"/>
              </a:ext>
            </a:extLst>
          </p:cNvPr>
          <p:cNvSpPr txBox="1"/>
          <p:nvPr/>
        </p:nvSpPr>
        <p:spPr>
          <a:xfrm>
            <a:off x="1685778" y="1887608"/>
            <a:ext cx="4853354" cy="646331"/>
          </a:xfrm>
          <a:prstGeom prst="rect">
            <a:avLst/>
          </a:prstGeom>
          <a:noFill/>
        </p:spPr>
        <p:txBody>
          <a:bodyPr wrap="square" rtlCol="0">
            <a:spAutoFit/>
          </a:bodyPr>
          <a:lstStyle/>
          <a:p>
            <a:pPr algn="ctr"/>
            <a:r>
              <a:rPr lang="en-US" sz="3600" b="1">
                <a:solidFill>
                  <a:schemeClr val="bg1"/>
                </a:solidFill>
              </a:rPr>
              <a:t>If </a:t>
            </a:r>
            <a:r>
              <a:rPr lang="en-US" sz="3600" b="1" i="1" u="sng">
                <a:solidFill>
                  <a:schemeClr val="bg1"/>
                </a:solidFill>
              </a:rPr>
              <a:t>authentic</a:t>
            </a:r>
            <a:r>
              <a:rPr lang="en-US" sz="3600" b="1">
                <a:solidFill>
                  <a:schemeClr val="bg1"/>
                </a:solidFill>
              </a:rPr>
              <a:t>…</a:t>
            </a:r>
            <a:endParaRPr lang="en-US" sz="4400" b="1">
              <a:solidFill>
                <a:schemeClr val="bg1"/>
              </a:solidFill>
            </a:endParaRPr>
          </a:p>
        </p:txBody>
      </p:sp>
      <p:sp>
        <p:nvSpPr>
          <p:cNvPr id="5" name="TextBox 4">
            <a:extLst>
              <a:ext uri="{FF2B5EF4-FFF2-40B4-BE49-F238E27FC236}">
                <a16:creationId xmlns:a16="http://schemas.microsoft.com/office/drawing/2014/main" id="{AD3E1D1A-E27C-47DB-4129-DBE046C7227B}"/>
              </a:ext>
            </a:extLst>
          </p:cNvPr>
          <p:cNvSpPr txBox="1"/>
          <p:nvPr/>
        </p:nvSpPr>
        <p:spPr>
          <a:xfrm>
            <a:off x="2824089" y="2734380"/>
            <a:ext cx="6098344" cy="1077218"/>
          </a:xfrm>
          <a:prstGeom prst="rect">
            <a:avLst/>
          </a:prstGeom>
          <a:solidFill>
            <a:schemeClr val="bg1"/>
          </a:solidFill>
        </p:spPr>
        <p:txBody>
          <a:bodyPr wrap="square">
            <a:spAutoFit/>
          </a:bodyPr>
          <a:lstStyle/>
          <a:p>
            <a:pPr marL="457200" indent="-457200">
              <a:buFont typeface="Arial" panose="020B0604020202020204" pitchFamily="34" charset="0"/>
              <a:buChar char="•"/>
            </a:pPr>
            <a:r>
              <a:rPr lang="en-US" sz="3200"/>
              <a:t>Reconciliation issues</a:t>
            </a:r>
          </a:p>
          <a:p>
            <a:pPr marL="457200" indent="-457200">
              <a:buFont typeface="Arial" panose="020B0604020202020204" pitchFamily="34" charset="0"/>
              <a:buChar char="•"/>
            </a:pPr>
            <a:r>
              <a:rPr lang="en-US" sz="3200"/>
              <a:t>Internal issues</a:t>
            </a:r>
          </a:p>
        </p:txBody>
      </p:sp>
    </p:spTree>
    <p:extLst>
      <p:ext uri="{BB962C8B-B14F-4D97-AF65-F5344CB8AC3E}">
        <p14:creationId xmlns:p14="http://schemas.microsoft.com/office/powerpoint/2010/main" val="310785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08F18-57E5-D5E0-5363-3988AFBD743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14D3AA6-C574-EE59-7176-A78804E6A23A}"/>
              </a:ext>
            </a:extLst>
          </p:cNvPr>
          <p:cNvSpPr txBox="1"/>
          <p:nvPr/>
        </p:nvSpPr>
        <p:spPr>
          <a:xfrm>
            <a:off x="671512" y="501134"/>
            <a:ext cx="11189930" cy="1015663"/>
          </a:xfrm>
          <a:prstGeom prst="rect">
            <a:avLst/>
          </a:prstGeom>
          <a:noFill/>
        </p:spPr>
        <p:txBody>
          <a:bodyPr wrap="square">
            <a:spAutoFit/>
          </a:bodyPr>
          <a:lstStyle/>
          <a:p>
            <a:r>
              <a:rPr lang="en-US" sz="3200" b="1"/>
              <a:t>Patristics</a:t>
            </a:r>
          </a:p>
          <a:p>
            <a:r>
              <a:rPr lang="en-US" sz="2800" b="1"/>
              <a:t>Jerome</a:t>
            </a:r>
          </a:p>
        </p:txBody>
      </p:sp>
      <p:sp>
        <p:nvSpPr>
          <p:cNvPr id="3" name="TextBox 2">
            <a:extLst>
              <a:ext uri="{FF2B5EF4-FFF2-40B4-BE49-F238E27FC236}">
                <a16:creationId xmlns:a16="http://schemas.microsoft.com/office/drawing/2014/main" id="{2B4E0970-E255-DEEA-2A7A-E0E306492AF6}"/>
              </a:ext>
            </a:extLst>
          </p:cNvPr>
          <p:cNvSpPr txBox="1"/>
          <p:nvPr/>
        </p:nvSpPr>
        <p:spPr>
          <a:xfrm>
            <a:off x="671512" y="1477044"/>
            <a:ext cx="5330043" cy="3139321"/>
          </a:xfrm>
          <a:prstGeom prst="rect">
            <a:avLst/>
          </a:prstGeom>
          <a:noFill/>
        </p:spPr>
        <p:txBody>
          <a:bodyPr wrap="square">
            <a:spAutoFit/>
          </a:bodyPr>
          <a:lstStyle/>
          <a:p>
            <a:r>
              <a:rPr lang="en-US" b="1"/>
              <a:t>Against </a:t>
            </a:r>
            <a:r>
              <a:rPr lang="en-US" b="1" err="1"/>
              <a:t>Pelagians</a:t>
            </a:r>
            <a:r>
              <a:rPr lang="en-US" b="1"/>
              <a:t> 2.16</a:t>
            </a:r>
          </a:p>
          <a:p>
            <a:r>
              <a:rPr lang="en-US" i="1">
                <a:latin typeface="Palatino Linotype" panose="02040502050505030304" pitchFamily="18" charset="0"/>
              </a:rPr>
              <a:t>Ex </a:t>
            </a:r>
            <a:r>
              <a:rPr lang="en-US" i="1" err="1">
                <a:latin typeface="Palatino Linotype" panose="02040502050505030304" pitchFamily="18" charset="0"/>
              </a:rPr>
              <a:t>aliis</a:t>
            </a:r>
            <a:r>
              <a:rPr lang="en-US" i="1">
                <a:latin typeface="Palatino Linotype" panose="02040502050505030304" pitchFamily="18" charset="0"/>
              </a:rPr>
              <a:t> in </a:t>
            </a:r>
            <a:r>
              <a:rPr lang="en-US" i="1" err="1">
                <a:latin typeface="Palatino Linotype" panose="02040502050505030304" pitchFamily="18" charset="0"/>
              </a:rPr>
              <a:t>Evangelio</a:t>
            </a:r>
            <a:r>
              <a:rPr lang="en-US" i="1">
                <a:latin typeface="Palatino Linotype" panose="02040502050505030304" pitchFamily="18" charset="0"/>
              </a:rPr>
              <a:t> </a:t>
            </a:r>
            <a:r>
              <a:rPr lang="en-US" i="1" err="1">
                <a:latin typeface="Palatino Linotype" panose="02040502050505030304" pitchFamily="18" charset="0"/>
              </a:rPr>
              <a:t>historiis</a:t>
            </a:r>
            <a:r>
              <a:rPr lang="en-US" i="1">
                <a:latin typeface="Palatino Linotype" panose="02040502050505030304" pitchFamily="18" charset="0"/>
              </a:rPr>
              <a:t>. In </a:t>
            </a:r>
            <a:r>
              <a:rPr lang="en-US" i="1" err="1">
                <a:latin typeface="Palatino Linotype" panose="02040502050505030304" pitchFamily="18" charset="0"/>
              </a:rPr>
              <a:t>quibusdam</a:t>
            </a:r>
            <a:r>
              <a:rPr lang="en-US" i="1">
                <a:latin typeface="Palatino Linotype" panose="02040502050505030304" pitchFamily="18" charset="0"/>
              </a:rPr>
              <a:t> </a:t>
            </a:r>
            <a:r>
              <a:rPr lang="en-US" i="1" err="1">
                <a:latin typeface="Palatino Linotype" panose="02040502050505030304" pitchFamily="18" charset="0"/>
              </a:rPr>
              <a:t>exemplaribus</a:t>
            </a:r>
            <a:r>
              <a:rPr lang="en-US" i="1">
                <a:latin typeface="Palatino Linotype" panose="02040502050505030304" pitchFamily="18" charset="0"/>
              </a:rPr>
              <a:t> et </a:t>
            </a:r>
            <a:r>
              <a:rPr lang="en-US" i="1" err="1">
                <a:latin typeface="Palatino Linotype" panose="02040502050505030304" pitchFamily="18" charset="0"/>
              </a:rPr>
              <a:t>maxime</a:t>
            </a:r>
            <a:r>
              <a:rPr lang="en-US" i="1">
                <a:latin typeface="Palatino Linotype" panose="02040502050505030304" pitchFamily="18" charset="0"/>
              </a:rPr>
              <a:t> in </a:t>
            </a:r>
            <a:r>
              <a:rPr lang="en-US" i="1" err="1">
                <a:latin typeface="Palatino Linotype" panose="02040502050505030304" pitchFamily="18" charset="0"/>
              </a:rPr>
              <a:t>Graecis</a:t>
            </a:r>
            <a:r>
              <a:rPr lang="en-US" i="1">
                <a:latin typeface="Palatino Linotype" panose="02040502050505030304" pitchFamily="18" charset="0"/>
              </a:rPr>
              <a:t> </a:t>
            </a:r>
            <a:r>
              <a:rPr lang="en-US" i="1" err="1">
                <a:latin typeface="Palatino Linotype" panose="02040502050505030304" pitchFamily="18" charset="0"/>
              </a:rPr>
              <a:t>codicibus</a:t>
            </a:r>
            <a:r>
              <a:rPr lang="en-US" i="1">
                <a:latin typeface="Palatino Linotype" panose="02040502050505030304" pitchFamily="18" charset="0"/>
              </a:rPr>
              <a:t>, juxta Marcum in fine </a:t>
            </a:r>
            <a:r>
              <a:rPr lang="en-US" i="1" err="1">
                <a:latin typeface="Palatino Linotype" panose="02040502050505030304" pitchFamily="18" charset="0"/>
              </a:rPr>
              <a:t>ejus</a:t>
            </a:r>
            <a:r>
              <a:rPr lang="en-US" i="1">
                <a:latin typeface="Palatino Linotype" panose="02040502050505030304" pitchFamily="18" charset="0"/>
              </a:rPr>
              <a:t> </a:t>
            </a:r>
            <a:r>
              <a:rPr lang="en-US" i="1" err="1">
                <a:latin typeface="Palatino Linotype" panose="02040502050505030304" pitchFamily="18" charset="0"/>
              </a:rPr>
              <a:t>Evangelii</a:t>
            </a:r>
            <a:r>
              <a:rPr lang="en-US" i="1">
                <a:latin typeface="Palatino Linotype" panose="02040502050505030304" pitchFamily="18" charset="0"/>
              </a:rPr>
              <a:t> </a:t>
            </a:r>
            <a:r>
              <a:rPr lang="en-US" i="1" err="1">
                <a:latin typeface="Palatino Linotype" panose="02040502050505030304" pitchFamily="18" charset="0"/>
              </a:rPr>
              <a:t>scribitur</a:t>
            </a:r>
            <a:r>
              <a:rPr lang="en-US" i="1">
                <a:latin typeface="Palatino Linotype" panose="02040502050505030304" pitchFamily="18" charset="0"/>
              </a:rPr>
              <a:t>: </a:t>
            </a:r>
            <a:r>
              <a:rPr lang="en-US" i="1" err="1">
                <a:latin typeface="Palatino Linotype" panose="02040502050505030304" pitchFamily="18" charset="0"/>
              </a:rPr>
              <a:t>Postea</a:t>
            </a:r>
            <a:r>
              <a:rPr lang="en-US" i="1">
                <a:latin typeface="Palatino Linotype" panose="02040502050505030304" pitchFamily="18" charset="0"/>
              </a:rPr>
              <a:t> cum </a:t>
            </a:r>
            <a:r>
              <a:rPr lang="en-US" i="1" err="1">
                <a:latin typeface="Palatino Linotype" panose="02040502050505030304" pitchFamily="18" charset="0"/>
              </a:rPr>
              <a:t>accubuissent</a:t>
            </a:r>
            <a:r>
              <a:rPr lang="en-US" i="1">
                <a:latin typeface="Palatino Linotype" panose="02040502050505030304" pitchFamily="18" charset="0"/>
              </a:rPr>
              <a:t> </a:t>
            </a:r>
            <a:r>
              <a:rPr lang="en-US" i="1" err="1">
                <a:latin typeface="Palatino Linotype" panose="02040502050505030304" pitchFamily="18" charset="0"/>
              </a:rPr>
              <a:t>undecim</a:t>
            </a:r>
            <a:r>
              <a:rPr lang="en-US" i="1">
                <a:latin typeface="Palatino Linotype" panose="02040502050505030304" pitchFamily="18" charset="0"/>
              </a:rPr>
              <a:t>, </a:t>
            </a:r>
            <a:r>
              <a:rPr lang="en-US" i="1" err="1">
                <a:latin typeface="Palatino Linotype" panose="02040502050505030304" pitchFamily="18" charset="0"/>
              </a:rPr>
              <a:t>apparuit</a:t>
            </a:r>
            <a:r>
              <a:rPr lang="en-US" i="1">
                <a:latin typeface="Palatino Linotype" panose="02040502050505030304" pitchFamily="18" charset="0"/>
              </a:rPr>
              <a:t>, </a:t>
            </a:r>
            <a:r>
              <a:rPr lang="en-US" i="1" err="1">
                <a:latin typeface="Palatino Linotype" panose="02040502050505030304" pitchFamily="18" charset="0"/>
              </a:rPr>
              <a:t>eis</a:t>
            </a:r>
            <a:r>
              <a:rPr lang="en-US" i="1">
                <a:latin typeface="Palatino Linotype" panose="02040502050505030304" pitchFamily="18" charset="0"/>
              </a:rPr>
              <a:t> Jesus, et </a:t>
            </a:r>
            <a:r>
              <a:rPr lang="en-US" i="1" err="1">
                <a:latin typeface="Palatino Linotype" panose="02040502050505030304" pitchFamily="18" charset="0"/>
              </a:rPr>
              <a:t>exprobravit</a:t>
            </a:r>
            <a:r>
              <a:rPr lang="en-US" i="1">
                <a:latin typeface="Palatino Linotype" panose="02040502050505030304" pitchFamily="18" charset="0"/>
              </a:rPr>
              <a:t> </a:t>
            </a:r>
            <a:r>
              <a:rPr lang="en-US" i="1" err="1">
                <a:latin typeface="Palatino Linotype" panose="02040502050505030304" pitchFamily="18" charset="0"/>
              </a:rPr>
              <a:t>incredulitatem</a:t>
            </a:r>
            <a:r>
              <a:rPr lang="en-US" i="1">
                <a:latin typeface="Palatino Linotype" panose="02040502050505030304" pitchFamily="18" charset="0"/>
              </a:rPr>
              <a:t> et </a:t>
            </a:r>
            <a:r>
              <a:rPr lang="en-US" i="1" err="1">
                <a:latin typeface="Palatino Linotype" panose="02040502050505030304" pitchFamily="18" charset="0"/>
              </a:rPr>
              <a:t>duritiam</a:t>
            </a:r>
            <a:r>
              <a:rPr lang="en-US" i="1">
                <a:latin typeface="Palatino Linotype" panose="02040502050505030304" pitchFamily="18" charset="0"/>
              </a:rPr>
              <a:t> cordis </a:t>
            </a:r>
            <a:r>
              <a:rPr lang="en-US" i="1" err="1">
                <a:latin typeface="Palatino Linotype" panose="02040502050505030304" pitchFamily="18" charset="0"/>
              </a:rPr>
              <a:t>eorum</a:t>
            </a:r>
            <a:r>
              <a:rPr lang="en-US" i="1">
                <a:latin typeface="Palatino Linotype" panose="02040502050505030304" pitchFamily="18" charset="0"/>
              </a:rPr>
              <a:t>, </a:t>
            </a:r>
            <a:r>
              <a:rPr lang="en-US" i="1" err="1">
                <a:latin typeface="Palatino Linotype" panose="02040502050505030304" pitchFamily="18" charset="0"/>
              </a:rPr>
              <a:t>quia</a:t>
            </a:r>
            <a:r>
              <a:rPr lang="en-US" i="1">
                <a:latin typeface="Palatino Linotype" panose="02040502050505030304" pitchFamily="18" charset="0"/>
              </a:rPr>
              <a:t> bis qui </a:t>
            </a:r>
            <a:r>
              <a:rPr lang="en-US" i="1" err="1">
                <a:latin typeface="Palatino Linotype" panose="02040502050505030304" pitchFamily="18" charset="0"/>
              </a:rPr>
              <a:t>viderant</a:t>
            </a:r>
            <a:r>
              <a:rPr lang="en-US" i="1">
                <a:latin typeface="Palatino Linotype" panose="02040502050505030304" pitchFamily="18" charset="0"/>
              </a:rPr>
              <a:t> </a:t>
            </a:r>
            <a:r>
              <a:rPr lang="en-US" i="1" err="1">
                <a:latin typeface="Palatino Linotype" panose="02040502050505030304" pitchFamily="18" charset="0"/>
              </a:rPr>
              <a:t>eum</a:t>
            </a:r>
            <a:r>
              <a:rPr lang="en-US" i="1">
                <a:latin typeface="Palatino Linotype" panose="02040502050505030304" pitchFamily="18" charset="0"/>
              </a:rPr>
              <a:t> </a:t>
            </a:r>
            <a:r>
              <a:rPr lang="en-US" i="1" err="1">
                <a:latin typeface="Palatino Linotype" panose="02040502050505030304" pitchFamily="18" charset="0"/>
              </a:rPr>
              <a:t>resurgentem</a:t>
            </a:r>
            <a:r>
              <a:rPr lang="en-US" i="1">
                <a:latin typeface="Palatino Linotype" panose="02040502050505030304" pitchFamily="18" charset="0"/>
              </a:rPr>
              <a:t> non </a:t>
            </a:r>
            <a:r>
              <a:rPr lang="en-US" i="1" err="1">
                <a:latin typeface="Palatino Linotype" panose="02040502050505030304" pitchFamily="18" charset="0"/>
              </a:rPr>
              <a:t>crediderunt</a:t>
            </a:r>
            <a:r>
              <a:rPr lang="en-US" i="1">
                <a:latin typeface="Palatino Linotype" panose="02040502050505030304" pitchFamily="18" charset="0"/>
              </a:rPr>
              <a:t>.  et </a:t>
            </a:r>
            <a:r>
              <a:rPr lang="en-US" i="1" err="1">
                <a:latin typeface="Palatino Linotype" panose="02040502050505030304" pitchFamily="18" charset="0"/>
              </a:rPr>
              <a:t>illi</a:t>
            </a:r>
            <a:r>
              <a:rPr lang="en-US" i="1">
                <a:latin typeface="Palatino Linotype" panose="02040502050505030304" pitchFamily="18" charset="0"/>
              </a:rPr>
              <a:t> </a:t>
            </a:r>
            <a:r>
              <a:rPr lang="en-US" i="1" err="1">
                <a:latin typeface="Palatino Linotype" panose="02040502050505030304" pitchFamily="18" charset="0"/>
              </a:rPr>
              <a:t>satisfaciebant</a:t>
            </a:r>
            <a:r>
              <a:rPr lang="en-US" i="1">
                <a:latin typeface="Palatino Linotype" panose="02040502050505030304" pitchFamily="18" charset="0"/>
              </a:rPr>
              <a:t> </a:t>
            </a:r>
            <a:r>
              <a:rPr lang="en-US" i="1" err="1">
                <a:latin typeface="Palatino Linotype" panose="02040502050505030304" pitchFamily="18" charset="0"/>
              </a:rPr>
              <a:t>dicentes</a:t>
            </a:r>
            <a:r>
              <a:rPr lang="en-US" i="1">
                <a:latin typeface="Palatino Linotype" panose="02040502050505030304" pitchFamily="18" charset="0"/>
              </a:rPr>
              <a:t> Saeculum </a:t>
            </a:r>
            <a:r>
              <a:rPr lang="en-US" i="1" err="1">
                <a:latin typeface="Palatino Linotype" panose="02040502050505030304" pitchFamily="18" charset="0"/>
              </a:rPr>
              <a:t>istud</a:t>
            </a:r>
            <a:r>
              <a:rPr lang="en-US" i="1">
                <a:latin typeface="Palatino Linotype" panose="02040502050505030304" pitchFamily="18" charset="0"/>
              </a:rPr>
              <a:t> </a:t>
            </a:r>
            <a:r>
              <a:rPr lang="en-US" i="1" err="1">
                <a:latin typeface="Palatino Linotype" panose="02040502050505030304" pitchFamily="18" charset="0"/>
              </a:rPr>
              <a:t>iniquitatis</a:t>
            </a:r>
            <a:r>
              <a:rPr lang="en-US" i="1">
                <a:latin typeface="Palatino Linotype" panose="02040502050505030304" pitchFamily="18" charset="0"/>
              </a:rPr>
              <a:t> et substantia </a:t>
            </a:r>
            <a:r>
              <a:rPr lang="en-US" i="1" err="1">
                <a:latin typeface="Palatino Linotype" panose="02040502050505030304" pitchFamily="18" charset="0"/>
              </a:rPr>
              <a:t>est</a:t>
            </a:r>
            <a:r>
              <a:rPr lang="en-US" i="1">
                <a:latin typeface="Palatino Linotype" panose="02040502050505030304" pitchFamily="18" charset="0"/>
              </a:rPr>
              <a:t> </a:t>
            </a:r>
            <a:r>
              <a:rPr lang="en-US" i="1" err="1">
                <a:latin typeface="Palatino Linotype" panose="02040502050505030304" pitchFamily="18" charset="0"/>
              </a:rPr>
              <a:t>quae</a:t>
            </a:r>
            <a:r>
              <a:rPr lang="en-US" i="1">
                <a:latin typeface="Palatino Linotype" panose="02040502050505030304" pitchFamily="18" charset="0"/>
              </a:rPr>
              <a:t> non </a:t>
            </a:r>
            <a:r>
              <a:rPr lang="en-US" i="1" err="1">
                <a:latin typeface="Palatino Linotype" panose="02040502050505030304" pitchFamily="18" charset="0"/>
              </a:rPr>
              <a:t>sinit</a:t>
            </a:r>
            <a:r>
              <a:rPr lang="en-US" i="1">
                <a:latin typeface="Palatino Linotype" panose="02040502050505030304" pitchFamily="18" charset="0"/>
              </a:rPr>
              <a:t> per </a:t>
            </a:r>
            <a:r>
              <a:rPr lang="en-US" i="1" err="1">
                <a:latin typeface="Palatino Linotype" panose="02040502050505030304" pitchFamily="18" charset="0"/>
              </a:rPr>
              <a:t>immundos</a:t>
            </a:r>
            <a:r>
              <a:rPr lang="en-US" i="1">
                <a:latin typeface="Palatino Linotype" panose="02040502050505030304" pitchFamily="18" charset="0"/>
              </a:rPr>
              <a:t> spiritus </a:t>
            </a:r>
            <a:r>
              <a:rPr lang="en-US" i="1" err="1">
                <a:latin typeface="Palatino Linotype" panose="02040502050505030304" pitchFamily="18" charset="0"/>
              </a:rPr>
              <a:t>veram</a:t>
            </a:r>
            <a:r>
              <a:rPr lang="en-US" i="1">
                <a:latin typeface="Palatino Linotype" panose="02040502050505030304" pitchFamily="18" charset="0"/>
              </a:rPr>
              <a:t> Dei </a:t>
            </a:r>
            <a:r>
              <a:rPr lang="en-US" i="1" err="1">
                <a:latin typeface="Palatino Linotype" panose="02040502050505030304" pitchFamily="18" charset="0"/>
              </a:rPr>
              <a:t>apprehendivirtutem</a:t>
            </a:r>
            <a:r>
              <a:rPr lang="en-US" i="1">
                <a:latin typeface="Palatino Linotype" panose="02040502050505030304" pitchFamily="18" charset="0"/>
              </a:rPr>
              <a:t>. </a:t>
            </a:r>
            <a:r>
              <a:rPr lang="en-US" i="1" err="1">
                <a:latin typeface="Palatino Linotype" panose="02040502050505030304" pitchFamily="18" charset="0"/>
              </a:rPr>
              <a:t>idcirco</a:t>
            </a:r>
            <a:r>
              <a:rPr lang="en-US" i="1">
                <a:latin typeface="Palatino Linotype" panose="02040502050505030304" pitchFamily="18" charset="0"/>
              </a:rPr>
              <a:t> jam </a:t>
            </a:r>
            <a:r>
              <a:rPr lang="en-US" i="1" err="1">
                <a:latin typeface="Palatino Linotype" panose="02040502050505030304" pitchFamily="18" charset="0"/>
              </a:rPr>
              <a:t>nunc</a:t>
            </a:r>
            <a:r>
              <a:rPr lang="en-US" i="1">
                <a:latin typeface="Palatino Linotype" panose="02040502050505030304" pitchFamily="18" charset="0"/>
              </a:rPr>
              <a:t> </a:t>
            </a:r>
            <a:r>
              <a:rPr lang="en-US" i="1" err="1">
                <a:latin typeface="Palatino Linotype" panose="02040502050505030304" pitchFamily="18" charset="0"/>
              </a:rPr>
              <a:t>revela</a:t>
            </a:r>
            <a:r>
              <a:rPr lang="en-US" i="1">
                <a:latin typeface="Palatino Linotype" panose="02040502050505030304" pitchFamily="18" charset="0"/>
              </a:rPr>
              <a:t> </a:t>
            </a:r>
            <a:r>
              <a:rPr lang="en-US" i="1" err="1">
                <a:latin typeface="Palatino Linotype" panose="02040502050505030304" pitchFamily="18" charset="0"/>
              </a:rPr>
              <a:t>justifiam</a:t>
            </a:r>
            <a:r>
              <a:rPr lang="en-US" i="1">
                <a:latin typeface="Palatino Linotype" panose="02040502050505030304" pitchFamily="18" charset="0"/>
              </a:rPr>
              <a:t> </a:t>
            </a:r>
            <a:r>
              <a:rPr lang="en-US" i="1" err="1">
                <a:latin typeface="Palatino Linotype" panose="02040502050505030304" pitchFamily="18" charset="0"/>
              </a:rPr>
              <a:t>tuam</a:t>
            </a:r>
            <a:r>
              <a:rPr lang="en-US" i="1">
                <a:latin typeface="Palatino Linotype" panose="02040502050505030304" pitchFamily="18" charset="0"/>
              </a:rPr>
              <a:t>. </a:t>
            </a:r>
          </a:p>
        </p:txBody>
      </p:sp>
      <p:sp>
        <p:nvSpPr>
          <p:cNvPr id="5" name="TextBox 4">
            <a:extLst>
              <a:ext uri="{FF2B5EF4-FFF2-40B4-BE49-F238E27FC236}">
                <a16:creationId xmlns:a16="http://schemas.microsoft.com/office/drawing/2014/main" id="{534DB0B8-CC50-96EC-32FF-8F41883EE7EF}"/>
              </a:ext>
            </a:extLst>
          </p:cNvPr>
          <p:cNvSpPr txBox="1"/>
          <p:nvPr/>
        </p:nvSpPr>
        <p:spPr>
          <a:xfrm>
            <a:off x="5885645" y="1601812"/>
            <a:ext cx="6156101" cy="4893647"/>
          </a:xfrm>
          <a:prstGeom prst="rect">
            <a:avLst/>
          </a:prstGeom>
          <a:noFill/>
        </p:spPr>
        <p:txBody>
          <a:bodyPr wrap="square">
            <a:spAutoFit/>
          </a:bodyPr>
          <a:lstStyle/>
          <a:p>
            <a:r>
              <a:rPr lang="en-US" sz="2400"/>
              <a:t>From other stories in the Gospel. In some copies, and especially in the Greek codices, it is written near Mark at the end of his Gospel: Afterward, when the eleven had reclined, Jesus appeared to them and reproached them for their unbelief and the hardness of their hearts, because twice those who had seen him rise again did not believe. </a:t>
            </a:r>
            <a:r>
              <a:rPr lang="en-US" sz="2400">
                <a:highlight>
                  <a:srgbClr val="FFFF00"/>
                </a:highlight>
              </a:rPr>
              <a:t>And they satisfied themselves by saying that this is an age of iniquity and substance which does not allow the true power of God to be apprehended by unclean spirits. Therefore now reveal thy righteousness.</a:t>
            </a:r>
          </a:p>
        </p:txBody>
      </p:sp>
      <p:sp>
        <p:nvSpPr>
          <p:cNvPr id="4" name="TextBox 3">
            <a:extLst>
              <a:ext uri="{FF2B5EF4-FFF2-40B4-BE49-F238E27FC236}">
                <a16:creationId xmlns:a16="http://schemas.microsoft.com/office/drawing/2014/main" id="{B669B562-2F40-4694-FBE6-437EF0F7A24F}"/>
              </a:ext>
            </a:extLst>
          </p:cNvPr>
          <p:cNvSpPr txBox="1"/>
          <p:nvPr/>
        </p:nvSpPr>
        <p:spPr>
          <a:xfrm>
            <a:off x="671512" y="6495459"/>
            <a:ext cx="7366715" cy="261610"/>
          </a:xfrm>
          <a:prstGeom prst="rect">
            <a:avLst/>
          </a:prstGeom>
          <a:noFill/>
        </p:spPr>
        <p:txBody>
          <a:bodyPr wrap="square">
            <a:spAutoFit/>
          </a:bodyPr>
          <a:lstStyle/>
          <a:p>
            <a:r>
              <a:rPr lang="en-US" sz="1100"/>
              <a:t>https://www.documentacatholicaomnia.eu/02m/0347-0420,_Hieronymus,_Dialogus_Adversus_Pelagianos,_MLT.pdf</a:t>
            </a:r>
          </a:p>
        </p:txBody>
      </p:sp>
      <p:sp>
        <p:nvSpPr>
          <p:cNvPr id="7" name="TextBox 6">
            <a:extLst>
              <a:ext uri="{FF2B5EF4-FFF2-40B4-BE49-F238E27FC236}">
                <a16:creationId xmlns:a16="http://schemas.microsoft.com/office/drawing/2014/main" id="{0B73FF13-8CFC-379E-331D-A08D3AF16328}"/>
              </a:ext>
            </a:extLst>
          </p:cNvPr>
          <p:cNvSpPr txBox="1"/>
          <p:nvPr/>
        </p:nvSpPr>
        <p:spPr>
          <a:xfrm>
            <a:off x="150254" y="3798228"/>
            <a:ext cx="5735391" cy="2677656"/>
          </a:xfrm>
          <a:prstGeom prst="rect">
            <a:avLst/>
          </a:prstGeom>
          <a:solidFill>
            <a:schemeClr val="tx1"/>
          </a:solidFill>
        </p:spPr>
        <p:txBody>
          <a:bodyPr wrap="square">
            <a:spAutoFit/>
          </a:bodyPr>
          <a:lstStyle/>
          <a:p>
            <a:r>
              <a:rPr lang="en-US" sz="2400" b="1" u="sng">
                <a:solidFill>
                  <a:schemeClr val="bg1"/>
                </a:solidFill>
                <a:effectLst/>
                <a:ea typeface="Times New Roman" panose="02020603050405020304" pitchFamily="18" charset="0"/>
              </a:rPr>
              <a:t>Codex W Freer Logion</a:t>
            </a:r>
          </a:p>
          <a:p>
            <a:r>
              <a:rPr lang="en-US" sz="2400">
                <a:solidFill>
                  <a:schemeClr val="bg1"/>
                </a:solidFill>
                <a:effectLst/>
                <a:ea typeface="Times New Roman" panose="02020603050405020304" pitchFamily="18" charset="0"/>
              </a:rPr>
              <a:t>And they were excusing themselves, saying, "This age of lawlessness and unbelief is under Satan who does not permit the things under the unclean spirits to understand the truth of God, that is, power. On account of this, reveal your righteousness already.” </a:t>
            </a:r>
            <a:endParaRPr lang="en-US" sz="2400">
              <a:solidFill>
                <a:schemeClr val="bg1"/>
              </a:solidFill>
            </a:endParaRPr>
          </a:p>
        </p:txBody>
      </p:sp>
    </p:spTree>
    <p:extLst>
      <p:ext uri="{BB962C8B-B14F-4D97-AF65-F5344CB8AC3E}">
        <p14:creationId xmlns:p14="http://schemas.microsoft.com/office/powerpoint/2010/main" val="160628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456D2-D35F-5207-9DDC-938DAC974A71}"/>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E7C7A65-705E-684D-AC31-9248CAE94ECE}"/>
              </a:ext>
            </a:extLst>
          </p:cNvPr>
          <p:cNvSpPr txBox="1"/>
          <p:nvPr/>
        </p:nvSpPr>
        <p:spPr>
          <a:xfrm>
            <a:off x="671512" y="501134"/>
            <a:ext cx="11189930" cy="5201424"/>
          </a:xfrm>
          <a:prstGeom prst="rect">
            <a:avLst/>
          </a:prstGeom>
          <a:noFill/>
        </p:spPr>
        <p:txBody>
          <a:bodyPr wrap="square">
            <a:spAutoFit/>
          </a:bodyPr>
          <a:lstStyle/>
          <a:p>
            <a:r>
              <a:rPr lang="en-US" sz="3200" b="1"/>
              <a:t>Patristics</a:t>
            </a:r>
          </a:p>
          <a:p>
            <a:r>
              <a:rPr lang="en-US" sz="2800"/>
              <a:t>What is Clear</a:t>
            </a:r>
          </a:p>
          <a:p>
            <a:endParaRPr lang="en-US" sz="2800"/>
          </a:p>
          <a:p>
            <a:r>
              <a:rPr lang="en-US" sz="2800" b="1"/>
              <a:t>Irenaeus</a:t>
            </a:r>
            <a:endParaRPr lang="en-US" sz="2800"/>
          </a:p>
          <a:p>
            <a:pPr lvl="1"/>
            <a:r>
              <a:rPr lang="en-US"/>
              <a:t> </a:t>
            </a:r>
            <a:r>
              <a:rPr lang="en-US" sz="3200">
                <a:latin typeface="Palatino Linotype" panose="02040502050505030304" pitchFamily="18" charset="0"/>
              </a:rPr>
              <a:t>“Also towards the conclusion of his Gospel, Mark says: ‘So then, after the Lord Jesus had spoken to them, He was received up into heaven, and </a:t>
            </a:r>
            <a:r>
              <a:rPr lang="en-US" sz="3200" err="1">
                <a:latin typeface="Palatino Linotype" panose="02040502050505030304" pitchFamily="18" charset="0"/>
              </a:rPr>
              <a:t>sitteth</a:t>
            </a:r>
            <a:r>
              <a:rPr lang="en-US" sz="3200">
                <a:latin typeface="Palatino Linotype" panose="02040502050505030304" pitchFamily="18" charset="0"/>
              </a:rPr>
              <a:t> on the right hand of God.’”</a:t>
            </a:r>
          </a:p>
          <a:p>
            <a:pPr lvl="1"/>
            <a:endParaRPr lang="en-US" sz="3200">
              <a:latin typeface="Palatino Linotype" panose="02040502050505030304" pitchFamily="18" charset="0"/>
            </a:endParaRPr>
          </a:p>
          <a:p>
            <a:pPr lvl="1"/>
            <a:r>
              <a:rPr lang="en-US" sz="2800"/>
              <a:t>Proof that in Gaul (France) as of the </a:t>
            </a:r>
            <a:r>
              <a:rPr lang="en-US" sz="2800" b="1" u="sng"/>
              <a:t>late 2</a:t>
            </a:r>
            <a:r>
              <a:rPr lang="en-US" sz="2800" b="1" u="sng" baseline="30000"/>
              <a:t>nd</a:t>
            </a:r>
            <a:r>
              <a:rPr lang="en-US" sz="2800" b="1" u="sng"/>
              <a:t> century</a:t>
            </a:r>
            <a:r>
              <a:rPr lang="en-US" sz="2800"/>
              <a:t>, the LE was included in some copies of Mark</a:t>
            </a:r>
          </a:p>
        </p:txBody>
      </p:sp>
      <p:sp>
        <p:nvSpPr>
          <p:cNvPr id="2" name="TextBox 1">
            <a:extLst>
              <a:ext uri="{FF2B5EF4-FFF2-40B4-BE49-F238E27FC236}">
                <a16:creationId xmlns:a16="http://schemas.microsoft.com/office/drawing/2014/main" id="{D6875F7C-F319-284C-A071-89AAE061CCF9}"/>
              </a:ext>
            </a:extLst>
          </p:cNvPr>
          <p:cNvSpPr txBox="1"/>
          <p:nvPr/>
        </p:nvSpPr>
        <p:spPr>
          <a:xfrm>
            <a:off x="1136821" y="5751986"/>
            <a:ext cx="10675193" cy="954107"/>
          </a:xfrm>
          <a:prstGeom prst="rect">
            <a:avLst/>
          </a:prstGeom>
          <a:noFill/>
        </p:spPr>
        <p:txBody>
          <a:bodyPr wrap="square" rtlCol="0">
            <a:spAutoFit/>
          </a:bodyPr>
          <a:lstStyle/>
          <a:p>
            <a:r>
              <a:rPr lang="en-US" sz="2800" b="1"/>
              <a:t>INTERESTING</a:t>
            </a:r>
            <a:r>
              <a:rPr lang="en-US" sz="2800"/>
              <a:t>: Codex D was taken from the monastery of “St. Irenaeus” in Lyons, the city of Irenaeus, in 1562</a:t>
            </a:r>
          </a:p>
        </p:txBody>
      </p:sp>
    </p:spTree>
    <p:extLst>
      <p:ext uri="{BB962C8B-B14F-4D97-AF65-F5344CB8AC3E}">
        <p14:creationId xmlns:p14="http://schemas.microsoft.com/office/powerpoint/2010/main" val="288347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6F0D9-E241-1D02-83E0-3044C5DEF0C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47BB0A6-63BC-9BC5-FFA0-07EE7D5D6B0C}"/>
              </a:ext>
            </a:extLst>
          </p:cNvPr>
          <p:cNvSpPr txBox="1"/>
          <p:nvPr/>
        </p:nvSpPr>
        <p:spPr>
          <a:xfrm>
            <a:off x="671512" y="501134"/>
            <a:ext cx="11189930" cy="2585323"/>
          </a:xfrm>
          <a:prstGeom prst="rect">
            <a:avLst/>
          </a:prstGeom>
          <a:noFill/>
        </p:spPr>
        <p:txBody>
          <a:bodyPr wrap="square">
            <a:spAutoFit/>
          </a:bodyPr>
          <a:lstStyle/>
          <a:p>
            <a:r>
              <a:rPr lang="en-US" sz="3200" b="1"/>
              <a:t>Patristics</a:t>
            </a:r>
          </a:p>
          <a:p>
            <a:r>
              <a:rPr lang="en-US" sz="2800"/>
              <a:t>What is Clear</a:t>
            </a:r>
          </a:p>
          <a:p>
            <a:endParaRPr lang="en-US" sz="2800"/>
          </a:p>
          <a:p>
            <a:r>
              <a:rPr lang="en-US" sz="2800" b="1"/>
              <a:t>Eusebius &amp; Jerome knew of the long ending</a:t>
            </a:r>
            <a:endParaRPr lang="en-US" sz="2800"/>
          </a:p>
          <a:p>
            <a:pPr lvl="1"/>
            <a:endParaRPr lang="en-US"/>
          </a:p>
          <a:p>
            <a:r>
              <a:rPr lang="en-US" sz="2800" b="1"/>
              <a:t>Eusebius &amp; Jerome knew of many MSS that ended at 16:8</a:t>
            </a:r>
          </a:p>
        </p:txBody>
      </p:sp>
    </p:spTree>
    <p:extLst>
      <p:ext uri="{BB962C8B-B14F-4D97-AF65-F5344CB8AC3E}">
        <p14:creationId xmlns:p14="http://schemas.microsoft.com/office/powerpoint/2010/main" val="45496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D30DBFB-79DC-2C08-2C47-7B945866886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D00A90D-C6DD-217C-11B1-CC39C62F4EC3}"/>
              </a:ext>
            </a:extLst>
          </p:cNvPr>
          <p:cNvSpPr txBox="1"/>
          <p:nvPr/>
        </p:nvSpPr>
        <p:spPr>
          <a:xfrm>
            <a:off x="3227523" y="2129105"/>
            <a:ext cx="625303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Evidence from Patristics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Is Mixed</a:t>
            </a:r>
            <a:endParaRPr kumimoji="0" lang="en-US" sz="4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37B9ECB-09BE-DAD5-0CC7-CC245538EFC4}"/>
              </a:ext>
            </a:extLst>
          </p:cNvPr>
          <p:cNvSpPr txBox="1"/>
          <p:nvPr/>
        </p:nvSpPr>
        <p:spPr>
          <a:xfrm>
            <a:off x="734098" y="3711059"/>
            <a:ext cx="10959920" cy="1569660"/>
          </a:xfrm>
          <a:prstGeom prst="rect">
            <a:avLst/>
          </a:prstGeom>
          <a:noFill/>
        </p:spPr>
        <p:txBody>
          <a:bodyPr wrap="square" rtlCol="0">
            <a:spAutoFit/>
          </a:bodyPr>
          <a:lstStyle/>
          <a:p>
            <a:pPr marL="571500" marR="0" lvl="0" indent="-5715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Early writers vouch for existence of the LE</a:t>
            </a:r>
          </a:p>
          <a:p>
            <a:pPr marL="571500" marR="0" lvl="0" indent="-5715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a:solidFill>
                  <a:prstClr val="white"/>
                </a:solidFill>
                <a:latin typeface="Calibri" panose="020F0502020204030204"/>
              </a:rPr>
              <a:t>Early writers tend to vouch for authority of the LE</a:t>
            </a: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a:p>
            <a:pPr marL="571500" marR="0" lvl="0" indent="-5715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Early writers provide evidence that early MSS lacked the LE</a:t>
            </a:r>
            <a:endParaRPr kumimoji="0" lang="en-US" sz="4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9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F8F2A-2DD2-3A98-FDDD-174CD5EE744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BF989B3-B112-4140-9032-5E1C474ABA99}"/>
              </a:ext>
            </a:extLst>
          </p:cNvPr>
          <p:cNvSpPr txBox="1"/>
          <p:nvPr/>
        </p:nvSpPr>
        <p:spPr>
          <a:xfrm>
            <a:off x="671512" y="501134"/>
            <a:ext cx="11158538"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EXTERNAL EVIDENCE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panose="020F0502020204030204"/>
                <a:ea typeface="+mn-ea"/>
                <a:cs typeface="+mn-cs"/>
              </a:rPr>
              <a:t>More Objective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Greek MSS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Ancient Versions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Patristics</a:t>
            </a:r>
            <a:endParaRPr kumimoji="0" lang="en-US" sz="3200" b="1"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B520CF9-1AA2-22A1-4F24-232CC38BE66F}"/>
              </a:ext>
            </a:extLst>
          </p:cNvPr>
          <p:cNvSpPr txBox="1"/>
          <p:nvPr/>
        </p:nvSpPr>
        <p:spPr>
          <a:xfrm>
            <a:off x="671512" y="3437518"/>
            <a:ext cx="1115853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INTERNAL EVIDENCE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panose="020F0502020204030204"/>
                <a:ea typeface="+mn-ea"/>
                <a:cs typeface="+mn-cs"/>
              </a:rPr>
              <a:t>More Subjective</a:t>
            </a:r>
          </a:p>
        </p:txBody>
      </p:sp>
    </p:spTree>
    <p:extLst>
      <p:ext uri="{BB962C8B-B14F-4D97-AF65-F5344CB8AC3E}">
        <p14:creationId xmlns:p14="http://schemas.microsoft.com/office/powerpoint/2010/main" val="32535005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43E4B-D3D0-2342-6AB9-23BB31197C3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F559166-FA36-00D1-D359-52BA6FFC69F0}"/>
              </a:ext>
            </a:extLst>
          </p:cNvPr>
          <p:cNvSpPr txBox="1"/>
          <p:nvPr/>
        </p:nvSpPr>
        <p:spPr>
          <a:xfrm>
            <a:off x="671512" y="501134"/>
            <a:ext cx="1115853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INTERNAL EVIDENCE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panose="020F0502020204030204"/>
                <a:ea typeface="+mn-ea"/>
                <a:cs typeface="+mn-cs"/>
              </a:rPr>
              <a:t>More Subjective</a:t>
            </a:r>
          </a:p>
        </p:txBody>
      </p:sp>
      <p:sp>
        <p:nvSpPr>
          <p:cNvPr id="3" name="TextBox 2">
            <a:extLst>
              <a:ext uri="{FF2B5EF4-FFF2-40B4-BE49-F238E27FC236}">
                <a16:creationId xmlns:a16="http://schemas.microsoft.com/office/drawing/2014/main" id="{8805B54F-07A8-EF3A-329E-A61CA5825406}"/>
              </a:ext>
            </a:extLst>
          </p:cNvPr>
          <p:cNvSpPr txBox="1"/>
          <p:nvPr/>
        </p:nvSpPr>
        <p:spPr>
          <a:xfrm>
            <a:off x="333820" y="1578352"/>
            <a:ext cx="11158537" cy="501675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solidFill>
                  <a:prstClr val="black"/>
                </a:solidFill>
                <a:latin typeface="Calibri" panose="020F0502020204030204"/>
              </a:rPr>
              <a:t>Absence of Historic Presents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Use of </a:t>
            </a:r>
            <a:r>
              <a:rPr lang="en-US" sz="3200" err="1">
                <a:effectLst/>
                <a:latin typeface="Times New Roman" panose="02020603050405020304" pitchFamily="18" charset="0"/>
                <a:ea typeface="Times New Roman" panose="02020603050405020304" pitchFamily="18" charset="0"/>
              </a:rPr>
              <a:t>δέ</a:t>
            </a: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 </a:t>
            </a:r>
            <a:r>
              <a:rPr lang="en-US" sz="3200">
                <a:solidFill>
                  <a:prstClr val="black"/>
                </a:solidFill>
                <a:latin typeface="Calibri" panose="020F0502020204030204"/>
              </a:rPr>
              <a:t>rather than </a:t>
            </a:r>
            <a:r>
              <a:rPr lang="en-US" sz="3200">
                <a:latin typeface="Times New Roman" panose="02020603050405020304" pitchFamily="18" charset="0"/>
              </a:rPr>
              <a:t>καί</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solidFill>
                  <a:prstClr val="black"/>
                </a:solidFill>
                <a:latin typeface="Calibri" panose="020F0502020204030204"/>
              </a:rPr>
              <a:t>Absence of </a:t>
            </a:r>
            <a:r>
              <a:rPr lang="en-US" sz="3200" err="1">
                <a:latin typeface="Times New Roman" panose="02020603050405020304" pitchFamily="18" charset="0"/>
              </a:rPr>
              <a:t>εὐθύς</a:t>
            </a:r>
            <a:endParaRPr lang="en-US" sz="3200">
              <a:latin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solidFill>
                  <a:prstClr val="black"/>
                </a:solidFill>
                <a:latin typeface="Calibri" panose="020F0502020204030204"/>
              </a:rPr>
              <a:t>Presence of “non-</a:t>
            </a:r>
            <a:r>
              <a:rPr lang="en-US" sz="3200" err="1">
                <a:solidFill>
                  <a:prstClr val="black"/>
                </a:solidFill>
                <a:latin typeface="Calibri" panose="020F0502020204030204"/>
              </a:rPr>
              <a:t>Markan</a:t>
            </a:r>
            <a:r>
              <a:rPr lang="en-US" sz="3200">
                <a:solidFill>
                  <a:prstClr val="black"/>
                </a:solidFill>
                <a:latin typeface="Calibri" panose="020F0502020204030204"/>
              </a:rPr>
              <a:t>” vocabulary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20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lang="en-US" sz="3200">
                <a:solidFill>
                  <a:prstClr val="black"/>
                </a:solidFill>
                <a:latin typeface="Calibri" panose="020F0502020204030204"/>
              </a:rPr>
              <a:t>Each point can be countered individually</a:t>
            </a:r>
          </a:p>
          <a:p>
            <a:pPr marR="0" lvl="0" algn="l" defTabSz="914400" rtl="0" eaLnBrk="1" fontAlgn="auto" latinLnBrk="0" hangingPunct="1">
              <a:lnSpc>
                <a:spcPct val="100000"/>
              </a:lnSpc>
              <a:spcBef>
                <a:spcPts val="0"/>
              </a:spcBef>
              <a:spcAft>
                <a:spcPts val="0"/>
              </a:spcAft>
              <a:buClrTx/>
              <a:buSzTx/>
              <a:tabLst/>
              <a:defRPr/>
            </a:pPr>
            <a:endParaRPr lang="en-US" sz="320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lang="en-US" sz="3200">
                <a:solidFill>
                  <a:prstClr val="black"/>
                </a:solidFill>
                <a:latin typeface="Calibri" panose="020F0502020204030204"/>
              </a:rPr>
              <a:t>Wallace’s point: All of These in One Context</a:t>
            </a:r>
          </a:p>
          <a:p>
            <a:pPr marR="0" lvl="0" algn="l" defTabSz="914400" rtl="0" eaLnBrk="1" fontAlgn="auto" latinLnBrk="0" hangingPunct="1">
              <a:lnSpc>
                <a:spcPct val="100000"/>
              </a:lnSpc>
              <a:spcBef>
                <a:spcPts val="0"/>
              </a:spcBef>
              <a:spcAft>
                <a:spcPts val="0"/>
              </a:spcAft>
              <a:buClrTx/>
              <a:buSzTx/>
              <a:tabLst/>
              <a:defRPr/>
            </a:pPr>
            <a:endParaRPr lang="en-US" sz="320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lang="en-US" sz="3200">
                <a:solidFill>
                  <a:prstClr val="black"/>
                </a:solidFill>
                <a:latin typeface="Calibri" panose="020F0502020204030204"/>
              </a:rPr>
              <a:t>BUT…</a:t>
            </a:r>
          </a:p>
        </p:txBody>
      </p:sp>
    </p:spTree>
    <p:extLst>
      <p:ext uri="{BB962C8B-B14F-4D97-AF65-F5344CB8AC3E}">
        <p14:creationId xmlns:p14="http://schemas.microsoft.com/office/powerpoint/2010/main" val="1708059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E462D-FF4C-873A-9A10-3856B89DAFF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DCBB3C-52D7-3B42-F9FA-4A897CBAD559}"/>
              </a:ext>
            </a:extLst>
          </p:cNvPr>
          <p:cNvSpPr txBox="1"/>
          <p:nvPr/>
        </p:nvSpPr>
        <p:spPr>
          <a:xfrm>
            <a:off x="671512" y="501134"/>
            <a:ext cx="1115853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INTERNAL EVIDENCE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panose="020F0502020204030204"/>
                <a:ea typeface="+mn-ea"/>
                <a:cs typeface="+mn-cs"/>
              </a:rPr>
              <a:t>More Subjective</a:t>
            </a:r>
          </a:p>
        </p:txBody>
      </p:sp>
      <p:sp>
        <p:nvSpPr>
          <p:cNvPr id="3" name="TextBox 2">
            <a:extLst>
              <a:ext uri="{FF2B5EF4-FFF2-40B4-BE49-F238E27FC236}">
                <a16:creationId xmlns:a16="http://schemas.microsoft.com/office/drawing/2014/main" id="{D71BD6AA-6442-3DE3-8DBF-1FD7AA74CA4A}"/>
              </a:ext>
            </a:extLst>
          </p:cNvPr>
          <p:cNvSpPr txBox="1"/>
          <p:nvPr/>
        </p:nvSpPr>
        <p:spPr>
          <a:xfrm>
            <a:off x="333820" y="1578352"/>
            <a:ext cx="11158537" cy="2062103"/>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solidFill>
                  <a:prstClr val="black"/>
                </a:solidFill>
                <a:latin typeface="Calibri" panose="020F0502020204030204"/>
              </a:rPr>
              <a:t>Absence of Historic Presents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Use of </a:t>
            </a:r>
            <a:r>
              <a:rPr lang="en-US" sz="3200" err="1">
                <a:effectLst/>
                <a:latin typeface="Times New Roman" panose="02020603050405020304" pitchFamily="18" charset="0"/>
                <a:ea typeface="Times New Roman" panose="02020603050405020304" pitchFamily="18" charset="0"/>
              </a:rPr>
              <a:t>δέ</a:t>
            </a: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 </a:t>
            </a:r>
            <a:r>
              <a:rPr lang="en-US" sz="3200">
                <a:solidFill>
                  <a:prstClr val="black"/>
                </a:solidFill>
                <a:latin typeface="Calibri" panose="020F0502020204030204"/>
              </a:rPr>
              <a:t>rather than </a:t>
            </a:r>
            <a:r>
              <a:rPr lang="en-US" sz="3200">
                <a:latin typeface="Times New Roman" panose="02020603050405020304" pitchFamily="18" charset="0"/>
              </a:rPr>
              <a:t>καί</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solidFill>
                  <a:prstClr val="black"/>
                </a:solidFill>
                <a:latin typeface="Calibri" panose="020F0502020204030204"/>
              </a:rPr>
              <a:t>Absence of </a:t>
            </a:r>
            <a:r>
              <a:rPr lang="en-US" sz="3200" err="1">
                <a:latin typeface="Times New Roman" panose="02020603050405020304" pitchFamily="18" charset="0"/>
              </a:rPr>
              <a:t>εὐθύς</a:t>
            </a:r>
            <a:endParaRPr lang="en-US" sz="3200">
              <a:latin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solidFill>
                  <a:prstClr val="black"/>
                </a:solidFill>
                <a:latin typeface="Calibri" panose="020F0502020204030204"/>
              </a:rPr>
              <a:t>Presence of “non-</a:t>
            </a:r>
            <a:r>
              <a:rPr lang="en-US" sz="3200" err="1">
                <a:solidFill>
                  <a:prstClr val="black"/>
                </a:solidFill>
                <a:latin typeface="Calibri" panose="020F0502020204030204"/>
              </a:rPr>
              <a:t>Markan</a:t>
            </a:r>
            <a:r>
              <a:rPr lang="en-US" sz="3200">
                <a:solidFill>
                  <a:prstClr val="black"/>
                </a:solidFill>
                <a:latin typeface="Calibri" panose="020F0502020204030204"/>
              </a:rPr>
              <a:t>” vocabulary</a:t>
            </a:r>
          </a:p>
        </p:txBody>
      </p:sp>
      <p:sp>
        <p:nvSpPr>
          <p:cNvPr id="2" name="TextBox 1">
            <a:extLst>
              <a:ext uri="{FF2B5EF4-FFF2-40B4-BE49-F238E27FC236}">
                <a16:creationId xmlns:a16="http://schemas.microsoft.com/office/drawing/2014/main" id="{2B2805AC-12B5-C4B3-CB81-7350F2A40670}"/>
              </a:ext>
            </a:extLst>
          </p:cNvPr>
          <p:cNvSpPr txBox="1"/>
          <p:nvPr/>
        </p:nvSpPr>
        <p:spPr>
          <a:xfrm>
            <a:off x="4758668" y="718584"/>
            <a:ext cx="7433331" cy="954107"/>
          </a:xfrm>
          <a:prstGeom prst="rect">
            <a:avLst/>
          </a:prstGeom>
          <a:solidFill>
            <a:srgbClr val="FF0000"/>
          </a:solidFill>
        </p:spPr>
        <p:txBody>
          <a:bodyPr wrap="square" rtlCol="0">
            <a:spAutoFit/>
          </a:bodyPr>
          <a:lstStyle/>
          <a:p>
            <a:pPr algn="ctr"/>
            <a:r>
              <a:rPr lang="en-US" sz="2800" b="1">
                <a:solidFill>
                  <a:schemeClr val="bg1"/>
                </a:solidFill>
                <a:effectLst>
                  <a:outerShdw blurRad="38100" dist="38100" dir="2700000" algn="tl">
                    <a:srgbClr val="000000">
                      <a:alpha val="43137"/>
                    </a:srgbClr>
                  </a:outerShdw>
                </a:effectLst>
              </a:rPr>
              <a:t>Mark 10:2-15</a:t>
            </a:r>
          </a:p>
          <a:p>
            <a:pPr algn="ctr"/>
            <a:r>
              <a:rPr lang="en-US" sz="2800" b="1">
                <a:solidFill>
                  <a:schemeClr val="bg1"/>
                </a:solidFill>
                <a:effectLst>
                  <a:outerShdw blurRad="38100" dist="38100" dir="2700000" algn="tl">
                    <a:srgbClr val="000000">
                      <a:alpha val="43137"/>
                    </a:srgbClr>
                  </a:outerShdw>
                </a:effectLst>
              </a:rPr>
              <a:t>(14 </a:t>
            </a:r>
            <a:r>
              <a:rPr lang="en-US" sz="2800" b="1" err="1">
                <a:solidFill>
                  <a:schemeClr val="bg1"/>
                </a:solidFill>
                <a:effectLst>
                  <a:outerShdw blurRad="38100" dist="38100" dir="2700000" algn="tl">
                    <a:srgbClr val="000000">
                      <a:alpha val="43137"/>
                    </a:srgbClr>
                  </a:outerShdw>
                </a:effectLst>
              </a:rPr>
              <a:t>vss</a:t>
            </a:r>
            <a:r>
              <a:rPr lang="en-US" sz="2800" b="1">
                <a:solidFill>
                  <a:schemeClr val="bg1"/>
                </a:solidFill>
                <a:effectLst>
                  <a:outerShdw blurRad="38100" dist="38100" dir="2700000" algn="tl">
                    <a:srgbClr val="000000">
                      <a:alpha val="43137"/>
                    </a:srgbClr>
                  </a:outerShdw>
                </a:effectLst>
              </a:rPr>
              <a:t>, 183 words)</a:t>
            </a:r>
          </a:p>
        </p:txBody>
      </p:sp>
    </p:spTree>
    <p:extLst>
      <p:ext uri="{BB962C8B-B14F-4D97-AF65-F5344CB8AC3E}">
        <p14:creationId xmlns:p14="http://schemas.microsoft.com/office/powerpoint/2010/main" val="368376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E462D-FF4C-873A-9A10-3856B89DAFF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DCBB3C-52D7-3B42-F9FA-4A897CBAD559}"/>
              </a:ext>
            </a:extLst>
          </p:cNvPr>
          <p:cNvSpPr txBox="1"/>
          <p:nvPr/>
        </p:nvSpPr>
        <p:spPr>
          <a:xfrm>
            <a:off x="671512" y="501134"/>
            <a:ext cx="1115853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INTERNAL EVIDENCE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panose="020F0502020204030204"/>
                <a:ea typeface="+mn-ea"/>
                <a:cs typeface="+mn-cs"/>
              </a:rPr>
              <a:t>More Subjective</a:t>
            </a:r>
          </a:p>
        </p:txBody>
      </p:sp>
      <p:sp>
        <p:nvSpPr>
          <p:cNvPr id="3" name="TextBox 2">
            <a:extLst>
              <a:ext uri="{FF2B5EF4-FFF2-40B4-BE49-F238E27FC236}">
                <a16:creationId xmlns:a16="http://schemas.microsoft.com/office/drawing/2014/main" id="{D71BD6AA-6442-3DE3-8DBF-1FD7AA74CA4A}"/>
              </a:ext>
            </a:extLst>
          </p:cNvPr>
          <p:cNvSpPr txBox="1"/>
          <p:nvPr/>
        </p:nvSpPr>
        <p:spPr>
          <a:xfrm>
            <a:off x="333820" y="1578352"/>
            <a:ext cx="11158537" cy="2062103"/>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solidFill>
                  <a:prstClr val="black"/>
                </a:solidFill>
                <a:highlight>
                  <a:srgbClr val="FFFF00"/>
                </a:highlight>
                <a:latin typeface="Calibri" panose="020F0502020204030204"/>
              </a:rPr>
              <a:t>Absence of Historic Presents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Use of </a:t>
            </a:r>
            <a:r>
              <a:rPr lang="en-US" sz="3200" err="1">
                <a:effectLst/>
                <a:latin typeface="Times New Roman" panose="02020603050405020304" pitchFamily="18" charset="0"/>
                <a:ea typeface="Times New Roman" panose="02020603050405020304" pitchFamily="18" charset="0"/>
              </a:rPr>
              <a:t>δέ</a:t>
            </a: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 </a:t>
            </a:r>
            <a:r>
              <a:rPr lang="en-US" sz="3200">
                <a:solidFill>
                  <a:prstClr val="black"/>
                </a:solidFill>
                <a:latin typeface="Calibri" panose="020F0502020204030204"/>
              </a:rPr>
              <a:t>rather than </a:t>
            </a:r>
            <a:r>
              <a:rPr lang="en-US" sz="3200">
                <a:latin typeface="Times New Roman" panose="02020603050405020304" pitchFamily="18" charset="0"/>
              </a:rPr>
              <a:t>καί</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solidFill>
                  <a:prstClr val="black"/>
                </a:solidFill>
                <a:latin typeface="Calibri" panose="020F0502020204030204"/>
              </a:rPr>
              <a:t>Absence of </a:t>
            </a:r>
            <a:r>
              <a:rPr lang="en-US" sz="3200" err="1">
                <a:latin typeface="Times New Roman" panose="02020603050405020304" pitchFamily="18" charset="0"/>
              </a:rPr>
              <a:t>εὐθύς</a:t>
            </a:r>
            <a:endParaRPr lang="en-US" sz="3200">
              <a:latin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solidFill>
                  <a:prstClr val="black"/>
                </a:solidFill>
                <a:latin typeface="Calibri" panose="020F0502020204030204"/>
              </a:rPr>
              <a:t>Presence of “non-</a:t>
            </a:r>
            <a:r>
              <a:rPr lang="en-US" sz="3200" err="1">
                <a:solidFill>
                  <a:prstClr val="black"/>
                </a:solidFill>
                <a:latin typeface="Calibri" panose="020F0502020204030204"/>
              </a:rPr>
              <a:t>Markan</a:t>
            </a:r>
            <a:r>
              <a:rPr lang="en-US" sz="3200">
                <a:solidFill>
                  <a:prstClr val="black"/>
                </a:solidFill>
                <a:latin typeface="Calibri" panose="020F0502020204030204"/>
              </a:rPr>
              <a:t>” vocabulary</a:t>
            </a:r>
          </a:p>
        </p:txBody>
      </p:sp>
      <p:sp>
        <p:nvSpPr>
          <p:cNvPr id="2" name="TextBox 1">
            <a:extLst>
              <a:ext uri="{FF2B5EF4-FFF2-40B4-BE49-F238E27FC236}">
                <a16:creationId xmlns:a16="http://schemas.microsoft.com/office/drawing/2014/main" id="{2B2805AC-12B5-C4B3-CB81-7350F2A40670}"/>
              </a:ext>
            </a:extLst>
          </p:cNvPr>
          <p:cNvSpPr txBox="1"/>
          <p:nvPr/>
        </p:nvSpPr>
        <p:spPr>
          <a:xfrm>
            <a:off x="4758668" y="718584"/>
            <a:ext cx="7433331" cy="1446550"/>
          </a:xfrm>
          <a:prstGeom prst="rect">
            <a:avLst/>
          </a:prstGeom>
          <a:solidFill>
            <a:srgbClr val="FF0000"/>
          </a:solidFill>
        </p:spPr>
        <p:txBody>
          <a:bodyPr wrap="square" rtlCol="0">
            <a:spAutoFit/>
          </a:bodyPr>
          <a:lstStyle/>
          <a:p>
            <a:pPr algn="ctr"/>
            <a:r>
              <a:rPr lang="en-US" sz="2800" b="1">
                <a:solidFill>
                  <a:schemeClr val="bg1"/>
                </a:solidFill>
                <a:effectLst>
                  <a:outerShdw blurRad="38100" dist="38100" dir="2700000" algn="tl">
                    <a:srgbClr val="000000">
                      <a:alpha val="43137"/>
                    </a:srgbClr>
                  </a:outerShdw>
                </a:effectLst>
              </a:rPr>
              <a:t>Mark 10:2-15</a:t>
            </a:r>
          </a:p>
          <a:p>
            <a:pPr algn="ctr"/>
            <a:r>
              <a:rPr lang="en-US" sz="2800" b="1">
                <a:solidFill>
                  <a:schemeClr val="bg1"/>
                </a:solidFill>
                <a:effectLst>
                  <a:outerShdw blurRad="38100" dist="38100" dir="2700000" algn="tl">
                    <a:srgbClr val="000000">
                      <a:alpha val="43137"/>
                    </a:srgbClr>
                  </a:outerShdw>
                </a:effectLst>
              </a:rPr>
              <a:t>(14 </a:t>
            </a:r>
            <a:r>
              <a:rPr lang="en-US" sz="2800" b="1" err="1">
                <a:solidFill>
                  <a:schemeClr val="bg1"/>
                </a:solidFill>
                <a:effectLst>
                  <a:outerShdw blurRad="38100" dist="38100" dir="2700000" algn="tl">
                    <a:srgbClr val="000000">
                      <a:alpha val="43137"/>
                    </a:srgbClr>
                  </a:outerShdw>
                </a:effectLst>
              </a:rPr>
              <a:t>vss</a:t>
            </a:r>
            <a:r>
              <a:rPr lang="en-US" sz="2800" b="1">
                <a:solidFill>
                  <a:schemeClr val="bg1"/>
                </a:solidFill>
                <a:effectLst>
                  <a:outerShdw blurRad="38100" dist="38100" dir="2700000" algn="tl">
                    <a:srgbClr val="000000">
                      <a:alpha val="43137"/>
                    </a:srgbClr>
                  </a:outerShdw>
                </a:effectLst>
              </a:rPr>
              <a:t>, 183 words)</a:t>
            </a:r>
          </a:p>
          <a:p>
            <a:pPr marL="457200" indent="-457200">
              <a:buFont typeface="Arial" panose="020B0604020202020204" pitchFamily="34" charset="0"/>
              <a:buChar char="•"/>
            </a:pPr>
            <a:r>
              <a:rPr lang="en-US" sz="3200">
                <a:solidFill>
                  <a:schemeClr val="bg1"/>
                </a:solidFill>
                <a:effectLst>
                  <a:outerShdw blurRad="38100" dist="38100" dir="2700000" algn="tl">
                    <a:srgbClr val="000000">
                      <a:alpha val="43137"/>
                    </a:srgbClr>
                  </a:outerShdw>
                </a:effectLst>
              </a:rPr>
              <a:t>1 HP, </a:t>
            </a:r>
            <a:r>
              <a:rPr lang="el-GR" sz="3200">
                <a:solidFill>
                  <a:schemeClr val="bg1"/>
                </a:solidFill>
                <a:effectLst>
                  <a:outerShdw blurRad="38100" dist="38100" dir="2700000" algn="tl">
                    <a:srgbClr val="000000">
                      <a:alpha val="43137"/>
                    </a:srgbClr>
                  </a:outerShdw>
                </a:effectLst>
              </a:rPr>
              <a:t>λέγει</a:t>
            </a:r>
            <a:r>
              <a:rPr lang="en-US" sz="3200">
                <a:solidFill>
                  <a:schemeClr val="bg1"/>
                </a:solidFill>
                <a:effectLst>
                  <a:outerShdw blurRad="38100" dist="38100" dir="2700000" algn="tl">
                    <a:srgbClr val="000000">
                      <a:alpha val="43137"/>
                    </a:srgbClr>
                  </a:outerShdw>
                </a:effectLst>
              </a:rPr>
              <a:t> (10:11) </a:t>
            </a:r>
            <a:r>
              <a:rPr lang="en-US" sz="2000">
                <a:solidFill>
                  <a:schemeClr val="bg1"/>
                </a:solidFill>
                <a:effectLst>
                  <a:outerShdw blurRad="38100" dist="38100" dir="2700000" algn="tl">
                    <a:srgbClr val="000000">
                      <a:alpha val="43137"/>
                    </a:srgbClr>
                  </a:outerShdw>
                </a:effectLst>
              </a:rPr>
              <a:t>which even Luke uses (11:45, 13:8)</a:t>
            </a:r>
            <a:endParaRPr lang="en-US" sz="320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538054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962DF-40A1-0901-D47A-F12B1A3A1AB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3C5ECAA-70F6-B147-0126-0B105F860802}"/>
              </a:ext>
            </a:extLst>
          </p:cNvPr>
          <p:cNvSpPr txBox="1"/>
          <p:nvPr/>
        </p:nvSpPr>
        <p:spPr>
          <a:xfrm>
            <a:off x="671512" y="501134"/>
            <a:ext cx="1115853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INTERNAL EVIDENCE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panose="020F0502020204030204"/>
                <a:ea typeface="+mn-ea"/>
                <a:cs typeface="+mn-cs"/>
              </a:rPr>
              <a:t>More Subjective</a:t>
            </a:r>
          </a:p>
        </p:txBody>
      </p:sp>
      <p:sp>
        <p:nvSpPr>
          <p:cNvPr id="3" name="TextBox 2">
            <a:extLst>
              <a:ext uri="{FF2B5EF4-FFF2-40B4-BE49-F238E27FC236}">
                <a16:creationId xmlns:a16="http://schemas.microsoft.com/office/drawing/2014/main" id="{72F79BDE-1AA2-0947-C809-E087173A4E45}"/>
              </a:ext>
            </a:extLst>
          </p:cNvPr>
          <p:cNvSpPr txBox="1"/>
          <p:nvPr/>
        </p:nvSpPr>
        <p:spPr>
          <a:xfrm>
            <a:off x="333820" y="1578352"/>
            <a:ext cx="11158537" cy="2062103"/>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solidFill>
                  <a:prstClr val="black"/>
                </a:solidFill>
                <a:latin typeface="Calibri" panose="020F0502020204030204"/>
              </a:rPr>
              <a:t>Absence of Historic Presents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highlight>
                  <a:srgbClr val="FFFF00"/>
                </a:highlight>
                <a:uLnTx/>
                <a:uFillTx/>
                <a:latin typeface="Calibri" panose="020F0502020204030204"/>
              </a:rPr>
              <a:t>Use of </a:t>
            </a:r>
            <a:r>
              <a:rPr lang="en-US" sz="3200" err="1">
                <a:effectLst/>
                <a:highlight>
                  <a:srgbClr val="FFFF00"/>
                </a:highlight>
                <a:latin typeface="Times New Roman" panose="02020603050405020304" pitchFamily="18" charset="0"/>
                <a:ea typeface="Times New Roman" panose="02020603050405020304" pitchFamily="18" charset="0"/>
              </a:rPr>
              <a:t>δέ</a:t>
            </a:r>
            <a:r>
              <a:rPr kumimoji="0" lang="en-US" sz="3200" b="0" i="0" u="none" strike="noStrike" kern="1200" cap="none" spc="0" normalizeH="0" baseline="0" noProof="0">
                <a:ln>
                  <a:noFill/>
                </a:ln>
                <a:solidFill>
                  <a:prstClr val="black"/>
                </a:solidFill>
                <a:effectLst/>
                <a:highlight>
                  <a:srgbClr val="FFFF00"/>
                </a:highlight>
                <a:uLnTx/>
                <a:uFillTx/>
                <a:latin typeface="Calibri" panose="020F0502020204030204"/>
              </a:rPr>
              <a:t> </a:t>
            </a:r>
            <a:r>
              <a:rPr lang="en-US" sz="3200">
                <a:solidFill>
                  <a:prstClr val="black"/>
                </a:solidFill>
                <a:highlight>
                  <a:srgbClr val="FFFF00"/>
                </a:highlight>
                <a:latin typeface="Calibri" panose="020F0502020204030204"/>
              </a:rPr>
              <a:t>rather than </a:t>
            </a:r>
            <a:r>
              <a:rPr lang="en-US" sz="3200">
                <a:highlight>
                  <a:srgbClr val="FFFF00"/>
                </a:highlight>
                <a:latin typeface="Times New Roman" panose="02020603050405020304" pitchFamily="18" charset="0"/>
              </a:rPr>
              <a:t>καί</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solidFill>
                  <a:prstClr val="black"/>
                </a:solidFill>
                <a:latin typeface="Calibri" panose="020F0502020204030204"/>
              </a:rPr>
              <a:t>Absence of </a:t>
            </a:r>
            <a:r>
              <a:rPr lang="en-US" sz="3200" err="1">
                <a:latin typeface="Times New Roman" panose="02020603050405020304" pitchFamily="18" charset="0"/>
              </a:rPr>
              <a:t>εὐθύς</a:t>
            </a:r>
            <a:endParaRPr lang="en-US" sz="3200">
              <a:latin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solidFill>
                  <a:prstClr val="black"/>
                </a:solidFill>
                <a:latin typeface="Calibri" panose="020F0502020204030204"/>
              </a:rPr>
              <a:t>Presence of “non-</a:t>
            </a:r>
            <a:r>
              <a:rPr lang="en-US" sz="3200" err="1">
                <a:solidFill>
                  <a:prstClr val="black"/>
                </a:solidFill>
                <a:latin typeface="Calibri" panose="020F0502020204030204"/>
              </a:rPr>
              <a:t>Markan</a:t>
            </a:r>
            <a:r>
              <a:rPr lang="en-US" sz="3200">
                <a:solidFill>
                  <a:prstClr val="black"/>
                </a:solidFill>
                <a:latin typeface="Calibri" panose="020F0502020204030204"/>
              </a:rPr>
              <a:t>” vocabulary</a:t>
            </a:r>
          </a:p>
        </p:txBody>
      </p:sp>
      <p:sp>
        <p:nvSpPr>
          <p:cNvPr id="8" name="TextBox 7">
            <a:extLst>
              <a:ext uri="{FF2B5EF4-FFF2-40B4-BE49-F238E27FC236}">
                <a16:creationId xmlns:a16="http://schemas.microsoft.com/office/drawing/2014/main" id="{C0BBAB8F-0038-61AD-E677-457B7696A142}"/>
              </a:ext>
            </a:extLst>
          </p:cNvPr>
          <p:cNvSpPr txBox="1"/>
          <p:nvPr/>
        </p:nvSpPr>
        <p:spPr>
          <a:xfrm>
            <a:off x="4758668" y="718584"/>
            <a:ext cx="7433331" cy="1446550"/>
          </a:xfrm>
          <a:prstGeom prst="rect">
            <a:avLst/>
          </a:prstGeom>
          <a:solidFill>
            <a:srgbClr val="FF0000"/>
          </a:solidFill>
        </p:spPr>
        <p:txBody>
          <a:bodyPr wrap="square" rtlCol="0">
            <a:spAutoFit/>
          </a:bodyPr>
          <a:lstStyle/>
          <a:p>
            <a:pPr algn="ctr"/>
            <a:r>
              <a:rPr lang="en-US" sz="2800" b="1">
                <a:solidFill>
                  <a:schemeClr val="bg1"/>
                </a:solidFill>
                <a:effectLst>
                  <a:outerShdw blurRad="38100" dist="38100" dir="2700000" algn="tl">
                    <a:srgbClr val="000000">
                      <a:alpha val="43137"/>
                    </a:srgbClr>
                  </a:outerShdw>
                </a:effectLst>
              </a:rPr>
              <a:t>Mark 10:2-15</a:t>
            </a:r>
          </a:p>
          <a:p>
            <a:pPr algn="ctr"/>
            <a:r>
              <a:rPr lang="en-US" sz="2800" b="1">
                <a:solidFill>
                  <a:schemeClr val="bg1"/>
                </a:solidFill>
                <a:effectLst>
                  <a:outerShdw blurRad="38100" dist="38100" dir="2700000" algn="tl">
                    <a:srgbClr val="000000">
                      <a:alpha val="43137"/>
                    </a:srgbClr>
                  </a:outerShdw>
                </a:effectLst>
              </a:rPr>
              <a:t>(14 </a:t>
            </a:r>
            <a:r>
              <a:rPr lang="en-US" sz="2800" b="1" err="1">
                <a:solidFill>
                  <a:schemeClr val="bg1"/>
                </a:solidFill>
                <a:effectLst>
                  <a:outerShdw blurRad="38100" dist="38100" dir="2700000" algn="tl">
                    <a:srgbClr val="000000">
                      <a:alpha val="43137"/>
                    </a:srgbClr>
                  </a:outerShdw>
                </a:effectLst>
              </a:rPr>
              <a:t>vss</a:t>
            </a:r>
            <a:r>
              <a:rPr lang="en-US" sz="2800" b="1">
                <a:solidFill>
                  <a:schemeClr val="bg1"/>
                </a:solidFill>
                <a:effectLst>
                  <a:outerShdw blurRad="38100" dist="38100" dir="2700000" algn="tl">
                    <a:srgbClr val="000000">
                      <a:alpha val="43137"/>
                    </a:srgbClr>
                  </a:outerShdw>
                </a:effectLst>
              </a:rPr>
              <a:t>, 183 words)</a:t>
            </a:r>
          </a:p>
          <a:p>
            <a:pPr marL="457200" indent="-457200">
              <a:buFont typeface="Arial" panose="020B0604020202020204" pitchFamily="34" charset="0"/>
              <a:buChar char="•"/>
            </a:pPr>
            <a:r>
              <a:rPr lang="en-US" sz="3200">
                <a:solidFill>
                  <a:schemeClr val="bg1"/>
                </a:solidFill>
                <a:effectLst>
                  <a:outerShdw blurRad="38100" dist="38100" dir="2700000" algn="tl">
                    <a:srgbClr val="000000">
                      <a:alpha val="43137"/>
                    </a:srgbClr>
                  </a:outerShdw>
                </a:effectLst>
              </a:rPr>
              <a:t>1 HP, </a:t>
            </a:r>
            <a:r>
              <a:rPr lang="el-GR" sz="3200">
                <a:solidFill>
                  <a:schemeClr val="bg1"/>
                </a:solidFill>
                <a:effectLst>
                  <a:outerShdw blurRad="38100" dist="38100" dir="2700000" algn="tl">
                    <a:srgbClr val="000000">
                      <a:alpha val="43137"/>
                    </a:srgbClr>
                  </a:outerShdw>
                </a:effectLst>
              </a:rPr>
              <a:t>λέγει</a:t>
            </a:r>
            <a:r>
              <a:rPr lang="en-US" sz="3200">
                <a:solidFill>
                  <a:schemeClr val="bg1"/>
                </a:solidFill>
                <a:effectLst>
                  <a:outerShdw blurRad="38100" dist="38100" dir="2700000" algn="tl">
                    <a:srgbClr val="000000">
                      <a:alpha val="43137"/>
                    </a:srgbClr>
                  </a:outerShdw>
                </a:effectLst>
              </a:rPr>
              <a:t> (10:11) </a:t>
            </a:r>
            <a:r>
              <a:rPr lang="en-US" sz="2000">
                <a:solidFill>
                  <a:schemeClr val="bg1"/>
                </a:solidFill>
                <a:effectLst>
                  <a:outerShdw blurRad="38100" dist="38100" dir="2700000" algn="tl">
                    <a:srgbClr val="000000">
                      <a:alpha val="43137"/>
                    </a:srgbClr>
                  </a:outerShdw>
                </a:effectLst>
              </a:rPr>
              <a:t>which even Luke uses (11:45, 13:8)</a:t>
            </a:r>
            <a:endParaRPr lang="en-US" sz="320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382187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80FF4-31E3-F4A5-C4A7-94304D23A75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0B8245D-4DBB-A011-AAED-DCD25051537F}"/>
              </a:ext>
            </a:extLst>
          </p:cNvPr>
          <p:cNvSpPr txBox="1"/>
          <p:nvPr/>
        </p:nvSpPr>
        <p:spPr>
          <a:xfrm>
            <a:off x="671512" y="501134"/>
            <a:ext cx="1115853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INTERNAL EVIDENCE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panose="020F0502020204030204"/>
                <a:ea typeface="+mn-ea"/>
                <a:cs typeface="+mn-cs"/>
              </a:rPr>
              <a:t>More Subjective</a:t>
            </a:r>
          </a:p>
        </p:txBody>
      </p:sp>
      <p:sp>
        <p:nvSpPr>
          <p:cNvPr id="3" name="TextBox 2">
            <a:extLst>
              <a:ext uri="{FF2B5EF4-FFF2-40B4-BE49-F238E27FC236}">
                <a16:creationId xmlns:a16="http://schemas.microsoft.com/office/drawing/2014/main" id="{66DEC90C-6A95-4AA3-F3E6-5D49D82EC5BD}"/>
              </a:ext>
            </a:extLst>
          </p:cNvPr>
          <p:cNvSpPr txBox="1"/>
          <p:nvPr/>
        </p:nvSpPr>
        <p:spPr>
          <a:xfrm>
            <a:off x="333820" y="1578352"/>
            <a:ext cx="11158537" cy="2062103"/>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solidFill>
                  <a:prstClr val="black"/>
                </a:solidFill>
                <a:latin typeface="Calibri" panose="020F0502020204030204"/>
              </a:rPr>
              <a:t>Absence of Historic Presents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highlight>
                  <a:srgbClr val="FFFF00"/>
                </a:highlight>
                <a:uLnTx/>
                <a:uFillTx/>
                <a:latin typeface="Calibri" panose="020F0502020204030204"/>
              </a:rPr>
              <a:t>Use of </a:t>
            </a:r>
            <a:r>
              <a:rPr lang="en-US" sz="3200" err="1">
                <a:effectLst/>
                <a:highlight>
                  <a:srgbClr val="FFFF00"/>
                </a:highlight>
                <a:latin typeface="Times New Roman" panose="02020603050405020304" pitchFamily="18" charset="0"/>
                <a:ea typeface="Times New Roman" panose="02020603050405020304" pitchFamily="18" charset="0"/>
              </a:rPr>
              <a:t>δέ</a:t>
            </a:r>
            <a:r>
              <a:rPr kumimoji="0" lang="en-US" sz="3200" b="0" i="0" u="none" strike="noStrike" kern="1200" cap="none" spc="0" normalizeH="0" baseline="0" noProof="0">
                <a:ln>
                  <a:noFill/>
                </a:ln>
                <a:solidFill>
                  <a:prstClr val="black"/>
                </a:solidFill>
                <a:effectLst/>
                <a:highlight>
                  <a:srgbClr val="FFFF00"/>
                </a:highlight>
                <a:uLnTx/>
                <a:uFillTx/>
                <a:latin typeface="Calibri" panose="020F0502020204030204"/>
              </a:rPr>
              <a:t> </a:t>
            </a:r>
            <a:r>
              <a:rPr lang="en-US" sz="3200">
                <a:solidFill>
                  <a:prstClr val="black"/>
                </a:solidFill>
                <a:highlight>
                  <a:srgbClr val="FFFF00"/>
                </a:highlight>
                <a:latin typeface="Calibri" panose="020F0502020204030204"/>
              </a:rPr>
              <a:t>rather than </a:t>
            </a:r>
            <a:r>
              <a:rPr lang="en-US" sz="3200">
                <a:highlight>
                  <a:srgbClr val="FFFF00"/>
                </a:highlight>
                <a:latin typeface="Times New Roman" panose="02020603050405020304" pitchFamily="18" charset="0"/>
              </a:rPr>
              <a:t>καί</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solidFill>
                  <a:prstClr val="black"/>
                </a:solidFill>
                <a:latin typeface="Calibri" panose="020F0502020204030204"/>
              </a:rPr>
              <a:t>Absence of </a:t>
            </a:r>
            <a:r>
              <a:rPr lang="en-US" sz="3200" err="1">
                <a:latin typeface="Times New Roman" panose="02020603050405020304" pitchFamily="18" charset="0"/>
              </a:rPr>
              <a:t>εὐθύς</a:t>
            </a:r>
            <a:endParaRPr lang="en-US" sz="3200">
              <a:latin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solidFill>
                  <a:prstClr val="black"/>
                </a:solidFill>
                <a:latin typeface="Calibri" panose="020F0502020204030204"/>
              </a:rPr>
              <a:t>Presence of “non-</a:t>
            </a:r>
            <a:r>
              <a:rPr lang="en-US" sz="3200" err="1">
                <a:solidFill>
                  <a:prstClr val="black"/>
                </a:solidFill>
                <a:latin typeface="Calibri" panose="020F0502020204030204"/>
              </a:rPr>
              <a:t>Markan</a:t>
            </a:r>
            <a:r>
              <a:rPr lang="en-US" sz="3200">
                <a:solidFill>
                  <a:prstClr val="black"/>
                </a:solidFill>
                <a:latin typeface="Calibri" panose="020F0502020204030204"/>
              </a:rPr>
              <a:t>” vocabulary</a:t>
            </a:r>
          </a:p>
        </p:txBody>
      </p:sp>
      <p:sp>
        <p:nvSpPr>
          <p:cNvPr id="2" name="TextBox 1">
            <a:extLst>
              <a:ext uri="{FF2B5EF4-FFF2-40B4-BE49-F238E27FC236}">
                <a16:creationId xmlns:a16="http://schemas.microsoft.com/office/drawing/2014/main" id="{53C11B68-C0B9-89E9-A6D5-D407895528CB}"/>
              </a:ext>
            </a:extLst>
          </p:cNvPr>
          <p:cNvSpPr txBox="1"/>
          <p:nvPr/>
        </p:nvSpPr>
        <p:spPr>
          <a:xfrm>
            <a:off x="4758668" y="718584"/>
            <a:ext cx="7433331" cy="1938992"/>
          </a:xfrm>
          <a:prstGeom prst="rect">
            <a:avLst/>
          </a:prstGeom>
          <a:solidFill>
            <a:srgbClr val="FF0000"/>
          </a:solidFill>
        </p:spPr>
        <p:txBody>
          <a:bodyPr wrap="square" rtlCol="0">
            <a:spAutoFit/>
          </a:bodyPr>
          <a:lstStyle/>
          <a:p>
            <a:pPr algn="ctr"/>
            <a:r>
              <a:rPr lang="en-US" sz="2800" b="1">
                <a:solidFill>
                  <a:schemeClr val="bg1"/>
                </a:solidFill>
                <a:effectLst>
                  <a:outerShdw blurRad="38100" dist="38100" dir="2700000" algn="tl">
                    <a:srgbClr val="000000">
                      <a:alpha val="43137"/>
                    </a:srgbClr>
                  </a:outerShdw>
                </a:effectLst>
              </a:rPr>
              <a:t>Mark 10:2-15</a:t>
            </a:r>
          </a:p>
          <a:p>
            <a:pPr algn="ctr"/>
            <a:r>
              <a:rPr lang="en-US" sz="2800" b="1">
                <a:solidFill>
                  <a:schemeClr val="bg1"/>
                </a:solidFill>
                <a:effectLst>
                  <a:outerShdw blurRad="38100" dist="38100" dir="2700000" algn="tl">
                    <a:srgbClr val="000000">
                      <a:alpha val="43137"/>
                    </a:srgbClr>
                  </a:outerShdw>
                </a:effectLst>
              </a:rPr>
              <a:t>(14 </a:t>
            </a:r>
            <a:r>
              <a:rPr lang="en-US" sz="2800" b="1" err="1">
                <a:solidFill>
                  <a:schemeClr val="bg1"/>
                </a:solidFill>
                <a:effectLst>
                  <a:outerShdw blurRad="38100" dist="38100" dir="2700000" algn="tl">
                    <a:srgbClr val="000000">
                      <a:alpha val="43137"/>
                    </a:srgbClr>
                  </a:outerShdw>
                </a:effectLst>
              </a:rPr>
              <a:t>vss</a:t>
            </a:r>
            <a:r>
              <a:rPr lang="en-US" sz="2800" b="1">
                <a:solidFill>
                  <a:schemeClr val="bg1"/>
                </a:solidFill>
                <a:effectLst>
                  <a:outerShdw blurRad="38100" dist="38100" dir="2700000" algn="tl">
                    <a:srgbClr val="000000">
                      <a:alpha val="43137"/>
                    </a:srgbClr>
                  </a:outerShdw>
                </a:effectLst>
              </a:rPr>
              <a:t>, 183 words)</a:t>
            </a:r>
          </a:p>
          <a:p>
            <a:pPr marL="457200" indent="-457200">
              <a:buFont typeface="Arial" panose="020B0604020202020204" pitchFamily="34" charset="0"/>
              <a:buChar char="•"/>
            </a:pPr>
            <a:r>
              <a:rPr lang="en-US" sz="3200">
                <a:solidFill>
                  <a:schemeClr val="bg1"/>
                </a:solidFill>
                <a:effectLst>
                  <a:outerShdw blurRad="38100" dist="38100" dir="2700000" algn="tl">
                    <a:srgbClr val="000000">
                      <a:alpha val="43137"/>
                    </a:srgbClr>
                  </a:outerShdw>
                </a:effectLst>
              </a:rPr>
              <a:t>1 HP, </a:t>
            </a:r>
            <a:r>
              <a:rPr lang="el-GR" sz="3200">
                <a:solidFill>
                  <a:schemeClr val="bg1"/>
                </a:solidFill>
                <a:effectLst>
                  <a:outerShdw blurRad="38100" dist="38100" dir="2700000" algn="tl">
                    <a:srgbClr val="000000">
                      <a:alpha val="43137"/>
                    </a:srgbClr>
                  </a:outerShdw>
                </a:effectLst>
              </a:rPr>
              <a:t>λέγει</a:t>
            </a:r>
            <a:r>
              <a:rPr lang="en-US" sz="3200">
                <a:solidFill>
                  <a:schemeClr val="bg1"/>
                </a:solidFill>
                <a:effectLst>
                  <a:outerShdw blurRad="38100" dist="38100" dir="2700000" algn="tl">
                    <a:srgbClr val="000000">
                      <a:alpha val="43137"/>
                    </a:srgbClr>
                  </a:outerShdw>
                </a:effectLst>
              </a:rPr>
              <a:t> (10:11) </a:t>
            </a:r>
            <a:r>
              <a:rPr lang="en-US" sz="2000">
                <a:solidFill>
                  <a:schemeClr val="bg1"/>
                </a:solidFill>
                <a:effectLst>
                  <a:outerShdw blurRad="38100" dist="38100" dir="2700000" algn="tl">
                    <a:srgbClr val="000000">
                      <a:alpha val="43137"/>
                    </a:srgbClr>
                  </a:outerShdw>
                </a:effectLst>
              </a:rPr>
              <a:t>which even Luke uses (11:45, 13:8)</a:t>
            </a:r>
            <a:endParaRPr lang="en-US" sz="320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US" sz="3200">
                <a:solidFill>
                  <a:schemeClr val="bg1"/>
                </a:solidFill>
                <a:effectLst>
                  <a:outerShdw blurRad="38100" dist="38100" dir="2700000" algn="tl">
                    <a:srgbClr val="000000">
                      <a:alpha val="43137"/>
                    </a:srgbClr>
                  </a:outerShdw>
                </a:effectLst>
              </a:rPr>
              <a:t>Question the premise*</a:t>
            </a:r>
          </a:p>
        </p:txBody>
      </p:sp>
      <p:sp>
        <p:nvSpPr>
          <p:cNvPr id="5" name="TextBox 4">
            <a:extLst>
              <a:ext uri="{FF2B5EF4-FFF2-40B4-BE49-F238E27FC236}">
                <a16:creationId xmlns:a16="http://schemas.microsoft.com/office/drawing/2014/main" id="{7F853B11-4C4D-2E87-AD3A-5AA8B7B1B536}"/>
              </a:ext>
            </a:extLst>
          </p:cNvPr>
          <p:cNvSpPr txBox="1"/>
          <p:nvPr/>
        </p:nvSpPr>
        <p:spPr>
          <a:xfrm>
            <a:off x="6265840" y="2560635"/>
            <a:ext cx="5592340" cy="1785104"/>
          </a:xfrm>
          <a:prstGeom prst="rect">
            <a:avLst/>
          </a:prstGeom>
          <a:solidFill>
            <a:schemeClr val="bg1"/>
          </a:solidFill>
          <a:ln>
            <a:solidFill>
              <a:srgbClr val="FF0000"/>
            </a:solidFill>
          </a:ln>
          <a:effectLst>
            <a:outerShdw blurRad="50800" dist="114300" dir="13500000" algn="br" rotWithShape="0">
              <a:prstClr val="black">
                <a:alpha val="40000"/>
              </a:prstClr>
            </a:outerShdw>
          </a:effectLst>
        </p:spPr>
        <p:txBody>
          <a:bodyPr wrap="square">
            <a:spAutoFit/>
          </a:bodyPr>
          <a:lstStyle/>
          <a:p>
            <a:r>
              <a:rPr lang="en-US" sz="1800">
                <a:solidFill>
                  <a:srgbClr val="C00000"/>
                </a:solidFill>
                <a:effectLst>
                  <a:outerShdw blurRad="38100" dist="38100" dir="2700000" algn="tl">
                    <a:srgbClr val="000000">
                      <a:alpha val="43137"/>
                    </a:srgbClr>
                  </a:outerShdw>
                </a:effectLst>
              </a:rPr>
              <a:t>*In 16:9, 16:12, 16:14 (</a:t>
            </a:r>
            <a:r>
              <a:rPr lang="en-US" sz="1800" i="1" err="1">
                <a:solidFill>
                  <a:srgbClr val="C00000"/>
                </a:solidFill>
                <a:effectLst>
                  <a:outerShdw blurRad="38100" dist="38100" dir="2700000" algn="tl">
                    <a:srgbClr val="000000">
                      <a:alpha val="43137"/>
                    </a:srgbClr>
                  </a:outerShdw>
                </a:effectLst>
              </a:rPr>
              <a:t>v.l</a:t>
            </a:r>
            <a:r>
              <a:rPr lang="en-US" sz="1800" i="1">
                <a:solidFill>
                  <a:srgbClr val="C00000"/>
                </a:solidFill>
                <a:effectLst>
                  <a:outerShdw blurRad="38100" dist="38100" dir="2700000" algn="tl">
                    <a:srgbClr val="000000">
                      <a:alpha val="43137"/>
                    </a:srgbClr>
                  </a:outerShdw>
                </a:effectLst>
              </a:rPr>
              <a:t>.</a:t>
            </a:r>
            <a:r>
              <a:rPr lang="en-US" sz="1800">
                <a:solidFill>
                  <a:srgbClr val="C00000"/>
                </a:solidFill>
                <a:effectLst>
                  <a:outerShdw blurRad="38100" dist="38100" dir="2700000" algn="tl">
                    <a:srgbClr val="000000">
                      <a:alpha val="43137"/>
                    </a:srgbClr>
                  </a:outerShdw>
                </a:effectLst>
              </a:rPr>
              <a:t>), 16:20 </a:t>
            </a:r>
            <a:r>
              <a:rPr lang="el-GR" sz="1800" err="1">
                <a:solidFill>
                  <a:srgbClr val="C00000"/>
                </a:solidFill>
                <a:effectLst>
                  <a:outerShdw blurRad="38100" dist="38100" dir="2700000" algn="tl">
                    <a:srgbClr val="000000">
                      <a:alpha val="43137"/>
                    </a:srgbClr>
                  </a:outerShdw>
                </a:effectLst>
              </a:rPr>
              <a:t>δέ</a:t>
            </a:r>
            <a:r>
              <a:rPr lang="el-GR" sz="1800">
                <a:solidFill>
                  <a:srgbClr val="C00000"/>
                </a:solidFill>
                <a:effectLst>
                  <a:outerShdw blurRad="38100" dist="38100" dir="2700000" algn="tl">
                    <a:srgbClr val="000000">
                      <a:alpha val="43137"/>
                    </a:srgbClr>
                  </a:outerShdw>
                </a:effectLst>
              </a:rPr>
              <a:t> </a:t>
            </a:r>
            <a:r>
              <a:rPr lang="en-US" sz="1800">
                <a:solidFill>
                  <a:srgbClr val="C00000"/>
                </a:solidFill>
                <a:effectLst>
                  <a:outerShdw blurRad="38100" dist="38100" dir="2700000" algn="tl">
                    <a:srgbClr val="000000">
                      <a:alpha val="43137"/>
                    </a:srgbClr>
                  </a:outerShdw>
                </a:effectLst>
              </a:rPr>
              <a:t>is change of subject; </a:t>
            </a:r>
          </a:p>
          <a:p>
            <a:r>
              <a:rPr lang="en-US" sz="1800">
                <a:solidFill>
                  <a:srgbClr val="C00000"/>
                </a:solidFill>
                <a:effectLst>
                  <a:outerShdw blurRad="38100" dist="38100" dir="2700000" algn="tl">
                    <a:srgbClr val="000000">
                      <a:alpha val="43137"/>
                    </a:srgbClr>
                  </a:outerShdw>
                </a:effectLst>
              </a:rPr>
              <a:t>  In 16:16 </a:t>
            </a:r>
            <a:r>
              <a:rPr lang="el-GR" sz="1800" err="1">
                <a:solidFill>
                  <a:srgbClr val="C00000"/>
                </a:solidFill>
                <a:effectLst>
                  <a:outerShdw blurRad="38100" dist="38100" dir="2700000" algn="tl">
                    <a:srgbClr val="000000">
                      <a:alpha val="43137"/>
                    </a:srgbClr>
                  </a:outerShdw>
                </a:effectLst>
              </a:rPr>
              <a:t>δέ</a:t>
            </a:r>
            <a:r>
              <a:rPr lang="el-GR" sz="1800">
                <a:solidFill>
                  <a:srgbClr val="C00000"/>
                </a:solidFill>
                <a:effectLst>
                  <a:outerShdw blurRad="38100" dist="38100" dir="2700000" algn="tl">
                    <a:srgbClr val="000000">
                      <a:alpha val="43137"/>
                    </a:srgbClr>
                  </a:outerShdw>
                </a:effectLst>
              </a:rPr>
              <a:t> </a:t>
            </a:r>
            <a:r>
              <a:rPr lang="en-US" sz="1800">
                <a:solidFill>
                  <a:srgbClr val="C00000"/>
                </a:solidFill>
                <a:effectLst>
                  <a:outerShdw blurRad="38100" dist="38100" dir="2700000" algn="tl">
                    <a:srgbClr val="000000">
                      <a:alpha val="43137"/>
                    </a:srgbClr>
                  </a:outerShdw>
                </a:effectLst>
              </a:rPr>
              <a:t>is adversative</a:t>
            </a:r>
          </a:p>
          <a:p>
            <a:r>
              <a:rPr lang="en-US" sz="1800">
                <a:solidFill>
                  <a:srgbClr val="C00000"/>
                </a:solidFill>
                <a:effectLst>
                  <a:outerShdw blurRad="38100" dist="38100" dir="2700000" algn="tl">
                    <a:srgbClr val="000000">
                      <a:alpha val="43137"/>
                    </a:srgbClr>
                  </a:outerShdw>
                </a:effectLst>
              </a:rPr>
              <a:t>  In 16:20 </a:t>
            </a:r>
            <a:r>
              <a:rPr lang="el-GR" sz="1800" err="1">
                <a:solidFill>
                  <a:srgbClr val="C00000"/>
                </a:solidFill>
                <a:effectLst>
                  <a:outerShdw blurRad="38100" dist="38100" dir="2700000" algn="tl">
                    <a:srgbClr val="000000">
                      <a:alpha val="43137"/>
                    </a:srgbClr>
                  </a:outerShdw>
                </a:effectLst>
              </a:rPr>
              <a:t>δέ</a:t>
            </a:r>
            <a:r>
              <a:rPr lang="el-GR" sz="1800">
                <a:solidFill>
                  <a:srgbClr val="C00000"/>
                </a:solidFill>
                <a:effectLst>
                  <a:outerShdw blurRad="38100" dist="38100" dir="2700000" algn="tl">
                    <a:srgbClr val="000000">
                      <a:alpha val="43137"/>
                    </a:srgbClr>
                  </a:outerShdw>
                </a:effectLst>
              </a:rPr>
              <a:t> </a:t>
            </a:r>
            <a:r>
              <a:rPr lang="en-US" sz="1800">
                <a:solidFill>
                  <a:srgbClr val="C00000"/>
                </a:solidFill>
                <a:effectLst>
                  <a:outerShdw blurRad="38100" dist="38100" dir="2700000" algn="tl">
                    <a:srgbClr val="000000">
                      <a:alpha val="43137"/>
                    </a:srgbClr>
                  </a:outerShdw>
                </a:effectLst>
              </a:rPr>
              <a:t>is part of a </a:t>
            </a:r>
            <a:r>
              <a:rPr lang="el-GR" sz="1800" err="1">
                <a:solidFill>
                  <a:srgbClr val="C00000"/>
                </a:solidFill>
                <a:effectLst>
                  <a:outerShdw blurRad="38100" dist="38100" dir="2700000" algn="tl">
                    <a:srgbClr val="000000">
                      <a:alpha val="43137"/>
                    </a:srgbClr>
                  </a:outerShdw>
                </a:effectLst>
              </a:rPr>
              <a:t>μέν</a:t>
            </a:r>
            <a:r>
              <a:rPr lang="el-GR" sz="1800">
                <a:solidFill>
                  <a:srgbClr val="C00000"/>
                </a:solidFill>
                <a:effectLst>
                  <a:outerShdw blurRad="38100" dist="38100" dir="2700000" algn="tl">
                    <a:srgbClr val="000000">
                      <a:alpha val="43137"/>
                    </a:srgbClr>
                  </a:outerShdw>
                </a:effectLst>
              </a:rPr>
              <a:t> … </a:t>
            </a:r>
            <a:r>
              <a:rPr lang="el-GR" sz="1800" err="1">
                <a:solidFill>
                  <a:srgbClr val="C00000"/>
                </a:solidFill>
                <a:effectLst>
                  <a:outerShdw blurRad="38100" dist="38100" dir="2700000" algn="tl">
                    <a:srgbClr val="000000">
                      <a:alpha val="43137"/>
                    </a:srgbClr>
                  </a:outerShdw>
                </a:effectLst>
              </a:rPr>
              <a:t>δέ</a:t>
            </a:r>
            <a:r>
              <a:rPr lang="el-GR" sz="1800">
                <a:solidFill>
                  <a:srgbClr val="C00000"/>
                </a:solidFill>
                <a:effectLst>
                  <a:outerShdw blurRad="38100" dist="38100" dir="2700000" algn="tl">
                    <a:srgbClr val="000000">
                      <a:alpha val="43137"/>
                    </a:srgbClr>
                  </a:outerShdw>
                </a:effectLst>
              </a:rPr>
              <a:t> </a:t>
            </a:r>
            <a:r>
              <a:rPr lang="en-US" sz="1800">
                <a:solidFill>
                  <a:srgbClr val="C00000"/>
                </a:solidFill>
                <a:effectLst>
                  <a:outerShdw blurRad="38100" dist="38100" dir="2700000" algn="tl">
                    <a:srgbClr val="000000">
                      <a:alpha val="43137"/>
                    </a:srgbClr>
                  </a:outerShdw>
                </a:effectLst>
              </a:rPr>
              <a:t> construction.</a:t>
            </a:r>
          </a:p>
          <a:p>
            <a:r>
              <a:rPr lang="en-US" sz="1800">
                <a:solidFill>
                  <a:srgbClr val="C00000"/>
                </a:solidFill>
                <a:effectLst>
                  <a:outerShdw blurRad="38100" dist="38100" dir="2700000" algn="tl">
                    <a:srgbClr val="000000">
                      <a:alpha val="43137"/>
                    </a:srgbClr>
                  </a:outerShdw>
                </a:effectLst>
              </a:rPr>
              <a:t>  Only 16:17 can be thought of as simple connective.  </a:t>
            </a:r>
          </a:p>
          <a:p>
            <a:r>
              <a:rPr lang="en-US" sz="2000">
                <a:solidFill>
                  <a:srgbClr val="C00000"/>
                </a:solidFill>
                <a:effectLst>
                  <a:outerShdw blurRad="38100" dist="38100" dir="2700000" algn="tl">
                    <a:srgbClr val="000000">
                      <a:alpha val="43137"/>
                    </a:srgbClr>
                  </a:outerShdw>
                </a:effectLst>
              </a:rPr>
              <a:t>  </a:t>
            </a:r>
            <a:r>
              <a:rPr lang="en-US" sz="1800">
                <a:solidFill>
                  <a:srgbClr val="C00000"/>
                </a:solidFill>
                <a:effectLst>
                  <a:outerShdw blurRad="38100" dist="38100" dir="2700000" algn="tl">
                    <a:srgbClr val="000000">
                      <a:alpha val="43137"/>
                    </a:srgbClr>
                  </a:outerShdw>
                </a:effectLst>
              </a:rPr>
              <a:t>In Mark 10, </a:t>
            </a:r>
            <a:r>
              <a:rPr lang="el-GR" sz="1800" err="1">
                <a:solidFill>
                  <a:srgbClr val="C00000"/>
                </a:solidFill>
                <a:effectLst>
                  <a:outerShdw blurRad="38100" dist="38100" dir="2700000" algn="tl">
                    <a:srgbClr val="000000">
                      <a:alpha val="43137"/>
                    </a:srgbClr>
                  </a:outerShdw>
                </a:effectLst>
              </a:rPr>
              <a:t>δέ</a:t>
            </a:r>
            <a:r>
              <a:rPr lang="el-GR" sz="1800">
                <a:solidFill>
                  <a:srgbClr val="C00000"/>
                </a:solidFill>
                <a:effectLst>
                  <a:outerShdw blurRad="38100" dist="38100" dir="2700000" algn="tl">
                    <a:srgbClr val="000000">
                      <a:alpha val="43137"/>
                    </a:srgbClr>
                  </a:outerShdw>
                </a:effectLst>
              </a:rPr>
              <a:t> </a:t>
            </a:r>
            <a:r>
              <a:rPr lang="en-US" sz="1800">
                <a:solidFill>
                  <a:srgbClr val="C00000"/>
                </a:solidFill>
                <a:effectLst>
                  <a:outerShdw blurRad="38100" dist="38100" dir="2700000" algn="tl">
                    <a:srgbClr val="000000">
                      <a:alpha val="43137"/>
                    </a:srgbClr>
                  </a:outerShdw>
                </a:effectLst>
              </a:rPr>
              <a:t>occurs 6x.</a:t>
            </a:r>
          </a:p>
          <a:p>
            <a:r>
              <a:rPr lang="en-US" sz="1800">
                <a:solidFill>
                  <a:srgbClr val="C00000"/>
                </a:solidFill>
                <a:effectLst>
                  <a:outerShdw blurRad="38100" dist="38100" dir="2700000" algn="tl">
                    <a:srgbClr val="000000">
                      <a:alpha val="43137"/>
                    </a:srgbClr>
                  </a:outerShdw>
                </a:effectLst>
              </a:rPr>
              <a:t>	3x change of speaker. 3x possibly adversative. </a:t>
            </a:r>
            <a:endParaRPr lang="en-US" sz="200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680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1C7B050-1E79-DB8A-27E5-2318345AA32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05C978C-98E6-9A8C-C5EB-447A87D410DF}"/>
              </a:ext>
            </a:extLst>
          </p:cNvPr>
          <p:cNvSpPr txBox="1"/>
          <p:nvPr/>
        </p:nvSpPr>
        <p:spPr>
          <a:xfrm>
            <a:off x="717453" y="539455"/>
            <a:ext cx="4853354" cy="1323439"/>
          </a:xfrm>
          <a:prstGeom prst="rect">
            <a:avLst/>
          </a:prstGeom>
          <a:noFill/>
        </p:spPr>
        <p:txBody>
          <a:bodyPr wrap="square" rtlCol="0">
            <a:spAutoFit/>
          </a:bodyPr>
          <a:lstStyle/>
          <a:p>
            <a:pPr algn="ctr"/>
            <a:r>
              <a:rPr lang="en-US" sz="3600" b="1">
                <a:solidFill>
                  <a:schemeClr val="bg1"/>
                </a:solidFill>
              </a:rPr>
              <a:t>PUTTING THE QUESTION IN </a:t>
            </a:r>
            <a:r>
              <a:rPr lang="en-US" sz="4400" b="1">
                <a:solidFill>
                  <a:schemeClr val="bg1"/>
                </a:solidFill>
              </a:rPr>
              <a:t>PERSPECTIVE</a:t>
            </a:r>
          </a:p>
        </p:txBody>
      </p:sp>
      <p:sp>
        <p:nvSpPr>
          <p:cNvPr id="2" name="TextBox 1">
            <a:extLst>
              <a:ext uri="{FF2B5EF4-FFF2-40B4-BE49-F238E27FC236}">
                <a16:creationId xmlns:a16="http://schemas.microsoft.com/office/drawing/2014/main" id="{53BD8DA2-60A9-E636-D0A7-C0D68009EB35}"/>
              </a:ext>
            </a:extLst>
          </p:cNvPr>
          <p:cNvSpPr txBox="1"/>
          <p:nvPr/>
        </p:nvSpPr>
        <p:spPr>
          <a:xfrm>
            <a:off x="1685778" y="1887608"/>
            <a:ext cx="4853354" cy="646331"/>
          </a:xfrm>
          <a:prstGeom prst="rect">
            <a:avLst/>
          </a:prstGeom>
          <a:noFill/>
        </p:spPr>
        <p:txBody>
          <a:bodyPr wrap="square" rtlCol="0">
            <a:spAutoFit/>
          </a:bodyPr>
          <a:lstStyle/>
          <a:p>
            <a:pPr algn="ctr"/>
            <a:r>
              <a:rPr lang="en-US" sz="3600" b="1">
                <a:solidFill>
                  <a:schemeClr val="bg1"/>
                </a:solidFill>
              </a:rPr>
              <a:t>PRACTICALLY…</a:t>
            </a:r>
            <a:endParaRPr lang="en-US" sz="4400" b="1">
              <a:solidFill>
                <a:schemeClr val="bg1"/>
              </a:solidFill>
            </a:endParaRPr>
          </a:p>
        </p:txBody>
      </p:sp>
      <p:sp>
        <p:nvSpPr>
          <p:cNvPr id="5" name="TextBox 4">
            <a:extLst>
              <a:ext uri="{FF2B5EF4-FFF2-40B4-BE49-F238E27FC236}">
                <a16:creationId xmlns:a16="http://schemas.microsoft.com/office/drawing/2014/main" id="{AD3E1D1A-E27C-47DB-4129-DBE046C7227B}"/>
              </a:ext>
            </a:extLst>
          </p:cNvPr>
          <p:cNvSpPr txBox="1"/>
          <p:nvPr/>
        </p:nvSpPr>
        <p:spPr>
          <a:xfrm>
            <a:off x="2824088" y="2734380"/>
            <a:ext cx="6375667" cy="2062103"/>
          </a:xfrm>
          <a:prstGeom prst="rect">
            <a:avLst/>
          </a:prstGeom>
          <a:solidFill>
            <a:schemeClr val="bg1"/>
          </a:solidFill>
        </p:spPr>
        <p:txBody>
          <a:bodyPr wrap="square">
            <a:spAutoFit/>
          </a:bodyPr>
          <a:lstStyle/>
          <a:p>
            <a:pPr marL="457200" indent="-457200">
              <a:buFont typeface="Arial" panose="020B0604020202020204" pitchFamily="34" charset="0"/>
              <a:buChar char="•"/>
            </a:pPr>
            <a:r>
              <a:rPr lang="en-US" sz="3200"/>
              <a:t>Do I preach from Mk 16:9-20?</a:t>
            </a:r>
          </a:p>
          <a:p>
            <a:pPr marL="457200" indent="-457200">
              <a:buFont typeface="Arial" panose="020B0604020202020204" pitchFamily="34" charset="0"/>
              <a:buChar char="•"/>
            </a:pPr>
            <a:endParaRPr lang="en-US" sz="3200"/>
          </a:p>
          <a:p>
            <a:pPr marL="457200" indent="-457200">
              <a:buFont typeface="Arial" panose="020B0604020202020204" pitchFamily="34" charset="0"/>
              <a:buChar char="•"/>
            </a:pPr>
            <a:r>
              <a:rPr lang="en-US" sz="3200"/>
              <a:t>Should I spend time Reconciling Mk 16:9-20 with other accounts?</a:t>
            </a:r>
            <a:endParaRPr lang="en-US" sz="3200" b="1"/>
          </a:p>
        </p:txBody>
      </p:sp>
    </p:spTree>
    <p:extLst>
      <p:ext uri="{BB962C8B-B14F-4D97-AF65-F5344CB8AC3E}">
        <p14:creationId xmlns:p14="http://schemas.microsoft.com/office/powerpoint/2010/main" val="21920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6300D-10B4-8A39-44C3-9724D5A4FBC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327AEB7-677D-3FB4-EA02-484715AADAD9}"/>
              </a:ext>
            </a:extLst>
          </p:cNvPr>
          <p:cNvSpPr txBox="1"/>
          <p:nvPr/>
        </p:nvSpPr>
        <p:spPr>
          <a:xfrm>
            <a:off x="671512" y="501134"/>
            <a:ext cx="1115853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INTERNAL EVIDENCE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panose="020F0502020204030204"/>
                <a:ea typeface="+mn-ea"/>
                <a:cs typeface="+mn-cs"/>
              </a:rPr>
              <a:t>More Subjective</a:t>
            </a:r>
          </a:p>
        </p:txBody>
      </p:sp>
      <p:sp>
        <p:nvSpPr>
          <p:cNvPr id="3" name="TextBox 2">
            <a:extLst>
              <a:ext uri="{FF2B5EF4-FFF2-40B4-BE49-F238E27FC236}">
                <a16:creationId xmlns:a16="http://schemas.microsoft.com/office/drawing/2014/main" id="{433208C0-7CE4-1769-104F-5AA8012AFF24}"/>
              </a:ext>
            </a:extLst>
          </p:cNvPr>
          <p:cNvSpPr txBox="1"/>
          <p:nvPr/>
        </p:nvSpPr>
        <p:spPr>
          <a:xfrm>
            <a:off x="333820" y="1578352"/>
            <a:ext cx="11158537" cy="2062103"/>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solidFill>
                  <a:prstClr val="black"/>
                </a:solidFill>
                <a:latin typeface="Calibri" panose="020F0502020204030204"/>
              </a:rPr>
              <a:t>Absence of Historic Presents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Use of </a:t>
            </a:r>
            <a:r>
              <a:rPr lang="en-US" sz="3200" err="1">
                <a:effectLst/>
                <a:latin typeface="Times New Roman" panose="02020603050405020304" pitchFamily="18" charset="0"/>
                <a:ea typeface="Times New Roman" panose="02020603050405020304" pitchFamily="18" charset="0"/>
              </a:rPr>
              <a:t>δέ</a:t>
            </a: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 </a:t>
            </a:r>
            <a:r>
              <a:rPr lang="en-US" sz="3200">
                <a:solidFill>
                  <a:prstClr val="black"/>
                </a:solidFill>
                <a:latin typeface="Calibri" panose="020F0502020204030204"/>
              </a:rPr>
              <a:t>rather than </a:t>
            </a:r>
            <a:r>
              <a:rPr lang="en-US" sz="3200">
                <a:latin typeface="Times New Roman" panose="02020603050405020304" pitchFamily="18" charset="0"/>
              </a:rPr>
              <a:t>καί</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solidFill>
                  <a:prstClr val="black"/>
                </a:solidFill>
                <a:highlight>
                  <a:srgbClr val="FFFF00"/>
                </a:highlight>
                <a:latin typeface="Calibri" panose="020F0502020204030204"/>
              </a:rPr>
              <a:t>Absence of </a:t>
            </a:r>
            <a:r>
              <a:rPr lang="en-US" sz="3200" err="1">
                <a:highlight>
                  <a:srgbClr val="FFFF00"/>
                </a:highlight>
                <a:latin typeface="Times New Roman" panose="02020603050405020304" pitchFamily="18" charset="0"/>
              </a:rPr>
              <a:t>εὐθύς</a:t>
            </a:r>
            <a:endParaRPr lang="en-US" sz="3200">
              <a:highlight>
                <a:srgbClr val="FFFF00"/>
              </a:highlight>
              <a:latin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solidFill>
                  <a:prstClr val="black"/>
                </a:solidFill>
                <a:latin typeface="Calibri" panose="020F0502020204030204"/>
              </a:rPr>
              <a:t>Presence of “non-</a:t>
            </a:r>
            <a:r>
              <a:rPr lang="en-US" sz="3200" err="1">
                <a:solidFill>
                  <a:prstClr val="black"/>
                </a:solidFill>
                <a:latin typeface="Calibri" panose="020F0502020204030204"/>
              </a:rPr>
              <a:t>Markan</a:t>
            </a:r>
            <a:r>
              <a:rPr lang="en-US" sz="3200">
                <a:solidFill>
                  <a:prstClr val="black"/>
                </a:solidFill>
                <a:latin typeface="Calibri" panose="020F0502020204030204"/>
              </a:rPr>
              <a:t>” vocabulary</a:t>
            </a:r>
          </a:p>
        </p:txBody>
      </p:sp>
      <p:sp>
        <p:nvSpPr>
          <p:cNvPr id="5" name="TextBox 4">
            <a:extLst>
              <a:ext uri="{FF2B5EF4-FFF2-40B4-BE49-F238E27FC236}">
                <a16:creationId xmlns:a16="http://schemas.microsoft.com/office/drawing/2014/main" id="{9806B78C-4D23-AF3E-7FAB-7A3084CE522F}"/>
              </a:ext>
            </a:extLst>
          </p:cNvPr>
          <p:cNvSpPr txBox="1"/>
          <p:nvPr/>
        </p:nvSpPr>
        <p:spPr>
          <a:xfrm>
            <a:off x="4758668" y="718584"/>
            <a:ext cx="7433331" cy="1938992"/>
          </a:xfrm>
          <a:prstGeom prst="rect">
            <a:avLst/>
          </a:prstGeom>
          <a:solidFill>
            <a:srgbClr val="FF0000"/>
          </a:solidFill>
        </p:spPr>
        <p:txBody>
          <a:bodyPr wrap="square" rtlCol="0">
            <a:spAutoFit/>
          </a:bodyPr>
          <a:lstStyle/>
          <a:p>
            <a:pPr algn="ctr"/>
            <a:r>
              <a:rPr lang="en-US" sz="2800" b="1">
                <a:solidFill>
                  <a:schemeClr val="bg1"/>
                </a:solidFill>
                <a:effectLst>
                  <a:outerShdw blurRad="38100" dist="38100" dir="2700000" algn="tl">
                    <a:srgbClr val="000000">
                      <a:alpha val="43137"/>
                    </a:srgbClr>
                  </a:outerShdw>
                </a:effectLst>
              </a:rPr>
              <a:t>Mark 10:2-15</a:t>
            </a:r>
          </a:p>
          <a:p>
            <a:pPr algn="ctr"/>
            <a:r>
              <a:rPr lang="en-US" sz="2800" b="1">
                <a:solidFill>
                  <a:schemeClr val="bg1"/>
                </a:solidFill>
                <a:effectLst>
                  <a:outerShdw blurRad="38100" dist="38100" dir="2700000" algn="tl">
                    <a:srgbClr val="000000">
                      <a:alpha val="43137"/>
                    </a:srgbClr>
                  </a:outerShdw>
                </a:effectLst>
              </a:rPr>
              <a:t>(14 </a:t>
            </a:r>
            <a:r>
              <a:rPr lang="en-US" sz="2800" b="1" err="1">
                <a:solidFill>
                  <a:schemeClr val="bg1"/>
                </a:solidFill>
                <a:effectLst>
                  <a:outerShdw blurRad="38100" dist="38100" dir="2700000" algn="tl">
                    <a:srgbClr val="000000">
                      <a:alpha val="43137"/>
                    </a:srgbClr>
                  </a:outerShdw>
                </a:effectLst>
              </a:rPr>
              <a:t>vss</a:t>
            </a:r>
            <a:r>
              <a:rPr lang="en-US" sz="2800" b="1">
                <a:solidFill>
                  <a:schemeClr val="bg1"/>
                </a:solidFill>
                <a:effectLst>
                  <a:outerShdw blurRad="38100" dist="38100" dir="2700000" algn="tl">
                    <a:srgbClr val="000000">
                      <a:alpha val="43137"/>
                    </a:srgbClr>
                  </a:outerShdw>
                </a:effectLst>
              </a:rPr>
              <a:t>, 183 words)</a:t>
            </a:r>
          </a:p>
          <a:p>
            <a:pPr marL="457200" indent="-457200">
              <a:buFont typeface="Arial" panose="020B0604020202020204" pitchFamily="34" charset="0"/>
              <a:buChar char="•"/>
            </a:pPr>
            <a:r>
              <a:rPr lang="en-US" sz="3200">
                <a:solidFill>
                  <a:schemeClr val="bg1"/>
                </a:solidFill>
                <a:effectLst>
                  <a:outerShdw blurRad="38100" dist="38100" dir="2700000" algn="tl">
                    <a:srgbClr val="000000">
                      <a:alpha val="43137"/>
                    </a:srgbClr>
                  </a:outerShdw>
                </a:effectLst>
              </a:rPr>
              <a:t>1 HP, </a:t>
            </a:r>
            <a:r>
              <a:rPr lang="el-GR" sz="3200">
                <a:solidFill>
                  <a:schemeClr val="bg1"/>
                </a:solidFill>
                <a:effectLst>
                  <a:outerShdw blurRad="38100" dist="38100" dir="2700000" algn="tl">
                    <a:srgbClr val="000000">
                      <a:alpha val="43137"/>
                    </a:srgbClr>
                  </a:outerShdw>
                </a:effectLst>
              </a:rPr>
              <a:t>λέγει</a:t>
            </a:r>
            <a:r>
              <a:rPr lang="en-US" sz="3200">
                <a:solidFill>
                  <a:schemeClr val="bg1"/>
                </a:solidFill>
                <a:effectLst>
                  <a:outerShdw blurRad="38100" dist="38100" dir="2700000" algn="tl">
                    <a:srgbClr val="000000">
                      <a:alpha val="43137"/>
                    </a:srgbClr>
                  </a:outerShdw>
                </a:effectLst>
              </a:rPr>
              <a:t> (10:11) </a:t>
            </a:r>
            <a:r>
              <a:rPr lang="en-US" sz="2000">
                <a:solidFill>
                  <a:schemeClr val="bg1"/>
                </a:solidFill>
                <a:effectLst>
                  <a:outerShdw blurRad="38100" dist="38100" dir="2700000" algn="tl">
                    <a:srgbClr val="000000">
                      <a:alpha val="43137"/>
                    </a:srgbClr>
                  </a:outerShdw>
                </a:effectLst>
              </a:rPr>
              <a:t>which even Luke uses (11:45, 13:8)</a:t>
            </a:r>
            <a:endParaRPr lang="en-US" sz="320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US" sz="3200">
                <a:solidFill>
                  <a:schemeClr val="bg1"/>
                </a:solidFill>
                <a:effectLst>
                  <a:outerShdw blurRad="38100" dist="38100" dir="2700000" algn="tl">
                    <a:srgbClr val="000000">
                      <a:alpha val="43137"/>
                    </a:srgbClr>
                  </a:outerShdw>
                </a:effectLst>
              </a:rPr>
              <a:t>Question the premise*</a:t>
            </a:r>
          </a:p>
        </p:txBody>
      </p:sp>
    </p:spTree>
    <p:extLst>
      <p:ext uri="{BB962C8B-B14F-4D97-AF65-F5344CB8AC3E}">
        <p14:creationId xmlns:p14="http://schemas.microsoft.com/office/powerpoint/2010/main" val="38217678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39C01-C3BC-AF0C-E07E-7059991C460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CEE6D24-667B-4DE3-D2F3-D6F0850B7BCC}"/>
              </a:ext>
            </a:extLst>
          </p:cNvPr>
          <p:cNvSpPr txBox="1"/>
          <p:nvPr/>
        </p:nvSpPr>
        <p:spPr>
          <a:xfrm>
            <a:off x="671512" y="501134"/>
            <a:ext cx="1115853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INTERNAL EVIDENCE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panose="020F0502020204030204"/>
                <a:ea typeface="+mn-ea"/>
                <a:cs typeface="+mn-cs"/>
              </a:rPr>
              <a:t>More Subjective</a:t>
            </a:r>
          </a:p>
        </p:txBody>
      </p:sp>
      <p:sp>
        <p:nvSpPr>
          <p:cNvPr id="3" name="TextBox 2">
            <a:extLst>
              <a:ext uri="{FF2B5EF4-FFF2-40B4-BE49-F238E27FC236}">
                <a16:creationId xmlns:a16="http://schemas.microsoft.com/office/drawing/2014/main" id="{DA9F71EA-0325-1FAB-2C93-15A657755A15}"/>
              </a:ext>
            </a:extLst>
          </p:cNvPr>
          <p:cNvSpPr txBox="1"/>
          <p:nvPr/>
        </p:nvSpPr>
        <p:spPr>
          <a:xfrm>
            <a:off x="333820" y="1578352"/>
            <a:ext cx="11158537" cy="2062103"/>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solidFill>
                  <a:prstClr val="black"/>
                </a:solidFill>
                <a:latin typeface="Calibri" panose="020F0502020204030204"/>
              </a:rPr>
              <a:t>Absence of Historic Presents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Use of </a:t>
            </a:r>
            <a:r>
              <a:rPr lang="en-US" sz="3200" err="1">
                <a:effectLst/>
                <a:latin typeface="Times New Roman" panose="02020603050405020304" pitchFamily="18" charset="0"/>
                <a:ea typeface="Times New Roman" panose="02020603050405020304" pitchFamily="18" charset="0"/>
              </a:rPr>
              <a:t>δέ</a:t>
            </a: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 </a:t>
            </a:r>
            <a:r>
              <a:rPr lang="en-US" sz="3200">
                <a:solidFill>
                  <a:prstClr val="black"/>
                </a:solidFill>
                <a:latin typeface="Calibri" panose="020F0502020204030204"/>
              </a:rPr>
              <a:t>rather than </a:t>
            </a:r>
            <a:r>
              <a:rPr lang="en-US" sz="3200">
                <a:latin typeface="Times New Roman" panose="02020603050405020304" pitchFamily="18" charset="0"/>
              </a:rPr>
              <a:t>καί</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solidFill>
                  <a:prstClr val="black"/>
                </a:solidFill>
                <a:highlight>
                  <a:srgbClr val="FFFF00"/>
                </a:highlight>
                <a:latin typeface="Calibri" panose="020F0502020204030204"/>
              </a:rPr>
              <a:t>Absence of </a:t>
            </a:r>
            <a:r>
              <a:rPr lang="en-US" sz="3200" err="1">
                <a:highlight>
                  <a:srgbClr val="FFFF00"/>
                </a:highlight>
                <a:latin typeface="Times New Roman" panose="02020603050405020304" pitchFamily="18" charset="0"/>
              </a:rPr>
              <a:t>εὐθύς</a:t>
            </a:r>
            <a:endParaRPr lang="en-US" sz="3200">
              <a:highlight>
                <a:srgbClr val="FFFF00"/>
              </a:highlight>
              <a:latin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solidFill>
                  <a:prstClr val="black"/>
                </a:solidFill>
                <a:latin typeface="Calibri" panose="020F0502020204030204"/>
              </a:rPr>
              <a:t>Presence of “non-</a:t>
            </a:r>
            <a:r>
              <a:rPr lang="en-US" sz="3200" err="1">
                <a:solidFill>
                  <a:prstClr val="black"/>
                </a:solidFill>
                <a:latin typeface="Calibri" panose="020F0502020204030204"/>
              </a:rPr>
              <a:t>Markan</a:t>
            </a:r>
            <a:r>
              <a:rPr lang="en-US" sz="3200">
                <a:solidFill>
                  <a:prstClr val="black"/>
                </a:solidFill>
                <a:latin typeface="Calibri" panose="020F0502020204030204"/>
              </a:rPr>
              <a:t>” vocabulary</a:t>
            </a:r>
          </a:p>
        </p:txBody>
      </p:sp>
      <p:sp>
        <p:nvSpPr>
          <p:cNvPr id="2" name="TextBox 1">
            <a:extLst>
              <a:ext uri="{FF2B5EF4-FFF2-40B4-BE49-F238E27FC236}">
                <a16:creationId xmlns:a16="http://schemas.microsoft.com/office/drawing/2014/main" id="{7875BFF2-4AD0-FD18-AB5E-A03400FAAECD}"/>
              </a:ext>
            </a:extLst>
          </p:cNvPr>
          <p:cNvSpPr txBox="1"/>
          <p:nvPr/>
        </p:nvSpPr>
        <p:spPr>
          <a:xfrm>
            <a:off x="4758668" y="718584"/>
            <a:ext cx="7433331" cy="2431435"/>
          </a:xfrm>
          <a:prstGeom prst="rect">
            <a:avLst/>
          </a:prstGeom>
          <a:solidFill>
            <a:srgbClr val="FF0000"/>
          </a:solidFill>
        </p:spPr>
        <p:txBody>
          <a:bodyPr wrap="square" rtlCol="0">
            <a:spAutoFit/>
          </a:bodyPr>
          <a:lstStyle/>
          <a:p>
            <a:pPr algn="ctr"/>
            <a:r>
              <a:rPr lang="en-US" sz="2800" b="1">
                <a:solidFill>
                  <a:schemeClr val="bg1"/>
                </a:solidFill>
                <a:effectLst>
                  <a:outerShdw blurRad="38100" dist="38100" dir="2700000" algn="tl">
                    <a:srgbClr val="000000">
                      <a:alpha val="43137"/>
                    </a:srgbClr>
                  </a:outerShdw>
                </a:effectLst>
              </a:rPr>
              <a:t>Mark 10:2-15</a:t>
            </a:r>
          </a:p>
          <a:p>
            <a:pPr algn="ctr"/>
            <a:r>
              <a:rPr lang="en-US" sz="2800" b="1">
                <a:solidFill>
                  <a:schemeClr val="bg1"/>
                </a:solidFill>
                <a:effectLst>
                  <a:outerShdw blurRad="38100" dist="38100" dir="2700000" algn="tl">
                    <a:srgbClr val="000000">
                      <a:alpha val="43137"/>
                    </a:srgbClr>
                  </a:outerShdw>
                </a:effectLst>
              </a:rPr>
              <a:t>(14 </a:t>
            </a:r>
            <a:r>
              <a:rPr lang="en-US" sz="2800" b="1" err="1">
                <a:solidFill>
                  <a:schemeClr val="bg1"/>
                </a:solidFill>
                <a:effectLst>
                  <a:outerShdw blurRad="38100" dist="38100" dir="2700000" algn="tl">
                    <a:srgbClr val="000000">
                      <a:alpha val="43137"/>
                    </a:srgbClr>
                  </a:outerShdw>
                </a:effectLst>
              </a:rPr>
              <a:t>vss</a:t>
            </a:r>
            <a:r>
              <a:rPr lang="en-US" sz="2800" b="1">
                <a:solidFill>
                  <a:schemeClr val="bg1"/>
                </a:solidFill>
                <a:effectLst>
                  <a:outerShdw blurRad="38100" dist="38100" dir="2700000" algn="tl">
                    <a:srgbClr val="000000">
                      <a:alpha val="43137"/>
                    </a:srgbClr>
                  </a:outerShdw>
                </a:effectLst>
              </a:rPr>
              <a:t>, 183 words)</a:t>
            </a:r>
          </a:p>
          <a:p>
            <a:pPr marL="457200" indent="-457200">
              <a:buFont typeface="Arial" panose="020B0604020202020204" pitchFamily="34" charset="0"/>
              <a:buChar char="•"/>
            </a:pPr>
            <a:r>
              <a:rPr lang="en-US" sz="3200">
                <a:solidFill>
                  <a:schemeClr val="bg1"/>
                </a:solidFill>
                <a:effectLst>
                  <a:outerShdw blurRad="38100" dist="38100" dir="2700000" algn="tl">
                    <a:srgbClr val="000000">
                      <a:alpha val="43137"/>
                    </a:srgbClr>
                  </a:outerShdw>
                </a:effectLst>
              </a:rPr>
              <a:t>1 HP, </a:t>
            </a:r>
            <a:r>
              <a:rPr lang="el-GR" sz="3200">
                <a:solidFill>
                  <a:schemeClr val="bg1"/>
                </a:solidFill>
                <a:effectLst>
                  <a:outerShdw blurRad="38100" dist="38100" dir="2700000" algn="tl">
                    <a:srgbClr val="000000">
                      <a:alpha val="43137"/>
                    </a:srgbClr>
                  </a:outerShdw>
                </a:effectLst>
              </a:rPr>
              <a:t>λέγει</a:t>
            </a:r>
            <a:r>
              <a:rPr lang="en-US" sz="3200">
                <a:solidFill>
                  <a:schemeClr val="bg1"/>
                </a:solidFill>
                <a:effectLst>
                  <a:outerShdw blurRad="38100" dist="38100" dir="2700000" algn="tl">
                    <a:srgbClr val="000000">
                      <a:alpha val="43137"/>
                    </a:srgbClr>
                  </a:outerShdw>
                </a:effectLst>
              </a:rPr>
              <a:t> (10:11) </a:t>
            </a:r>
            <a:r>
              <a:rPr lang="en-US" sz="2000">
                <a:solidFill>
                  <a:schemeClr val="bg1"/>
                </a:solidFill>
                <a:effectLst>
                  <a:outerShdw blurRad="38100" dist="38100" dir="2700000" algn="tl">
                    <a:srgbClr val="000000">
                      <a:alpha val="43137"/>
                    </a:srgbClr>
                  </a:outerShdw>
                </a:effectLst>
              </a:rPr>
              <a:t>which even Luke uses (11:45, 13:8)</a:t>
            </a:r>
            <a:endParaRPr lang="en-US" sz="320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US" sz="3200">
                <a:solidFill>
                  <a:schemeClr val="bg1"/>
                </a:solidFill>
                <a:effectLst>
                  <a:outerShdw blurRad="38100" dist="38100" dir="2700000" algn="tl">
                    <a:srgbClr val="000000">
                      <a:alpha val="43137"/>
                    </a:srgbClr>
                  </a:outerShdw>
                </a:effectLst>
              </a:rPr>
              <a:t>Question the premise*</a:t>
            </a:r>
          </a:p>
          <a:p>
            <a:pPr marL="457200" indent="-457200">
              <a:buFont typeface="Arial" panose="020B0604020202020204" pitchFamily="34" charset="0"/>
              <a:buChar char="•"/>
            </a:pPr>
            <a:r>
              <a:rPr lang="en-US" sz="3200">
                <a:solidFill>
                  <a:schemeClr val="bg1"/>
                </a:solidFill>
                <a:effectLst>
                  <a:outerShdw blurRad="38100" dist="38100" dir="2700000" algn="tl">
                    <a:srgbClr val="000000">
                      <a:alpha val="43137"/>
                    </a:srgbClr>
                  </a:outerShdw>
                </a:effectLst>
              </a:rPr>
              <a:t>Absence of </a:t>
            </a:r>
            <a:r>
              <a:rPr lang="en-US" sz="3200" err="1">
                <a:solidFill>
                  <a:schemeClr val="bg1"/>
                </a:solidFill>
                <a:effectLst>
                  <a:outerShdw blurRad="38100" dist="38100" dir="2700000" algn="tl">
                    <a:srgbClr val="000000">
                      <a:alpha val="43137"/>
                    </a:srgbClr>
                  </a:outerShdw>
                </a:effectLst>
              </a:rPr>
              <a:t>εὐθύς</a:t>
            </a:r>
            <a:endParaRPr lang="en-US" sz="320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811827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74691-1B34-1B4A-69FB-7DB8AD87E3C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9A695CC-62B4-277F-D30C-C155FFE30484}"/>
              </a:ext>
            </a:extLst>
          </p:cNvPr>
          <p:cNvSpPr txBox="1"/>
          <p:nvPr/>
        </p:nvSpPr>
        <p:spPr>
          <a:xfrm>
            <a:off x="671512" y="501134"/>
            <a:ext cx="1115853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INTERNAL EVIDENCE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panose="020F0502020204030204"/>
                <a:ea typeface="+mn-ea"/>
                <a:cs typeface="+mn-cs"/>
              </a:rPr>
              <a:t>More Subjective</a:t>
            </a:r>
          </a:p>
        </p:txBody>
      </p:sp>
      <p:sp>
        <p:nvSpPr>
          <p:cNvPr id="3" name="TextBox 2">
            <a:extLst>
              <a:ext uri="{FF2B5EF4-FFF2-40B4-BE49-F238E27FC236}">
                <a16:creationId xmlns:a16="http://schemas.microsoft.com/office/drawing/2014/main" id="{EA138187-5331-0AAB-B2C9-C1AB5924DEB0}"/>
              </a:ext>
            </a:extLst>
          </p:cNvPr>
          <p:cNvSpPr txBox="1"/>
          <p:nvPr/>
        </p:nvSpPr>
        <p:spPr>
          <a:xfrm>
            <a:off x="333820" y="1578352"/>
            <a:ext cx="11158537" cy="2062103"/>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solidFill>
                  <a:prstClr val="black"/>
                </a:solidFill>
                <a:latin typeface="Calibri" panose="020F0502020204030204"/>
              </a:rPr>
              <a:t>Absence of Historic Presents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Use of </a:t>
            </a:r>
            <a:r>
              <a:rPr lang="en-US" sz="3200" err="1">
                <a:effectLst/>
                <a:latin typeface="Times New Roman" panose="02020603050405020304" pitchFamily="18" charset="0"/>
                <a:ea typeface="Times New Roman" panose="02020603050405020304" pitchFamily="18" charset="0"/>
              </a:rPr>
              <a:t>δέ</a:t>
            </a: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 </a:t>
            </a:r>
            <a:r>
              <a:rPr lang="en-US" sz="3200">
                <a:solidFill>
                  <a:prstClr val="black"/>
                </a:solidFill>
                <a:latin typeface="Calibri" panose="020F0502020204030204"/>
              </a:rPr>
              <a:t>rather than </a:t>
            </a:r>
            <a:r>
              <a:rPr lang="en-US" sz="3200">
                <a:latin typeface="Times New Roman" panose="02020603050405020304" pitchFamily="18" charset="0"/>
              </a:rPr>
              <a:t>καί</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solidFill>
                  <a:prstClr val="black"/>
                </a:solidFill>
                <a:latin typeface="Calibri" panose="020F0502020204030204"/>
              </a:rPr>
              <a:t>Absence of </a:t>
            </a:r>
            <a:r>
              <a:rPr lang="en-US" sz="3200" err="1">
                <a:latin typeface="Times New Roman" panose="02020603050405020304" pitchFamily="18" charset="0"/>
              </a:rPr>
              <a:t>εὐθύς</a:t>
            </a:r>
            <a:endParaRPr lang="en-US" sz="3200">
              <a:latin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solidFill>
                  <a:prstClr val="black"/>
                </a:solidFill>
                <a:highlight>
                  <a:srgbClr val="FFFF00"/>
                </a:highlight>
                <a:latin typeface="Calibri" panose="020F0502020204030204"/>
              </a:rPr>
              <a:t>Presence of “non-</a:t>
            </a:r>
            <a:r>
              <a:rPr lang="en-US" sz="3200" err="1">
                <a:solidFill>
                  <a:prstClr val="black"/>
                </a:solidFill>
                <a:highlight>
                  <a:srgbClr val="FFFF00"/>
                </a:highlight>
                <a:latin typeface="Calibri" panose="020F0502020204030204"/>
              </a:rPr>
              <a:t>Markan</a:t>
            </a:r>
            <a:r>
              <a:rPr lang="en-US" sz="3200">
                <a:solidFill>
                  <a:prstClr val="black"/>
                </a:solidFill>
                <a:highlight>
                  <a:srgbClr val="FFFF00"/>
                </a:highlight>
                <a:latin typeface="Calibri" panose="020F0502020204030204"/>
              </a:rPr>
              <a:t>” vocabulary</a:t>
            </a:r>
          </a:p>
        </p:txBody>
      </p:sp>
      <p:sp>
        <p:nvSpPr>
          <p:cNvPr id="7" name="TextBox 6">
            <a:extLst>
              <a:ext uri="{FF2B5EF4-FFF2-40B4-BE49-F238E27FC236}">
                <a16:creationId xmlns:a16="http://schemas.microsoft.com/office/drawing/2014/main" id="{844D4331-1379-0195-9967-39542D8A6576}"/>
              </a:ext>
            </a:extLst>
          </p:cNvPr>
          <p:cNvSpPr txBox="1"/>
          <p:nvPr/>
        </p:nvSpPr>
        <p:spPr>
          <a:xfrm>
            <a:off x="4758668" y="718584"/>
            <a:ext cx="7433331" cy="2431435"/>
          </a:xfrm>
          <a:prstGeom prst="rect">
            <a:avLst/>
          </a:prstGeom>
          <a:solidFill>
            <a:srgbClr val="FF0000"/>
          </a:solidFill>
        </p:spPr>
        <p:txBody>
          <a:bodyPr wrap="square" rtlCol="0">
            <a:spAutoFit/>
          </a:bodyPr>
          <a:lstStyle/>
          <a:p>
            <a:pPr algn="ctr"/>
            <a:r>
              <a:rPr lang="en-US" sz="2800" b="1">
                <a:solidFill>
                  <a:schemeClr val="bg1"/>
                </a:solidFill>
                <a:effectLst>
                  <a:outerShdw blurRad="38100" dist="38100" dir="2700000" algn="tl">
                    <a:srgbClr val="000000">
                      <a:alpha val="43137"/>
                    </a:srgbClr>
                  </a:outerShdw>
                </a:effectLst>
              </a:rPr>
              <a:t>Mark 10:2-15</a:t>
            </a:r>
          </a:p>
          <a:p>
            <a:pPr algn="ctr"/>
            <a:r>
              <a:rPr lang="en-US" sz="2800" b="1">
                <a:solidFill>
                  <a:schemeClr val="bg1"/>
                </a:solidFill>
                <a:effectLst>
                  <a:outerShdw blurRad="38100" dist="38100" dir="2700000" algn="tl">
                    <a:srgbClr val="000000">
                      <a:alpha val="43137"/>
                    </a:srgbClr>
                  </a:outerShdw>
                </a:effectLst>
              </a:rPr>
              <a:t>(14 </a:t>
            </a:r>
            <a:r>
              <a:rPr lang="en-US" sz="2800" b="1" err="1">
                <a:solidFill>
                  <a:schemeClr val="bg1"/>
                </a:solidFill>
                <a:effectLst>
                  <a:outerShdw blurRad="38100" dist="38100" dir="2700000" algn="tl">
                    <a:srgbClr val="000000">
                      <a:alpha val="43137"/>
                    </a:srgbClr>
                  </a:outerShdw>
                </a:effectLst>
              </a:rPr>
              <a:t>vss</a:t>
            </a:r>
            <a:r>
              <a:rPr lang="en-US" sz="2800" b="1">
                <a:solidFill>
                  <a:schemeClr val="bg1"/>
                </a:solidFill>
                <a:effectLst>
                  <a:outerShdw blurRad="38100" dist="38100" dir="2700000" algn="tl">
                    <a:srgbClr val="000000">
                      <a:alpha val="43137"/>
                    </a:srgbClr>
                  </a:outerShdw>
                </a:effectLst>
              </a:rPr>
              <a:t>, 183 words)</a:t>
            </a:r>
          </a:p>
          <a:p>
            <a:pPr marL="457200" indent="-457200">
              <a:buFont typeface="Arial" panose="020B0604020202020204" pitchFamily="34" charset="0"/>
              <a:buChar char="•"/>
            </a:pPr>
            <a:r>
              <a:rPr lang="en-US" sz="3200">
                <a:solidFill>
                  <a:schemeClr val="bg1"/>
                </a:solidFill>
                <a:effectLst>
                  <a:outerShdw blurRad="38100" dist="38100" dir="2700000" algn="tl">
                    <a:srgbClr val="000000">
                      <a:alpha val="43137"/>
                    </a:srgbClr>
                  </a:outerShdw>
                </a:effectLst>
              </a:rPr>
              <a:t>1 HP, </a:t>
            </a:r>
            <a:r>
              <a:rPr lang="el-GR" sz="3200">
                <a:solidFill>
                  <a:schemeClr val="bg1"/>
                </a:solidFill>
                <a:effectLst>
                  <a:outerShdw blurRad="38100" dist="38100" dir="2700000" algn="tl">
                    <a:srgbClr val="000000">
                      <a:alpha val="43137"/>
                    </a:srgbClr>
                  </a:outerShdw>
                </a:effectLst>
              </a:rPr>
              <a:t>λέγει</a:t>
            </a:r>
            <a:r>
              <a:rPr lang="en-US" sz="3200">
                <a:solidFill>
                  <a:schemeClr val="bg1"/>
                </a:solidFill>
                <a:effectLst>
                  <a:outerShdw blurRad="38100" dist="38100" dir="2700000" algn="tl">
                    <a:srgbClr val="000000">
                      <a:alpha val="43137"/>
                    </a:srgbClr>
                  </a:outerShdw>
                </a:effectLst>
              </a:rPr>
              <a:t> (10:11) </a:t>
            </a:r>
            <a:r>
              <a:rPr lang="en-US" sz="2000">
                <a:solidFill>
                  <a:schemeClr val="bg1"/>
                </a:solidFill>
                <a:effectLst>
                  <a:outerShdw blurRad="38100" dist="38100" dir="2700000" algn="tl">
                    <a:srgbClr val="000000">
                      <a:alpha val="43137"/>
                    </a:srgbClr>
                  </a:outerShdw>
                </a:effectLst>
              </a:rPr>
              <a:t>which even Luke uses (11:45, 13:8)</a:t>
            </a:r>
            <a:endParaRPr lang="en-US" sz="320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US" sz="3200">
                <a:solidFill>
                  <a:schemeClr val="bg1"/>
                </a:solidFill>
                <a:effectLst>
                  <a:outerShdw blurRad="38100" dist="38100" dir="2700000" algn="tl">
                    <a:srgbClr val="000000">
                      <a:alpha val="43137"/>
                    </a:srgbClr>
                  </a:outerShdw>
                </a:effectLst>
              </a:rPr>
              <a:t>Question the premise*</a:t>
            </a:r>
          </a:p>
          <a:p>
            <a:pPr marL="457200" indent="-457200">
              <a:buFont typeface="Arial" panose="020B0604020202020204" pitchFamily="34" charset="0"/>
              <a:buChar char="•"/>
            </a:pPr>
            <a:r>
              <a:rPr lang="en-US" sz="3200">
                <a:solidFill>
                  <a:schemeClr val="bg1"/>
                </a:solidFill>
                <a:effectLst>
                  <a:outerShdw blurRad="38100" dist="38100" dir="2700000" algn="tl">
                    <a:srgbClr val="000000">
                      <a:alpha val="43137"/>
                    </a:srgbClr>
                  </a:outerShdw>
                </a:effectLst>
              </a:rPr>
              <a:t>Absence of </a:t>
            </a:r>
            <a:r>
              <a:rPr lang="en-US" sz="3200" err="1">
                <a:solidFill>
                  <a:schemeClr val="bg1"/>
                </a:solidFill>
                <a:effectLst>
                  <a:outerShdw blurRad="38100" dist="38100" dir="2700000" algn="tl">
                    <a:srgbClr val="000000">
                      <a:alpha val="43137"/>
                    </a:srgbClr>
                  </a:outerShdw>
                </a:effectLst>
              </a:rPr>
              <a:t>εὐθύς</a:t>
            </a:r>
            <a:endParaRPr lang="en-US" sz="320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702489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DFA9B-7A11-5277-7B7C-D556AFADA03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2EDD4BE-93EC-353D-2920-9A6473784B63}"/>
              </a:ext>
            </a:extLst>
          </p:cNvPr>
          <p:cNvSpPr txBox="1"/>
          <p:nvPr/>
        </p:nvSpPr>
        <p:spPr>
          <a:xfrm>
            <a:off x="671512" y="501134"/>
            <a:ext cx="1115853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INTERNAL EVIDENCE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panose="020F0502020204030204"/>
                <a:ea typeface="+mn-ea"/>
                <a:cs typeface="+mn-cs"/>
              </a:rPr>
              <a:t>More Subjective</a:t>
            </a:r>
          </a:p>
        </p:txBody>
      </p:sp>
      <p:sp>
        <p:nvSpPr>
          <p:cNvPr id="3" name="TextBox 2">
            <a:extLst>
              <a:ext uri="{FF2B5EF4-FFF2-40B4-BE49-F238E27FC236}">
                <a16:creationId xmlns:a16="http://schemas.microsoft.com/office/drawing/2014/main" id="{4C59DFB2-C220-F545-D642-4E3AA442744B}"/>
              </a:ext>
            </a:extLst>
          </p:cNvPr>
          <p:cNvSpPr txBox="1"/>
          <p:nvPr/>
        </p:nvSpPr>
        <p:spPr>
          <a:xfrm>
            <a:off x="333820" y="1578352"/>
            <a:ext cx="11158537" cy="2062103"/>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solidFill>
                  <a:prstClr val="black"/>
                </a:solidFill>
                <a:latin typeface="Calibri" panose="020F0502020204030204"/>
              </a:rPr>
              <a:t>Absence of Historic Presents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Use of </a:t>
            </a:r>
            <a:r>
              <a:rPr lang="en-US" sz="3200" err="1">
                <a:effectLst/>
                <a:latin typeface="Times New Roman" panose="02020603050405020304" pitchFamily="18" charset="0"/>
                <a:ea typeface="Times New Roman" panose="02020603050405020304" pitchFamily="18" charset="0"/>
              </a:rPr>
              <a:t>δέ</a:t>
            </a: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 </a:t>
            </a:r>
            <a:r>
              <a:rPr lang="en-US" sz="3200">
                <a:solidFill>
                  <a:prstClr val="black"/>
                </a:solidFill>
                <a:latin typeface="Calibri" panose="020F0502020204030204"/>
              </a:rPr>
              <a:t>rather than </a:t>
            </a:r>
            <a:r>
              <a:rPr lang="en-US" sz="3200">
                <a:latin typeface="Times New Roman" panose="02020603050405020304" pitchFamily="18" charset="0"/>
              </a:rPr>
              <a:t>καί</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solidFill>
                  <a:prstClr val="black"/>
                </a:solidFill>
                <a:latin typeface="Calibri" panose="020F0502020204030204"/>
              </a:rPr>
              <a:t>Absence of </a:t>
            </a:r>
            <a:r>
              <a:rPr lang="en-US" sz="3200" err="1">
                <a:latin typeface="Times New Roman" panose="02020603050405020304" pitchFamily="18" charset="0"/>
              </a:rPr>
              <a:t>εὐθύς</a:t>
            </a:r>
            <a:endParaRPr lang="en-US" sz="3200">
              <a:latin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solidFill>
                  <a:prstClr val="black"/>
                </a:solidFill>
                <a:highlight>
                  <a:srgbClr val="FFFF00"/>
                </a:highlight>
                <a:latin typeface="Calibri" panose="020F0502020204030204"/>
              </a:rPr>
              <a:t>Presence of “non-</a:t>
            </a:r>
            <a:r>
              <a:rPr lang="en-US" sz="3200" err="1">
                <a:solidFill>
                  <a:prstClr val="black"/>
                </a:solidFill>
                <a:highlight>
                  <a:srgbClr val="FFFF00"/>
                </a:highlight>
                <a:latin typeface="Calibri" panose="020F0502020204030204"/>
              </a:rPr>
              <a:t>Markan</a:t>
            </a:r>
            <a:r>
              <a:rPr lang="en-US" sz="3200">
                <a:solidFill>
                  <a:prstClr val="black"/>
                </a:solidFill>
                <a:highlight>
                  <a:srgbClr val="FFFF00"/>
                </a:highlight>
                <a:latin typeface="Calibri" panose="020F0502020204030204"/>
              </a:rPr>
              <a:t>” vocabulary</a:t>
            </a:r>
          </a:p>
        </p:txBody>
      </p:sp>
      <p:sp>
        <p:nvSpPr>
          <p:cNvPr id="2" name="TextBox 1">
            <a:extLst>
              <a:ext uri="{FF2B5EF4-FFF2-40B4-BE49-F238E27FC236}">
                <a16:creationId xmlns:a16="http://schemas.microsoft.com/office/drawing/2014/main" id="{406FF24D-A0EE-12D3-BCE5-710FBFA600E7}"/>
              </a:ext>
            </a:extLst>
          </p:cNvPr>
          <p:cNvSpPr txBox="1"/>
          <p:nvPr/>
        </p:nvSpPr>
        <p:spPr>
          <a:xfrm>
            <a:off x="4758668" y="718584"/>
            <a:ext cx="7433331" cy="3416320"/>
          </a:xfrm>
          <a:prstGeom prst="rect">
            <a:avLst/>
          </a:prstGeom>
          <a:solidFill>
            <a:srgbClr val="FF0000"/>
          </a:solidFill>
        </p:spPr>
        <p:txBody>
          <a:bodyPr wrap="square" rtlCol="0">
            <a:spAutoFit/>
          </a:bodyPr>
          <a:lstStyle/>
          <a:p>
            <a:pPr algn="ctr"/>
            <a:r>
              <a:rPr lang="en-US" sz="2800" b="1">
                <a:solidFill>
                  <a:schemeClr val="bg1"/>
                </a:solidFill>
                <a:effectLst>
                  <a:outerShdw blurRad="38100" dist="38100" dir="2700000" algn="tl">
                    <a:srgbClr val="000000">
                      <a:alpha val="43137"/>
                    </a:srgbClr>
                  </a:outerShdw>
                </a:effectLst>
              </a:rPr>
              <a:t>Mark 10:2-15</a:t>
            </a:r>
          </a:p>
          <a:p>
            <a:pPr algn="ctr"/>
            <a:r>
              <a:rPr lang="en-US" sz="2800" b="1">
                <a:solidFill>
                  <a:schemeClr val="bg1"/>
                </a:solidFill>
                <a:effectLst>
                  <a:outerShdw blurRad="38100" dist="38100" dir="2700000" algn="tl">
                    <a:srgbClr val="000000">
                      <a:alpha val="43137"/>
                    </a:srgbClr>
                  </a:outerShdw>
                </a:effectLst>
              </a:rPr>
              <a:t>(14 </a:t>
            </a:r>
            <a:r>
              <a:rPr lang="en-US" sz="2800" b="1" err="1">
                <a:solidFill>
                  <a:schemeClr val="bg1"/>
                </a:solidFill>
                <a:effectLst>
                  <a:outerShdw blurRad="38100" dist="38100" dir="2700000" algn="tl">
                    <a:srgbClr val="000000">
                      <a:alpha val="43137"/>
                    </a:srgbClr>
                  </a:outerShdw>
                </a:effectLst>
              </a:rPr>
              <a:t>vss</a:t>
            </a:r>
            <a:r>
              <a:rPr lang="en-US" sz="2800" b="1">
                <a:solidFill>
                  <a:schemeClr val="bg1"/>
                </a:solidFill>
                <a:effectLst>
                  <a:outerShdw blurRad="38100" dist="38100" dir="2700000" algn="tl">
                    <a:srgbClr val="000000">
                      <a:alpha val="43137"/>
                    </a:srgbClr>
                  </a:outerShdw>
                </a:effectLst>
              </a:rPr>
              <a:t>, 183 words)</a:t>
            </a:r>
          </a:p>
          <a:p>
            <a:pPr marL="457200" indent="-457200">
              <a:buFont typeface="Arial" panose="020B0604020202020204" pitchFamily="34" charset="0"/>
              <a:buChar char="•"/>
            </a:pPr>
            <a:r>
              <a:rPr lang="en-US" sz="3200">
                <a:solidFill>
                  <a:schemeClr val="bg1"/>
                </a:solidFill>
                <a:effectLst>
                  <a:outerShdw blurRad="38100" dist="38100" dir="2700000" algn="tl">
                    <a:srgbClr val="000000">
                      <a:alpha val="43137"/>
                    </a:srgbClr>
                  </a:outerShdw>
                </a:effectLst>
              </a:rPr>
              <a:t>1 HP, </a:t>
            </a:r>
            <a:r>
              <a:rPr lang="el-GR" sz="3200">
                <a:solidFill>
                  <a:schemeClr val="bg1"/>
                </a:solidFill>
                <a:effectLst>
                  <a:outerShdw blurRad="38100" dist="38100" dir="2700000" algn="tl">
                    <a:srgbClr val="000000">
                      <a:alpha val="43137"/>
                    </a:srgbClr>
                  </a:outerShdw>
                </a:effectLst>
              </a:rPr>
              <a:t>λέγει</a:t>
            </a:r>
            <a:r>
              <a:rPr lang="en-US" sz="3200">
                <a:solidFill>
                  <a:schemeClr val="bg1"/>
                </a:solidFill>
                <a:effectLst>
                  <a:outerShdw blurRad="38100" dist="38100" dir="2700000" algn="tl">
                    <a:srgbClr val="000000">
                      <a:alpha val="43137"/>
                    </a:srgbClr>
                  </a:outerShdw>
                </a:effectLst>
              </a:rPr>
              <a:t> (10:11) </a:t>
            </a:r>
            <a:r>
              <a:rPr lang="en-US" sz="2000">
                <a:solidFill>
                  <a:schemeClr val="bg1"/>
                </a:solidFill>
                <a:effectLst>
                  <a:outerShdw blurRad="38100" dist="38100" dir="2700000" algn="tl">
                    <a:srgbClr val="000000">
                      <a:alpha val="43137"/>
                    </a:srgbClr>
                  </a:outerShdw>
                </a:effectLst>
              </a:rPr>
              <a:t>which even Luke uses (11:45, 13:8)</a:t>
            </a:r>
            <a:endParaRPr lang="en-US" sz="320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US" sz="3200">
                <a:solidFill>
                  <a:schemeClr val="bg1"/>
                </a:solidFill>
                <a:effectLst>
                  <a:outerShdw blurRad="38100" dist="38100" dir="2700000" algn="tl">
                    <a:srgbClr val="000000">
                      <a:alpha val="43137"/>
                    </a:srgbClr>
                  </a:outerShdw>
                </a:effectLst>
              </a:rPr>
              <a:t>Question the premise*</a:t>
            </a:r>
          </a:p>
          <a:p>
            <a:pPr marL="457200" indent="-457200">
              <a:buFont typeface="Arial" panose="020B0604020202020204" pitchFamily="34" charset="0"/>
              <a:buChar char="•"/>
            </a:pPr>
            <a:r>
              <a:rPr lang="en-US" sz="3200">
                <a:solidFill>
                  <a:schemeClr val="bg1"/>
                </a:solidFill>
                <a:effectLst>
                  <a:outerShdw blurRad="38100" dist="38100" dir="2700000" algn="tl">
                    <a:srgbClr val="000000">
                      <a:alpha val="43137"/>
                    </a:srgbClr>
                  </a:outerShdw>
                </a:effectLst>
              </a:rPr>
              <a:t>Absence of </a:t>
            </a:r>
            <a:r>
              <a:rPr lang="en-US" sz="3200" err="1">
                <a:solidFill>
                  <a:schemeClr val="bg1"/>
                </a:solidFill>
                <a:effectLst>
                  <a:outerShdw blurRad="38100" dist="38100" dir="2700000" algn="tl">
                    <a:srgbClr val="000000">
                      <a:alpha val="43137"/>
                    </a:srgbClr>
                  </a:outerShdw>
                </a:effectLst>
              </a:rPr>
              <a:t>εὐθύς</a:t>
            </a:r>
            <a:endParaRPr lang="en-US" sz="320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US" sz="3200">
                <a:solidFill>
                  <a:schemeClr val="bg1"/>
                </a:solidFill>
                <a:effectLst>
                  <a:outerShdw blurRad="38100" dist="38100" dir="2700000" algn="tl">
                    <a:srgbClr val="000000">
                      <a:alpha val="43137"/>
                    </a:srgbClr>
                  </a:outerShdw>
                </a:effectLst>
              </a:rPr>
              <a:t>Presence of “non-</a:t>
            </a:r>
            <a:r>
              <a:rPr lang="en-US" sz="3200" err="1">
                <a:solidFill>
                  <a:schemeClr val="bg1"/>
                </a:solidFill>
                <a:effectLst>
                  <a:outerShdw blurRad="38100" dist="38100" dir="2700000" algn="tl">
                    <a:srgbClr val="000000">
                      <a:alpha val="43137"/>
                    </a:srgbClr>
                  </a:outerShdw>
                </a:effectLst>
              </a:rPr>
              <a:t>Markan</a:t>
            </a:r>
            <a:r>
              <a:rPr lang="en-US" sz="3200">
                <a:solidFill>
                  <a:schemeClr val="bg1"/>
                </a:solidFill>
                <a:effectLst>
                  <a:outerShdw blurRad="38100" dist="38100" dir="2700000" algn="tl">
                    <a:srgbClr val="000000">
                      <a:alpha val="43137"/>
                    </a:srgbClr>
                  </a:outerShdw>
                </a:effectLst>
              </a:rPr>
              <a:t>” vocabulary**</a:t>
            </a:r>
          </a:p>
          <a:p>
            <a:pPr marL="457200" indent="-457200">
              <a:buFont typeface="Arial" panose="020B0604020202020204" pitchFamily="34" charset="0"/>
              <a:buChar char="•"/>
            </a:pPr>
            <a:endParaRPr lang="en-US" sz="3200">
              <a:solidFill>
                <a:schemeClr val="bg1"/>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60B290A5-4587-BD36-316C-61B3C7EAE1B0}"/>
              </a:ext>
            </a:extLst>
          </p:cNvPr>
          <p:cNvSpPr txBox="1"/>
          <p:nvPr/>
        </p:nvSpPr>
        <p:spPr>
          <a:xfrm>
            <a:off x="5516436" y="3640455"/>
            <a:ext cx="6144768" cy="3170099"/>
          </a:xfrm>
          <a:prstGeom prst="rect">
            <a:avLst/>
          </a:prstGeom>
          <a:solidFill>
            <a:schemeClr val="bg1"/>
          </a:solidFill>
          <a:ln>
            <a:solidFill>
              <a:srgbClr val="FF0000"/>
            </a:solidFill>
          </a:ln>
          <a:effectLst>
            <a:outerShdw blurRad="50800" dist="114300" dir="13500000" algn="br" rotWithShape="0">
              <a:prstClr val="black">
                <a:alpha val="40000"/>
              </a:prstClr>
            </a:outerShdw>
          </a:effectLst>
        </p:spPr>
        <p:txBody>
          <a:bodyPr wrap="square">
            <a:spAutoFit/>
          </a:bodyPr>
          <a:lstStyle>
            <a:defPPr>
              <a:defRPr lang="en-US"/>
            </a:defPPr>
            <a:lvl1pPr>
              <a:defRPr>
                <a:solidFill>
                  <a:srgbClr val="C00000"/>
                </a:solidFill>
                <a:effectLst>
                  <a:outerShdw blurRad="38100" dist="38100" dir="2700000" algn="tl">
                    <a:srgbClr val="000000">
                      <a:alpha val="43137"/>
                    </a:srgbClr>
                  </a:outerShdw>
                </a:effectLst>
              </a:defRPr>
            </a:lvl1pPr>
          </a:lstStyle>
          <a:p>
            <a:r>
              <a:rPr lang="en-US" sz="2000"/>
              <a:t>** words not used elsewhere in Mark 1:1-16:8</a:t>
            </a:r>
          </a:p>
          <a:p>
            <a:pPr lvl="1"/>
            <a:r>
              <a:rPr lang="el-GR" sz="2000" err="1"/>
              <a:t>βιβλίον</a:t>
            </a:r>
            <a:r>
              <a:rPr lang="en-US" sz="2000"/>
              <a:t> (10:4)</a:t>
            </a:r>
          </a:p>
          <a:p>
            <a:pPr lvl="1"/>
            <a:r>
              <a:rPr lang="el-GR" sz="2000"/>
              <a:t>σκληροκαρδία</a:t>
            </a:r>
            <a:r>
              <a:rPr lang="en-US" sz="2000"/>
              <a:t> (10:5, also used in LE)</a:t>
            </a:r>
          </a:p>
          <a:p>
            <a:pPr lvl="1"/>
            <a:r>
              <a:rPr lang="el-GR" sz="2000" err="1"/>
              <a:t>ἄρσην</a:t>
            </a:r>
            <a:r>
              <a:rPr lang="el-GR" sz="2000"/>
              <a:t> </a:t>
            </a:r>
            <a:r>
              <a:rPr lang="en-US" sz="2000"/>
              <a:t>(10:6)</a:t>
            </a:r>
          </a:p>
          <a:p>
            <a:pPr lvl="1"/>
            <a:r>
              <a:rPr lang="el-GR" sz="2000" err="1"/>
              <a:t>θῆλυς</a:t>
            </a:r>
            <a:r>
              <a:rPr lang="el-GR" sz="2000"/>
              <a:t> </a:t>
            </a:r>
            <a:r>
              <a:rPr lang="en-US" sz="2000"/>
              <a:t>(10:6)</a:t>
            </a:r>
          </a:p>
          <a:p>
            <a:pPr lvl="1"/>
            <a:r>
              <a:rPr lang="el-GR" sz="2000" err="1"/>
              <a:t>προσκολλάομαι</a:t>
            </a:r>
            <a:r>
              <a:rPr lang="en-US" sz="2000"/>
              <a:t>  (10:7)</a:t>
            </a:r>
          </a:p>
          <a:p>
            <a:pPr lvl="1"/>
            <a:r>
              <a:rPr lang="el-GR" sz="2000" err="1"/>
              <a:t>συζεύγνυμι</a:t>
            </a:r>
            <a:r>
              <a:rPr lang="en-US" sz="2000"/>
              <a:t> (10:9)</a:t>
            </a:r>
          </a:p>
          <a:p>
            <a:pPr lvl="1"/>
            <a:r>
              <a:rPr lang="el-GR" sz="2000"/>
              <a:t>χωρίζω</a:t>
            </a:r>
            <a:r>
              <a:rPr lang="en-US" sz="2000"/>
              <a:t> (10:9)</a:t>
            </a:r>
          </a:p>
          <a:p>
            <a:pPr lvl="1"/>
            <a:r>
              <a:rPr lang="el-GR" sz="2000" err="1"/>
              <a:t>μοιχάομαι</a:t>
            </a:r>
            <a:r>
              <a:rPr lang="en-US" sz="2000"/>
              <a:t> (10:11, 2x)</a:t>
            </a:r>
          </a:p>
          <a:p>
            <a:pPr lvl="1"/>
            <a:r>
              <a:rPr lang="el-GR" sz="2000"/>
              <a:t>προσφέρω</a:t>
            </a:r>
            <a:r>
              <a:rPr lang="en-US" sz="2000"/>
              <a:t> (10:13)</a:t>
            </a:r>
          </a:p>
        </p:txBody>
      </p:sp>
    </p:spTree>
    <p:extLst>
      <p:ext uri="{BB962C8B-B14F-4D97-AF65-F5344CB8AC3E}">
        <p14:creationId xmlns:p14="http://schemas.microsoft.com/office/powerpoint/2010/main" val="268969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F4A1E-3284-50B1-AD86-C2830DE3D4D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AD30DE7-CC92-3650-5BE0-1424E8A74D86}"/>
              </a:ext>
            </a:extLst>
          </p:cNvPr>
          <p:cNvSpPr txBox="1"/>
          <p:nvPr/>
        </p:nvSpPr>
        <p:spPr>
          <a:xfrm>
            <a:off x="671512" y="501134"/>
            <a:ext cx="1115853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INTERNAL EVIDENCE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panose="020F0502020204030204"/>
                <a:ea typeface="+mn-ea"/>
                <a:cs typeface="+mn-cs"/>
              </a:rPr>
              <a:t>More Subjective</a:t>
            </a:r>
          </a:p>
        </p:txBody>
      </p:sp>
      <p:sp>
        <p:nvSpPr>
          <p:cNvPr id="3" name="TextBox 2">
            <a:extLst>
              <a:ext uri="{FF2B5EF4-FFF2-40B4-BE49-F238E27FC236}">
                <a16:creationId xmlns:a16="http://schemas.microsoft.com/office/drawing/2014/main" id="{58966462-EA73-1522-9D1E-1223FB802F42}"/>
              </a:ext>
            </a:extLst>
          </p:cNvPr>
          <p:cNvSpPr txBox="1"/>
          <p:nvPr/>
        </p:nvSpPr>
        <p:spPr>
          <a:xfrm>
            <a:off x="772732" y="1578352"/>
            <a:ext cx="11158537" cy="501675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Nonetheless, even LE defenders see the problem</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solidFill>
                  <a:prstClr val="black"/>
                </a:solidFill>
                <a:latin typeface="Calibri" panose="020F0502020204030204"/>
              </a:rPr>
              <a:t>Common for LE defenders to argue </a:t>
            </a:r>
          </a:p>
          <a:p>
            <a:pPr marL="914400" lvl="1" indent="-457200">
              <a:buFont typeface="Arial" panose="020B0604020202020204" pitchFamily="34" charset="0"/>
              <a:buChar char="•"/>
              <a:defRPr/>
            </a:pPr>
            <a:r>
              <a:rPr kumimoji="0" lang="en-US" sz="3200" b="1" i="1" u="none" strike="noStrike" kern="1200" cap="none" spc="0" normalizeH="0" baseline="0" noProof="0">
                <a:ln>
                  <a:noFill/>
                </a:ln>
                <a:solidFill>
                  <a:prstClr val="black"/>
                </a:solidFill>
                <a:effectLst/>
                <a:uLnTx/>
                <a:uFillTx/>
                <a:latin typeface="Calibri" panose="020F0502020204030204"/>
                <a:ea typeface="+mn-ea"/>
                <a:cs typeface="+mn-cs"/>
              </a:rPr>
              <a:t>LE added later by Mark</a:t>
            </a:r>
          </a:p>
          <a:p>
            <a:pPr marL="914400" lvl="1" indent="-457200">
              <a:buFont typeface="Arial" panose="020B0604020202020204" pitchFamily="34" charset="0"/>
              <a:buChar char="•"/>
              <a:defRPr/>
            </a:pPr>
            <a:r>
              <a:rPr lang="en-US" sz="3200" b="1" i="1">
                <a:solidFill>
                  <a:prstClr val="black"/>
                </a:solidFill>
                <a:latin typeface="Calibri" panose="020F0502020204030204"/>
              </a:rPr>
              <a:t>LE added later by companion of Mark</a:t>
            </a:r>
          </a:p>
          <a:p>
            <a:pPr marL="914400" lvl="1" indent="-457200">
              <a:buFont typeface="Arial" panose="020B0604020202020204" pitchFamily="34" charset="0"/>
              <a:buChar char="•"/>
              <a:defRPr/>
            </a:pPr>
            <a:r>
              <a:rPr kumimoji="0" lang="en-US" sz="3200" b="1" i="1" u="none" strike="noStrike" kern="1200" cap="none" spc="0" normalizeH="0" baseline="0" noProof="0">
                <a:ln>
                  <a:noFill/>
                </a:ln>
                <a:solidFill>
                  <a:prstClr val="black"/>
                </a:solidFill>
                <a:effectLst/>
                <a:uLnTx/>
                <a:uFillTx/>
                <a:latin typeface="Calibri" panose="020F0502020204030204"/>
                <a:ea typeface="+mn-ea"/>
                <a:cs typeface="+mn-cs"/>
              </a:rPr>
              <a:t>LE added by others who used material from Mark</a:t>
            </a:r>
          </a:p>
          <a:p>
            <a:pPr marL="914400" lvl="1" indent="-457200">
              <a:buFont typeface="Arial" panose="020B0604020202020204" pitchFamily="34" charset="0"/>
              <a:buChar char="•"/>
              <a:defRPr/>
            </a:pPr>
            <a:r>
              <a:rPr lang="en-US" sz="3200" b="1" i="1">
                <a:solidFill>
                  <a:prstClr val="black"/>
                </a:solidFill>
                <a:latin typeface="Calibri" panose="020F0502020204030204"/>
              </a:rPr>
              <a:t>LE added properly </a:t>
            </a:r>
            <a:r>
              <a:rPr kumimoji="0" lang="en-US" sz="3200" b="1" i="1" u="none" strike="noStrike" kern="1200" cap="none" spc="0" normalizeH="0" baseline="0" noProof="0">
                <a:ln>
                  <a:noFill/>
                </a:ln>
                <a:solidFill>
                  <a:prstClr val="black"/>
                </a:solidFill>
                <a:effectLst/>
                <a:uLnTx/>
                <a:uFillTx/>
                <a:latin typeface="Calibri" panose="020F0502020204030204"/>
                <a:ea typeface="+mn-ea"/>
                <a:cs typeface="+mn-cs"/>
              </a:rPr>
              <a:t>by unknown person</a:t>
            </a:r>
          </a:p>
          <a:p>
            <a:pPr marL="914400" lvl="1" indent="-457200">
              <a:buFont typeface="Arial" panose="020B0604020202020204" pitchFamily="34" charset="0"/>
              <a:buChar char="•"/>
              <a:defRPr/>
            </a:pPr>
            <a:r>
              <a:rPr lang="en-US" sz="3200" b="1" i="1">
                <a:solidFill>
                  <a:prstClr val="black"/>
                </a:solidFill>
                <a:latin typeface="Calibri" panose="020F0502020204030204"/>
              </a:rPr>
              <a:t>LE added by </a:t>
            </a:r>
            <a:r>
              <a:rPr lang="en-US" sz="3200" b="1" i="1" err="1">
                <a:solidFill>
                  <a:prstClr val="black"/>
                </a:solidFill>
                <a:latin typeface="Calibri" panose="020F0502020204030204"/>
              </a:rPr>
              <a:t>Aristion</a:t>
            </a:r>
            <a:r>
              <a:rPr lang="en-US" sz="3200" b="1" i="1">
                <a:solidFill>
                  <a:prstClr val="black"/>
                </a:solidFill>
                <a:latin typeface="Calibri" panose="020F0502020204030204"/>
              </a:rPr>
              <a:t>, “disciple of Jesus”</a:t>
            </a:r>
            <a:endParaRPr kumimoji="0" lang="en-US" sz="3200" b="1" i="1" u="none" strike="noStrike" kern="1200" cap="none" spc="0" normalizeH="0" baseline="0" noProof="0">
              <a:ln>
                <a:noFill/>
              </a:ln>
              <a:solidFill>
                <a:prstClr val="black"/>
              </a:solidFill>
              <a:effectLst/>
              <a:uLnTx/>
              <a:uFillTx/>
              <a:latin typeface="Calibri" panose="020F0502020204030204"/>
              <a:ea typeface="+mn-ea"/>
              <a:cs typeface="+mn-cs"/>
            </a:endParaRPr>
          </a:p>
          <a:p>
            <a:pPr marL="914400" lvl="1" indent="-457200">
              <a:buFont typeface="Arial" panose="020B0604020202020204" pitchFamily="34" charset="0"/>
              <a:buChar char="•"/>
              <a:defRPr/>
            </a:pPr>
            <a:r>
              <a:rPr lang="en-US" sz="3200" b="1" i="1">
                <a:solidFill>
                  <a:prstClr val="black"/>
                </a:solidFill>
                <a:latin typeface="Calibri" panose="020F0502020204030204"/>
              </a:rPr>
              <a:t>Deuteronomy 34 cited as precedent</a:t>
            </a:r>
          </a:p>
          <a:p>
            <a:pPr marL="457200" indent="-457200">
              <a:buFont typeface="Arial" panose="020B0604020202020204" pitchFamily="34" charset="0"/>
              <a:buChar char="•"/>
              <a:defRPr/>
            </a:pPr>
            <a:r>
              <a:rPr lang="en-US" sz="3200">
                <a:solidFill>
                  <a:prstClr val="black"/>
                </a:solidFill>
                <a:latin typeface="Calibri" panose="020F0502020204030204"/>
              </a:rPr>
              <a:t>Why?</a:t>
            </a:r>
          </a:p>
          <a:p>
            <a:pPr marL="914400" lvl="1" indent="-457200">
              <a:buFont typeface="Arial" panose="020B0604020202020204" pitchFamily="34" charset="0"/>
              <a:buChar char="•"/>
              <a:defRPr/>
            </a:pPr>
            <a:r>
              <a:rPr lang="en-US" sz="3200" b="1" i="1">
                <a:solidFill>
                  <a:prstClr val="black"/>
                </a:solidFill>
                <a:latin typeface="Calibri" panose="020F0502020204030204"/>
              </a:rPr>
              <a:t>Because there really is something to the style argument</a:t>
            </a:r>
          </a:p>
        </p:txBody>
      </p:sp>
      <p:sp>
        <p:nvSpPr>
          <p:cNvPr id="4" name="TextBox 3">
            <a:extLst>
              <a:ext uri="{FF2B5EF4-FFF2-40B4-BE49-F238E27FC236}">
                <a16:creationId xmlns:a16="http://schemas.microsoft.com/office/drawing/2014/main" id="{54816DE8-C372-87B0-95EB-587E60713DCB}"/>
              </a:ext>
            </a:extLst>
          </p:cNvPr>
          <p:cNvSpPr txBox="1"/>
          <p:nvPr/>
        </p:nvSpPr>
        <p:spPr>
          <a:xfrm rot="20566641">
            <a:off x="10084156" y="3425779"/>
            <a:ext cx="1249250" cy="523220"/>
          </a:xfrm>
          <a:prstGeom prst="rect">
            <a:avLst/>
          </a:prstGeom>
          <a:solidFill>
            <a:srgbClr val="FF0000"/>
          </a:solidFill>
        </p:spPr>
        <p:txBody>
          <a:bodyPr wrap="square" rtlCol="0">
            <a:spAutoFit/>
          </a:bodyPr>
          <a:lstStyle/>
          <a:p>
            <a:pPr algn="ctr"/>
            <a:r>
              <a:rPr lang="en-US" sz="2800" b="1">
                <a:solidFill>
                  <a:schemeClr val="bg1"/>
                </a:solidFill>
                <a:effectLst>
                  <a:outerShdw blurRad="38100" dist="38100" dir="2700000" algn="tl">
                    <a:srgbClr val="000000">
                      <a:alpha val="43137"/>
                    </a:srgbClr>
                  </a:outerShdw>
                </a:effectLst>
              </a:rPr>
              <a:t>Snapp</a:t>
            </a:r>
          </a:p>
        </p:txBody>
      </p:sp>
      <p:sp>
        <p:nvSpPr>
          <p:cNvPr id="5" name="TextBox 4">
            <a:extLst>
              <a:ext uri="{FF2B5EF4-FFF2-40B4-BE49-F238E27FC236}">
                <a16:creationId xmlns:a16="http://schemas.microsoft.com/office/drawing/2014/main" id="{71EF31CB-CD00-A5FD-FA82-86D5BFF477B2}"/>
              </a:ext>
            </a:extLst>
          </p:cNvPr>
          <p:cNvSpPr txBox="1"/>
          <p:nvPr/>
        </p:nvSpPr>
        <p:spPr>
          <a:xfrm rot="20566641">
            <a:off x="8369121" y="4013721"/>
            <a:ext cx="1249250" cy="523220"/>
          </a:xfrm>
          <a:prstGeom prst="rect">
            <a:avLst/>
          </a:prstGeom>
          <a:solidFill>
            <a:srgbClr val="FF0000"/>
          </a:solidFill>
        </p:spPr>
        <p:txBody>
          <a:bodyPr wrap="square" rtlCol="0">
            <a:spAutoFit/>
          </a:bodyPr>
          <a:lstStyle/>
          <a:p>
            <a:pPr algn="ctr"/>
            <a:r>
              <a:rPr lang="en-US" sz="2800" b="1">
                <a:solidFill>
                  <a:schemeClr val="bg1"/>
                </a:solidFill>
                <a:effectLst>
                  <a:outerShdw blurRad="38100" dist="38100" dir="2700000" algn="tl">
                    <a:srgbClr val="000000">
                      <a:alpha val="43137"/>
                    </a:srgbClr>
                  </a:outerShdw>
                </a:effectLst>
              </a:rPr>
              <a:t>Alford</a:t>
            </a:r>
          </a:p>
        </p:txBody>
      </p:sp>
      <p:sp>
        <p:nvSpPr>
          <p:cNvPr id="7" name="TextBox 6">
            <a:extLst>
              <a:ext uri="{FF2B5EF4-FFF2-40B4-BE49-F238E27FC236}">
                <a16:creationId xmlns:a16="http://schemas.microsoft.com/office/drawing/2014/main" id="{95D0122E-936D-055A-15B3-DC01F62277F3}"/>
              </a:ext>
            </a:extLst>
          </p:cNvPr>
          <p:cNvSpPr txBox="1"/>
          <p:nvPr/>
        </p:nvSpPr>
        <p:spPr>
          <a:xfrm rot="20566641">
            <a:off x="5999409" y="2556133"/>
            <a:ext cx="1249250" cy="523220"/>
          </a:xfrm>
          <a:prstGeom prst="rect">
            <a:avLst/>
          </a:prstGeom>
          <a:solidFill>
            <a:srgbClr val="FF0000"/>
          </a:solidFill>
        </p:spPr>
        <p:txBody>
          <a:bodyPr wrap="square" rtlCol="0">
            <a:spAutoFit/>
          </a:bodyPr>
          <a:lstStyle/>
          <a:p>
            <a:pPr algn="ctr"/>
            <a:r>
              <a:rPr lang="en-US" sz="2800" b="1">
                <a:solidFill>
                  <a:schemeClr val="bg1"/>
                </a:solidFill>
                <a:effectLst>
                  <a:outerShdw blurRad="38100" dist="38100" dir="2700000" algn="tl">
                    <a:srgbClr val="000000">
                      <a:alpha val="43137"/>
                    </a:srgbClr>
                  </a:outerShdw>
                </a:effectLst>
              </a:rPr>
              <a:t>Black</a:t>
            </a:r>
          </a:p>
        </p:txBody>
      </p:sp>
      <p:sp>
        <p:nvSpPr>
          <p:cNvPr id="8" name="TextBox 7">
            <a:extLst>
              <a:ext uri="{FF2B5EF4-FFF2-40B4-BE49-F238E27FC236}">
                <a16:creationId xmlns:a16="http://schemas.microsoft.com/office/drawing/2014/main" id="{BFE26A1E-B355-999E-F3AD-9E908DA6A201}"/>
              </a:ext>
            </a:extLst>
          </p:cNvPr>
          <p:cNvSpPr txBox="1"/>
          <p:nvPr/>
        </p:nvSpPr>
        <p:spPr>
          <a:xfrm rot="20566641">
            <a:off x="8282758" y="4459814"/>
            <a:ext cx="1582693" cy="523220"/>
          </a:xfrm>
          <a:prstGeom prst="rect">
            <a:avLst/>
          </a:prstGeom>
          <a:solidFill>
            <a:srgbClr val="FF0000"/>
          </a:solidFill>
        </p:spPr>
        <p:txBody>
          <a:bodyPr wrap="square" rtlCol="0">
            <a:spAutoFit/>
          </a:bodyPr>
          <a:lstStyle/>
          <a:p>
            <a:pPr algn="ctr"/>
            <a:r>
              <a:rPr lang="en-US" sz="2800" b="1">
                <a:solidFill>
                  <a:schemeClr val="bg1"/>
                </a:solidFill>
                <a:effectLst>
                  <a:outerShdw blurRad="38100" dist="38100" dir="2700000" algn="tl">
                    <a:srgbClr val="000000">
                      <a:alpha val="43137"/>
                    </a:srgbClr>
                  </a:outerShdw>
                </a:effectLst>
              </a:rPr>
              <a:t>Kenyon*</a:t>
            </a:r>
          </a:p>
        </p:txBody>
      </p:sp>
      <p:sp>
        <p:nvSpPr>
          <p:cNvPr id="9" name="TextBox 8">
            <a:extLst>
              <a:ext uri="{FF2B5EF4-FFF2-40B4-BE49-F238E27FC236}">
                <a16:creationId xmlns:a16="http://schemas.microsoft.com/office/drawing/2014/main" id="{ED94055A-8754-BECE-E23D-49F0473561BB}"/>
              </a:ext>
            </a:extLst>
          </p:cNvPr>
          <p:cNvSpPr txBox="1"/>
          <p:nvPr/>
        </p:nvSpPr>
        <p:spPr>
          <a:xfrm>
            <a:off x="154545" y="6488668"/>
            <a:ext cx="11776723" cy="369332"/>
          </a:xfrm>
          <a:prstGeom prst="rect">
            <a:avLst/>
          </a:prstGeom>
          <a:noFill/>
        </p:spPr>
        <p:txBody>
          <a:bodyPr wrap="square" rtlCol="0">
            <a:spAutoFit/>
          </a:bodyPr>
          <a:lstStyle/>
          <a:p>
            <a:r>
              <a:rPr lang="en-US"/>
              <a:t>* Kenyon’s hypothesis seems due more to external issues than style, Handbook to the Criticism of the New Testament, p. 173</a:t>
            </a:r>
          </a:p>
        </p:txBody>
      </p:sp>
    </p:spTree>
    <p:extLst>
      <p:ext uri="{BB962C8B-B14F-4D97-AF65-F5344CB8AC3E}">
        <p14:creationId xmlns:p14="http://schemas.microsoft.com/office/powerpoint/2010/main" val="493452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P spid="7" grpId="0" animBg="1"/>
      <p:bldP spid="8" grpId="0" animBg="1"/>
      <p:bldP spid="9"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9AA9F-D6A8-6BA2-6B3C-6E604179759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FF13A38-91D9-191B-3DA1-D126EFAB5A41}"/>
              </a:ext>
            </a:extLst>
          </p:cNvPr>
          <p:cNvSpPr txBox="1"/>
          <p:nvPr/>
        </p:nvSpPr>
        <p:spPr>
          <a:xfrm>
            <a:off x="671512" y="501134"/>
            <a:ext cx="1115853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INTERNAL EVIDENCE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panose="020F0502020204030204"/>
                <a:ea typeface="+mn-ea"/>
                <a:cs typeface="+mn-cs"/>
              </a:rPr>
              <a:t>More Subjective</a:t>
            </a:r>
          </a:p>
        </p:txBody>
      </p:sp>
      <p:sp>
        <p:nvSpPr>
          <p:cNvPr id="3" name="TextBox 2">
            <a:extLst>
              <a:ext uri="{FF2B5EF4-FFF2-40B4-BE49-F238E27FC236}">
                <a16:creationId xmlns:a16="http://schemas.microsoft.com/office/drawing/2014/main" id="{19298048-3F72-38F6-77CD-8F4954D6E82A}"/>
              </a:ext>
            </a:extLst>
          </p:cNvPr>
          <p:cNvSpPr txBox="1"/>
          <p:nvPr/>
        </p:nvSpPr>
        <p:spPr>
          <a:xfrm>
            <a:off x="772732" y="1578352"/>
            <a:ext cx="11158537" cy="2862322"/>
          </a:xfrm>
          <a:prstGeom prst="rect">
            <a:avLst/>
          </a:prstGeom>
          <a:noFill/>
        </p:spPr>
        <p:txBody>
          <a:bodyPr wrap="square">
            <a:spAutoFit/>
          </a:bodyPr>
          <a:lstStyle/>
          <a:p>
            <a:pPr marR="0" lvl="0" rtl="0">
              <a:spcBef>
                <a:spcPts val="0"/>
              </a:spcBef>
              <a:spcAft>
                <a:spcPts val="600"/>
              </a:spcAft>
              <a:buSzPts val="1100"/>
              <a:tabLst>
                <a:tab pos="457200" algn="l"/>
              </a:tabLst>
            </a:pPr>
            <a:r>
              <a:rPr lang="en-US" sz="3200">
                <a:solidFill>
                  <a:prstClr val="black"/>
                </a:solidFill>
                <a:latin typeface="Calibri" panose="020F0502020204030204"/>
              </a:rPr>
              <a:t>Incongruity with preceding text:</a:t>
            </a:r>
          </a:p>
          <a:p>
            <a:pPr marR="0" lvl="0" rtl="0">
              <a:spcBef>
                <a:spcPts val="0"/>
              </a:spcBef>
              <a:spcAft>
                <a:spcPts val="600"/>
              </a:spcAft>
              <a:buSzPct val="100000"/>
              <a:tabLst>
                <a:tab pos="457200" algn="l"/>
              </a:tabLst>
            </a:pPr>
            <a:r>
              <a:rPr lang="en-US" sz="3200" b="1">
                <a:solidFill>
                  <a:prstClr val="black"/>
                </a:solidFill>
                <a:latin typeface="Calibri" panose="020F0502020204030204"/>
              </a:rPr>
              <a:t>Reintroduction of Mary Magdalene</a:t>
            </a:r>
          </a:p>
          <a:p>
            <a:pPr marR="0" lvl="0" rtl="0">
              <a:spcBef>
                <a:spcPts val="0"/>
              </a:spcBef>
              <a:spcAft>
                <a:spcPts val="600"/>
              </a:spcAft>
              <a:buSzPct val="100000"/>
              <a:tabLst>
                <a:tab pos="457200" algn="l"/>
              </a:tabLst>
            </a:pPr>
            <a:endParaRPr lang="en-US" sz="3200" b="1">
              <a:solidFill>
                <a:prstClr val="black"/>
              </a:solidFill>
              <a:latin typeface="Calibri" panose="020F0502020204030204"/>
            </a:endParaRPr>
          </a:p>
          <a:p>
            <a:pPr marL="457200" indent="-457200">
              <a:spcAft>
                <a:spcPts val="600"/>
              </a:spcAft>
              <a:buSzPct val="100000"/>
              <a:buFont typeface="Arial" panose="020B0604020202020204" pitchFamily="34" charset="0"/>
              <a:buChar char="•"/>
              <a:tabLst>
                <a:tab pos="457200" algn="l"/>
              </a:tabLst>
            </a:pPr>
            <a:r>
              <a:rPr lang="en-US" sz="3200">
                <a:solidFill>
                  <a:prstClr val="black"/>
                </a:solidFill>
                <a:latin typeface="Calibri" panose="020F0502020204030204"/>
              </a:rPr>
              <a:t>Just mentioned three times Mark 15:40, 15:47, 16:1</a:t>
            </a:r>
          </a:p>
          <a:p>
            <a:pPr marL="457200" marR="0" lvl="0" indent="-457200" rtl="0">
              <a:spcBef>
                <a:spcPts val="0"/>
              </a:spcBef>
              <a:spcAft>
                <a:spcPts val="600"/>
              </a:spcAft>
              <a:buSzPct val="100000"/>
              <a:buFont typeface="Arial" panose="020B0604020202020204" pitchFamily="34" charset="0"/>
              <a:buChar char="•"/>
              <a:tabLst>
                <a:tab pos="457200" algn="l"/>
              </a:tabLst>
            </a:pPr>
            <a:r>
              <a:rPr lang="en-US" sz="3200">
                <a:solidFill>
                  <a:prstClr val="black"/>
                </a:solidFill>
                <a:latin typeface="Calibri" panose="020F0502020204030204"/>
              </a:rPr>
              <a:t>In 16:9 Mary Magdalene is mentioned as if for the first time</a:t>
            </a:r>
          </a:p>
        </p:txBody>
      </p:sp>
      <p:sp>
        <p:nvSpPr>
          <p:cNvPr id="4" name="TextBox 3">
            <a:extLst>
              <a:ext uri="{FF2B5EF4-FFF2-40B4-BE49-F238E27FC236}">
                <a16:creationId xmlns:a16="http://schemas.microsoft.com/office/drawing/2014/main" id="{DE0D90AB-27B3-6923-E56C-342088A7454B}"/>
              </a:ext>
            </a:extLst>
          </p:cNvPr>
          <p:cNvSpPr txBox="1"/>
          <p:nvPr/>
        </p:nvSpPr>
        <p:spPr>
          <a:xfrm>
            <a:off x="6377664" y="4440674"/>
            <a:ext cx="5612573" cy="1384995"/>
          </a:xfrm>
          <a:prstGeom prst="rect">
            <a:avLst/>
          </a:prstGeom>
          <a:noFill/>
          <a:ln>
            <a:solidFill>
              <a:srgbClr val="C00000"/>
            </a:solidFill>
          </a:ln>
        </p:spPr>
        <p:txBody>
          <a:bodyPr wrap="square">
            <a:spAutoFit/>
          </a:bodyPr>
          <a:lstStyle/>
          <a:p>
            <a:r>
              <a:rPr lang="en-US" sz="2800" b="1" i="0">
                <a:solidFill>
                  <a:srgbClr val="000000"/>
                </a:solidFill>
                <a:effectLst/>
                <a:latin typeface="Palatino Linotype" panose="02040502050505030304" pitchFamily="18" charset="0"/>
              </a:rPr>
              <a:t>Mark 16:9</a:t>
            </a:r>
            <a:r>
              <a:rPr lang="en-US" sz="2800" b="0" i="0">
                <a:solidFill>
                  <a:srgbClr val="000000"/>
                </a:solidFill>
                <a:effectLst/>
                <a:latin typeface="Palatino Linotype" panose="02040502050505030304" pitchFamily="18" charset="0"/>
              </a:rPr>
              <a:t>	…</a:t>
            </a:r>
            <a:r>
              <a:rPr lang="en-US" sz="2800" b="1" i="0">
                <a:solidFill>
                  <a:srgbClr val="000000"/>
                </a:solidFill>
                <a:effectLst/>
                <a:latin typeface="Palatino Linotype" panose="02040502050505030304" pitchFamily="18" charset="0"/>
              </a:rPr>
              <a:t>Mary Magdalene, from whom He had cast out seven demons</a:t>
            </a:r>
            <a:r>
              <a:rPr lang="en-US" sz="2800" b="0" i="0">
                <a:solidFill>
                  <a:srgbClr val="000000"/>
                </a:solidFill>
                <a:effectLst/>
                <a:latin typeface="Palatino Linotype" panose="02040502050505030304" pitchFamily="18" charset="0"/>
              </a:rPr>
              <a:t>.</a:t>
            </a:r>
            <a:endParaRPr lang="en-US" sz="2800">
              <a:latin typeface="Palatino Linotype" panose="02040502050505030304" pitchFamily="18" charset="0"/>
            </a:endParaRPr>
          </a:p>
        </p:txBody>
      </p:sp>
      <p:sp>
        <p:nvSpPr>
          <p:cNvPr id="7" name="TextBox 6">
            <a:extLst>
              <a:ext uri="{FF2B5EF4-FFF2-40B4-BE49-F238E27FC236}">
                <a16:creationId xmlns:a16="http://schemas.microsoft.com/office/drawing/2014/main" id="{DAF0FB5A-D3EF-2AE1-96EA-E81AC1E0A614}"/>
              </a:ext>
            </a:extLst>
          </p:cNvPr>
          <p:cNvSpPr txBox="1"/>
          <p:nvPr/>
        </p:nvSpPr>
        <p:spPr>
          <a:xfrm>
            <a:off x="156013" y="4440674"/>
            <a:ext cx="5990821" cy="1384995"/>
          </a:xfrm>
          <a:prstGeom prst="rect">
            <a:avLst/>
          </a:prstGeom>
          <a:noFill/>
          <a:ln>
            <a:solidFill>
              <a:srgbClr val="C00000"/>
            </a:solidFill>
          </a:ln>
        </p:spPr>
        <p:txBody>
          <a:bodyPr wrap="square">
            <a:spAutoFit/>
          </a:bodyPr>
          <a:lstStyle/>
          <a:p>
            <a:r>
              <a:rPr lang="en-US" sz="2800" b="1" i="0">
                <a:solidFill>
                  <a:srgbClr val="000000"/>
                </a:solidFill>
                <a:effectLst/>
                <a:latin typeface="Palatino Linotype" panose="02040502050505030304" pitchFamily="18" charset="0"/>
              </a:rPr>
              <a:t>Luke 8:2</a:t>
            </a:r>
            <a:r>
              <a:rPr lang="en-US" sz="2800" b="0" i="0">
                <a:solidFill>
                  <a:srgbClr val="000000"/>
                </a:solidFill>
                <a:effectLst/>
                <a:latin typeface="Palatino Linotype" panose="02040502050505030304" pitchFamily="18" charset="0"/>
              </a:rPr>
              <a:t>	</a:t>
            </a:r>
            <a:r>
              <a:rPr lang="en-US" sz="2800" b="0">
                <a:solidFill>
                  <a:srgbClr val="000000"/>
                </a:solidFill>
                <a:effectLst/>
                <a:latin typeface="Palatino Linotype" panose="02040502050505030304" pitchFamily="18" charset="0"/>
              </a:rPr>
              <a:t>…</a:t>
            </a:r>
            <a:r>
              <a:rPr lang="en-US" sz="2800" b="1">
                <a:solidFill>
                  <a:srgbClr val="000000"/>
                </a:solidFill>
                <a:effectLst/>
                <a:latin typeface="Palatino Linotype" panose="02040502050505030304" pitchFamily="18" charset="0"/>
              </a:rPr>
              <a:t>Mary who was called Magdalene, from whom seven demons had gone out</a:t>
            </a:r>
            <a:endParaRPr lang="en-US" sz="2800" b="1">
              <a:latin typeface="Palatino Linotype" panose="02040502050505030304" pitchFamily="18" charset="0"/>
            </a:endParaRPr>
          </a:p>
        </p:txBody>
      </p:sp>
    </p:spTree>
    <p:extLst>
      <p:ext uri="{BB962C8B-B14F-4D97-AF65-F5344CB8AC3E}">
        <p14:creationId xmlns:p14="http://schemas.microsoft.com/office/powerpoint/2010/main" val="311339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9AA9F-D6A8-6BA2-6B3C-6E604179759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FF13A38-91D9-191B-3DA1-D126EFAB5A41}"/>
              </a:ext>
            </a:extLst>
          </p:cNvPr>
          <p:cNvSpPr txBox="1"/>
          <p:nvPr/>
        </p:nvSpPr>
        <p:spPr>
          <a:xfrm>
            <a:off x="671512" y="501134"/>
            <a:ext cx="1115853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INTERNAL EVIDENCE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panose="020F0502020204030204"/>
                <a:ea typeface="+mn-ea"/>
                <a:cs typeface="+mn-cs"/>
              </a:rPr>
              <a:t>More Subjective</a:t>
            </a:r>
          </a:p>
        </p:txBody>
      </p:sp>
      <p:sp>
        <p:nvSpPr>
          <p:cNvPr id="3" name="TextBox 2">
            <a:extLst>
              <a:ext uri="{FF2B5EF4-FFF2-40B4-BE49-F238E27FC236}">
                <a16:creationId xmlns:a16="http://schemas.microsoft.com/office/drawing/2014/main" id="{19298048-3F72-38F6-77CD-8F4954D6E82A}"/>
              </a:ext>
            </a:extLst>
          </p:cNvPr>
          <p:cNvSpPr txBox="1"/>
          <p:nvPr/>
        </p:nvSpPr>
        <p:spPr>
          <a:xfrm>
            <a:off x="772732" y="1578352"/>
            <a:ext cx="11158537" cy="1154162"/>
          </a:xfrm>
          <a:prstGeom prst="rect">
            <a:avLst/>
          </a:prstGeom>
          <a:noFill/>
        </p:spPr>
        <p:txBody>
          <a:bodyPr wrap="square">
            <a:spAutoFit/>
          </a:bodyPr>
          <a:lstStyle/>
          <a:p>
            <a:pPr marR="0" lvl="0" rtl="0">
              <a:spcBef>
                <a:spcPts val="0"/>
              </a:spcBef>
              <a:spcAft>
                <a:spcPts val="600"/>
              </a:spcAft>
              <a:buSzPts val="1100"/>
              <a:tabLst>
                <a:tab pos="457200" algn="l"/>
              </a:tabLst>
            </a:pPr>
            <a:r>
              <a:rPr lang="en-US" sz="3200">
                <a:solidFill>
                  <a:prstClr val="black"/>
                </a:solidFill>
                <a:latin typeface="Calibri" panose="020F0502020204030204"/>
              </a:rPr>
              <a:t>Incongruity with preceding text:</a:t>
            </a:r>
          </a:p>
          <a:p>
            <a:pPr marR="0" lvl="0" rtl="0">
              <a:spcBef>
                <a:spcPts val="0"/>
              </a:spcBef>
              <a:spcAft>
                <a:spcPts val="600"/>
              </a:spcAft>
              <a:buSzPct val="100000"/>
              <a:tabLst>
                <a:tab pos="457200" algn="l"/>
              </a:tabLst>
            </a:pPr>
            <a:r>
              <a:rPr lang="en-US" sz="3200" b="1">
                <a:solidFill>
                  <a:prstClr val="black"/>
                </a:solidFill>
                <a:latin typeface="Calibri" panose="020F0502020204030204"/>
              </a:rPr>
              <a:t>Two Very Different Expressions for “1</a:t>
            </a:r>
            <a:r>
              <a:rPr lang="en-US" sz="3200" b="1" baseline="30000">
                <a:solidFill>
                  <a:prstClr val="black"/>
                </a:solidFill>
                <a:latin typeface="Calibri" panose="020F0502020204030204"/>
              </a:rPr>
              <a:t>st</a:t>
            </a:r>
            <a:r>
              <a:rPr lang="en-US" sz="3200" b="1">
                <a:solidFill>
                  <a:prstClr val="black"/>
                </a:solidFill>
                <a:latin typeface="Calibri" panose="020F0502020204030204"/>
              </a:rPr>
              <a:t> Day of the Week”</a:t>
            </a:r>
            <a:endParaRPr lang="en-US" sz="3200">
              <a:solidFill>
                <a:prstClr val="black"/>
              </a:solidFill>
              <a:latin typeface="Calibri" panose="020F0502020204030204"/>
            </a:endParaRPr>
          </a:p>
        </p:txBody>
      </p:sp>
      <p:sp>
        <p:nvSpPr>
          <p:cNvPr id="4" name="TextBox 3">
            <a:extLst>
              <a:ext uri="{FF2B5EF4-FFF2-40B4-BE49-F238E27FC236}">
                <a16:creationId xmlns:a16="http://schemas.microsoft.com/office/drawing/2014/main" id="{DE0D90AB-27B3-6923-E56C-342088A7454B}"/>
              </a:ext>
            </a:extLst>
          </p:cNvPr>
          <p:cNvSpPr txBox="1"/>
          <p:nvPr/>
        </p:nvSpPr>
        <p:spPr>
          <a:xfrm>
            <a:off x="156013" y="5136342"/>
            <a:ext cx="10393041" cy="646331"/>
          </a:xfrm>
          <a:prstGeom prst="rect">
            <a:avLst/>
          </a:prstGeom>
          <a:noFill/>
          <a:ln>
            <a:solidFill>
              <a:srgbClr val="C00000"/>
            </a:solidFill>
          </a:ln>
        </p:spPr>
        <p:txBody>
          <a:bodyPr wrap="square">
            <a:spAutoFit/>
          </a:bodyPr>
          <a:lstStyle/>
          <a:p>
            <a:r>
              <a:rPr lang="en-US" sz="3600" b="1" i="0">
                <a:solidFill>
                  <a:srgbClr val="000000"/>
                </a:solidFill>
                <a:effectLst/>
                <a:latin typeface="Georgia" panose="02040502050405020303" pitchFamily="18" charset="0"/>
              </a:rPr>
              <a:t>Mark 16:9</a:t>
            </a:r>
            <a:r>
              <a:rPr lang="en-US" sz="3600" b="0" i="0">
                <a:solidFill>
                  <a:srgbClr val="000000"/>
                </a:solidFill>
                <a:effectLst/>
                <a:latin typeface="Georgia" panose="02040502050405020303" pitchFamily="18" charset="0"/>
              </a:rPr>
              <a:t>		</a:t>
            </a:r>
            <a:r>
              <a:rPr lang="el-GR" sz="3600">
                <a:latin typeface="Georgia" panose="02040502050405020303" pitchFamily="18" charset="0"/>
              </a:rPr>
              <a:t>πρωῒ πρώτῃ σαββάτου </a:t>
            </a:r>
            <a:endParaRPr lang="en-US" sz="3600">
              <a:latin typeface="Georgia" panose="02040502050405020303" pitchFamily="18" charset="0"/>
            </a:endParaRPr>
          </a:p>
        </p:txBody>
      </p:sp>
      <p:sp>
        <p:nvSpPr>
          <p:cNvPr id="7" name="TextBox 6">
            <a:extLst>
              <a:ext uri="{FF2B5EF4-FFF2-40B4-BE49-F238E27FC236}">
                <a16:creationId xmlns:a16="http://schemas.microsoft.com/office/drawing/2014/main" id="{DAF0FB5A-D3EF-2AE1-96EA-E81AC1E0A614}"/>
              </a:ext>
            </a:extLst>
          </p:cNvPr>
          <p:cNvSpPr txBox="1"/>
          <p:nvPr/>
        </p:nvSpPr>
        <p:spPr>
          <a:xfrm>
            <a:off x="156013" y="3314401"/>
            <a:ext cx="10281528" cy="646331"/>
          </a:xfrm>
          <a:prstGeom prst="rect">
            <a:avLst/>
          </a:prstGeom>
          <a:noFill/>
          <a:ln>
            <a:solidFill>
              <a:srgbClr val="C00000"/>
            </a:solidFill>
          </a:ln>
        </p:spPr>
        <p:txBody>
          <a:bodyPr wrap="square">
            <a:spAutoFit/>
          </a:bodyPr>
          <a:lstStyle/>
          <a:p>
            <a:r>
              <a:rPr lang="en-US" sz="3600" b="1" i="0">
                <a:solidFill>
                  <a:srgbClr val="000000"/>
                </a:solidFill>
                <a:effectLst/>
                <a:latin typeface="Georgia" panose="02040502050405020303" pitchFamily="18" charset="0"/>
              </a:rPr>
              <a:t>Mark 16:2</a:t>
            </a:r>
            <a:r>
              <a:rPr lang="en-US" sz="3600" b="0" i="0">
                <a:solidFill>
                  <a:srgbClr val="000000"/>
                </a:solidFill>
                <a:effectLst/>
                <a:latin typeface="Georgia" panose="02040502050405020303" pitchFamily="18" charset="0"/>
              </a:rPr>
              <a:t>	</a:t>
            </a:r>
            <a:r>
              <a:rPr lang="el-GR" sz="3600">
                <a:latin typeface="Georgia" panose="02040502050405020303" pitchFamily="18" charset="0"/>
              </a:rPr>
              <a:t>λίαν πρωῒ τῇ μιᾷ τῶν σαββάτων</a:t>
            </a:r>
            <a:endParaRPr lang="en-US" sz="3600" b="1">
              <a:latin typeface="Georgia" panose="02040502050405020303" pitchFamily="18" charset="0"/>
            </a:endParaRPr>
          </a:p>
        </p:txBody>
      </p:sp>
    </p:spTree>
    <p:extLst>
      <p:ext uri="{BB962C8B-B14F-4D97-AF65-F5344CB8AC3E}">
        <p14:creationId xmlns:p14="http://schemas.microsoft.com/office/powerpoint/2010/main" val="342865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9AA9F-D6A8-6BA2-6B3C-6E604179759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FF13A38-91D9-191B-3DA1-D126EFAB5A41}"/>
              </a:ext>
            </a:extLst>
          </p:cNvPr>
          <p:cNvSpPr txBox="1"/>
          <p:nvPr/>
        </p:nvSpPr>
        <p:spPr>
          <a:xfrm>
            <a:off x="671512" y="501134"/>
            <a:ext cx="1115853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INTERNAL EVIDENCE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panose="020F0502020204030204"/>
                <a:ea typeface="+mn-ea"/>
                <a:cs typeface="+mn-cs"/>
              </a:rPr>
              <a:t>More Subjective</a:t>
            </a:r>
          </a:p>
        </p:txBody>
      </p:sp>
      <p:sp>
        <p:nvSpPr>
          <p:cNvPr id="3" name="TextBox 2">
            <a:extLst>
              <a:ext uri="{FF2B5EF4-FFF2-40B4-BE49-F238E27FC236}">
                <a16:creationId xmlns:a16="http://schemas.microsoft.com/office/drawing/2014/main" id="{19298048-3F72-38F6-77CD-8F4954D6E82A}"/>
              </a:ext>
            </a:extLst>
          </p:cNvPr>
          <p:cNvSpPr txBox="1"/>
          <p:nvPr/>
        </p:nvSpPr>
        <p:spPr>
          <a:xfrm>
            <a:off x="772732" y="1578352"/>
            <a:ext cx="11158537" cy="1154162"/>
          </a:xfrm>
          <a:prstGeom prst="rect">
            <a:avLst/>
          </a:prstGeom>
          <a:noFill/>
        </p:spPr>
        <p:txBody>
          <a:bodyPr wrap="square">
            <a:spAutoFit/>
          </a:bodyPr>
          <a:lstStyle/>
          <a:p>
            <a:pPr marR="0" lvl="0" rtl="0">
              <a:spcBef>
                <a:spcPts val="0"/>
              </a:spcBef>
              <a:spcAft>
                <a:spcPts val="600"/>
              </a:spcAft>
              <a:buSzPts val="1100"/>
              <a:tabLst>
                <a:tab pos="457200" algn="l"/>
              </a:tabLst>
            </a:pPr>
            <a:r>
              <a:rPr lang="en-US" sz="3200">
                <a:solidFill>
                  <a:prstClr val="black"/>
                </a:solidFill>
                <a:latin typeface="Calibri" panose="020F0502020204030204"/>
              </a:rPr>
              <a:t>Incongruity with preceding text:</a:t>
            </a:r>
          </a:p>
          <a:p>
            <a:pPr marR="0" lvl="0" rtl="0">
              <a:spcBef>
                <a:spcPts val="0"/>
              </a:spcBef>
              <a:spcAft>
                <a:spcPts val="600"/>
              </a:spcAft>
              <a:buSzPct val="100000"/>
              <a:tabLst>
                <a:tab pos="457200" algn="l"/>
              </a:tabLst>
            </a:pPr>
            <a:r>
              <a:rPr lang="en-US" sz="3200" b="1">
                <a:solidFill>
                  <a:prstClr val="black"/>
                </a:solidFill>
                <a:latin typeface="Calibri" panose="020F0502020204030204"/>
              </a:rPr>
              <a:t>Two Very Different Expressions for “1</a:t>
            </a:r>
            <a:r>
              <a:rPr lang="en-US" sz="3200" b="1" baseline="30000">
                <a:solidFill>
                  <a:prstClr val="black"/>
                </a:solidFill>
                <a:latin typeface="Calibri" panose="020F0502020204030204"/>
              </a:rPr>
              <a:t>st</a:t>
            </a:r>
            <a:r>
              <a:rPr lang="en-US" sz="3200" b="1">
                <a:solidFill>
                  <a:prstClr val="black"/>
                </a:solidFill>
                <a:latin typeface="Calibri" panose="020F0502020204030204"/>
              </a:rPr>
              <a:t> Day of the Week”</a:t>
            </a:r>
            <a:endParaRPr lang="en-US" sz="3200">
              <a:solidFill>
                <a:prstClr val="black"/>
              </a:solidFill>
              <a:latin typeface="Calibri" panose="020F0502020204030204"/>
            </a:endParaRPr>
          </a:p>
        </p:txBody>
      </p:sp>
      <p:sp>
        <p:nvSpPr>
          <p:cNvPr id="4" name="TextBox 3">
            <a:extLst>
              <a:ext uri="{FF2B5EF4-FFF2-40B4-BE49-F238E27FC236}">
                <a16:creationId xmlns:a16="http://schemas.microsoft.com/office/drawing/2014/main" id="{DE0D90AB-27B3-6923-E56C-342088A7454B}"/>
              </a:ext>
            </a:extLst>
          </p:cNvPr>
          <p:cNvSpPr txBox="1"/>
          <p:nvPr/>
        </p:nvSpPr>
        <p:spPr>
          <a:xfrm>
            <a:off x="156013" y="5136342"/>
            <a:ext cx="10393041" cy="646331"/>
          </a:xfrm>
          <a:prstGeom prst="rect">
            <a:avLst/>
          </a:prstGeom>
          <a:noFill/>
          <a:ln>
            <a:solidFill>
              <a:srgbClr val="C00000"/>
            </a:solidFill>
          </a:ln>
        </p:spPr>
        <p:txBody>
          <a:bodyPr wrap="square">
            <a:spAutoFit/>
          </a:bodyPr>
          <a:lstStyle/>
          <a:p>
            <a:r>
              <a:rPr lang="en-US" sz="3600" b="1" i="0">
                <a:solidFill>
                  <a:srgbClr val="000000"/>
                </a:solidFill>
                <a:effectLst/>
                <a:latin typeface="Georgia" panose="02040502050405020303" pitchFamily="18" charset="0"/>
              </a:rPr>
              <a:t>Mark 16:9</a:t>
            </a:r>
            <a:r>
              <a:rPr lang="en-US" sz="3600" b="0" i="0">
                <a:solidFill>
                  <a:srgbClr val="000000"/>
                </a:solidFill>
                <a:effectLst/>
                <a:latin typeface="Georgia" panose="02040502050405020303" pitchFamily="18" charset="0"/>
              </a:rPr>
              <a:t>		</a:t>
            </a:r>
            <a:r>
              <a:rPr lang="el-GR" sz="3600">
                <a:latin typeface="Georgia" panose="02040502050405020303" pitchFamily="18" charset="0"/>
              </a:rPr>
              <a:t>πρωῒ </a:t>
            </a:r>
            <a:r>
              <a:rPr lang="el-GR" sz="3600">
                <a:highlight>
                  <a:srgbClr val="FFFF00"/>
                </a:highlight>
                <a:latin typeface="Georgia" panose="02040502050405020303" pitchFamily="18" charset="0"/>
              </a:rPr>
              <a:t>πρώτῃ</a:t>
            </a:r>
            <a:r>
              <a:rPr lang="el-GR" sz="3600">
                <a:latin typeface="Georgia" panose="02040502050405020303" pitchFamily="18" charset="0"/>
              </a:rPr>
              <a:t> σαββάτου </a:t>
            </a:r>
            <a:endParaRPr lang="en-US" sz="3600">
              <a:latin typeface="Georgia" panose="02040502050405020303" pitchFamily="18" charset="0"/>
            </a:endParaRPr>
          </a:p>
        </p:txBody>
      </p:sp>
      <p:sp>
        <p:nvSpPr>
          <p:cNvPr id="7" name="TextBox 6">
            <a:extLst>
              <a:ext uri="{FF2B5EF4-FFF2-40B4-BE49-F238E27FC236}">
                <a16:creationId xmlns:a16="http://schemas.microsoft.com/office/drawing/2014/main" id="{DAF0FB5A-D3EF-2AE1-96EA-E81AC1E0A614}"/>
              </a:ext>
            </a:extLst>
          </p:cNvPr>
          <p:cNvSpPr txBox="1"/>
          <p:nvPr/>
        </p:nvSpPr>
        <p:spPr>
          <a:xfrm>
            <a:off x="156013" y="3314401"/>
            <a:ext cx="10281528" cy="646331"/>
          </a:xfrm>
          <a:prstGeom prst="rect">
            <a:avLst/>
          </a:prstGeom>
          <a:noFill/>
          <a:ln>
            <a:solidFill>
              <a:srgbClr val="C00000"/>
            </a:solidFill>
          </a:ln>
        </p:spPr>
        <p:txBody>
          <a:bodyPr wrap="square">
            <a:spAutoFit/>
          </a:bodyPr>
          <a:lstStyle/>
          <a:p>
            <a:r>
              <a:rPr lang="en-US" sz="3600" b="1" i="0">
                <a:solidFill>
                  <a:srgbClr val="000000"/>
                </a:solidFill>
                <a:effectLst/>
                <a:latin typeface="Georgia" panose="02040502050405020303" pitchFamily="18" charset="0"/>
              </a:rPr>
              <a:t>Mark 16:2</a:t>
            </a:r>
            <a:r>
              <a:rPr lang="en-US" sz="3600" b="0" i="0">
                <a:solidFill>
                  <a:srgbClr val="000000"/>
                </a:solidFill>
                <a:effectLst/>
                <a:latin typeface="Georgia" panose="02040502050405020303" pitchFamily="18" charset="0"/>
              </a:rPr>
              <a:t>	</a:t>
            </a:r>
            <a:r>
              <a:rPr lang="el-GR" sz="3600">
                <a:latin typeface="Georgia" panose="02040502050405020303" pitchFamily="18" charset="0"/>
              </a:rPr>
              <a:t>λίαν πρωῒ </a:t>
            </a:r>
            <a:r>
              <a:rPr lang="el-GR" sz="3600">
                <a:highlight>
                  <a:srgbClr val="FFFF00"/>
                </a:highlight>
                <a:latin typeface="Georgia" panose="02040502050405020303" pitchFamily="18" charset="0"/>
              </a:rPr>
              <a:t>τῇ μιᾷ</a:t>
            </a:r>
            <a:r>
              <a:rPr lang="el-GR" sz="3600">
                <a:latin typeface="Georgia" panose="02040502050405020303" pitchFamily="18" charset="0"/>
              </a:rPr>
              <a:t> τῶν σαββάτων</a:t>
            </a:r>
            <a:endParaRPr lang="en-US" sz="3600" b="1">
              <a:latin typeface="Georgia" panose="02040502050405020303" pitchFamily="18" charset="0"/>
            </a:endParaRPr>
          </a:p>
        </p:txBody>
      </p:sp>
    </p:spTree>
    <p:extLst>
      <p:ext uri="{BB962C8B-B14F-4D97-AF65-F5344CB8AC3E}">
        <p14:creationId xmlns:p14="http://schemas.microsoft.com/office/powerpoint/2010/main" val="39797596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9AA9F-D6A8-6BA2-6B3C-6E604179759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FF13A38-91D9-191B-3DA1-D126EFAB5A41}"/>
              </a:ext>
            </a:extLst>
          </p:cNvPr>
          <p:cNvSpPr txBox="1"/>
          <p:nvPr/>
        </p:nvSpPr>
        <p:spPr>
          <a:xfrm>
            <a:off x="671512" y="501134"/>
            <a:ext cx="1115853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INTERNAL EVIDENCE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panose="020F0502020204030204"/>
                <a:ea typeface="+mn-ea"/>
                <a:cs typeface="+mn-cs"/>
              </a:rPr>
              <a:t>More Subjective</a:t>
            </a:r>
          </a:p>
        </p:txBody>
      </p:sp>
      <p:sp>
        <p:nvSpPr>
          <p:cNvPr id="3" name="TextBox 2">
            <a:extLst>
              <a:ext uri="{FF2B5EF4-FFF2-40B4-BE49-F238E27FC236}">
                <a16:creationId xmlns:a16="http://schemas.microsoft.com/office/drawing/2014/main" id="{19298048-3F72-38F6-77CD-8F4954D6E82A}"/>
              </a:ext>
            </a:extLst>
          </p:cNvPr>
          <p:cNvSpPr txBox="1"/>
          <p:nvPr/>
        </p:nvSpPr>
        <p:spPr>
          <a:xfrm>
            <a:off x="772732" y="1578352"/>
            <a:ext cx="11158537" cy="1154162"/>
          </a:xfrm>
          <a:prstGeom prst="rect">
            <a:avLst/>
          </a:prstGeom>
          <a:noFill/>
        </p:spPr>
        <p:txBody>
          <a:bodyPr wrap="square">
            <a:spAutoFit/>
          </a:bodyPr>
          <a:lstStyle/>
          <a:p>
            <a:pPr marR="0" lvl="0" rtl="0">
              <a:spcBef>
                <a:spcPts val="0"/>
              </a:spcBef>
              <a:spcAft>
                <a:spcPts val="600"/>
              </a:spcAft>
              <a:buSzPts val="1100"/>
              <a:tabLst>
                <a:tab pos="457200" algn="l"/>
              </a:tabLst>
            </a:pPr>
            <a:r>
              <a:rPr lang="en-US" sz="3200">
                <a:solidFill>
                  <a:prstClr val="black"/>
                </a:solidFill>
                <a:latin typeface="Calibri" panose="020F0502020204030204"/>
              </a:rPr>
              <a:t>Incongruity with preceding text:</a:t>
            </a:r>
          </a:p>
          <a:p>
            <a:pPr marR="0" lvl="0" rtl="0">
              <a:spcBef>
                <a:spcPts val="0"/>
              </a:spcBef>
              <a:spcAft>
                <a:spcPts val="600"/>
              </a:spcAft>
              <a:buSzPct val="100000"/>
              <a:tabLst>
                <a:tab pos="457200" algn="l"/>
              </a:tabLst>
            </a:pPr>
            <a:r>
              <a:rPr lang="en-US" sz="3200" b="1">
                <a:solidFill>
                  <a:prstClr val="black"/>
                </a:solidFill>
                <a:latin typeface="Calibri" panose="020F0502020204030204"/>
              </a:rPr>
              <a:t>Two Very Different Expressions for “1</a:t>
            </a:r>
            <a:r>
              <a:rPr lang="en-US" sz="3200" b="1" baseline="30000">
                <a:solidFill>
                  <a:prstClr val="black"/>
                </a:solidFill>
                <a:latin typeface="Calibri" panose="020F0502020204030204"/>
              </a:rPr>
              <a:t>st</a:t>
            </a:r>
            <a:r>
              <a:rPr lang="en-US" sz="3200" b="1">
                <a:solidFill>
                  <a:prstClr val="black"/>
                </a:solidFill>
                <a:latin typeface="Calibri" panose="020F0502020204030204"/>
              </a:rPr>
              <a:t> Day of the Week”</a:t>
            </a:r>
            <a:endParaRPr lang="en-US" sz="3200">
              <a:solidFill>
                <a:prstClr val="black"/>
              </a:solidFill>
              <a:latin typeface="Calibri" panose="020F0502020204030204"/>
            </a:endParaRPr>
          </a:p>
        </p:txBody>
      </p:sp>
      <p:sp>
        <p:nvSpPr>
          <p:cNvPr id="4" name="TextBox 3">
            <a:extLst>
              <a:ext uri="{FF2B5EF4-FFF2-40B4-BE49-F238E27FC236}">
                <a16:creationId xmlns:a16="http://schemas.microsoft.com/office/drawing/2014/main" id="{DE0D90AB-27B3-6923-E56C-342088A7454B}"/>
              </a:ext>
            </a:extLst>
          </p:cNvPr>
          <p:cNvSpPr txBox="1"/>
          <p:nvPr/>
        </p:nvSpPr>
        <p:spPr>
          <a:xfrm>
            <a:off x="156013" y="5136342"/>
            <a:ext cx="10393041" cy="646331"/>
          </a:xfrm>
          <a:prstGeom prst="rect">
            <a:avLst/>
          </a:prstGeom>
          <a:noFill/>
          <a:ln>
            <a:solidFill>
              <a:srgbClr val="C00000"/>
            </a:solidFill>
          </a:ln>
        </p:spPr>
        <p:txBody>
          <a:bodyPr wrap="square">
            <a:spAutoFit/>
          </a:bodyPr>
          <a:lstStyle/>
          <a:p>
            <a:r>
              <a:rPr lang="en-US" sz="3600" b="1" i="0">
                <a:solidFill>
                  <a:srgbClr val="000000"/>
                </a:solidFill>
                <a:effectLst/>
                <a:latin typeface="Georgia" panose="02040502050405020303" pitchFamily="18" charset="0"/>
              </a:rPr>
              <a:t>Mark 16:9</a:t>
            </a:r>
            <a:r>
              <a:rPr lang="en-US" sz="3600" b="0" i="0">
                <a:solidFill>
                  <a:srgbClr val="000000"/>
                </a:solidFill>
                <a:effectLst/>
                <a:latin typeface="Georgia" panose="02040502050405020303" pitchFamily="18" charset="0"/>
              </a:rPr>
              <a:t>		</a:t>
            </a:r>
            <a:r>
              <a:rPr lang="el-GR" sz="3600">
                <a:latin typeface="Georgia" panose="02040502050405020303" pitchFamily="18" charset="0"/>
              </a:rPr>
              <a:t>πρωῒ πρώτῃ </a:t>
            </a:r>
            <a:r>
              <a:rPr lang="el-GR" sz="3600">
                <a:highlight>
                  <a:srgbClr val="FFFF00"/>
                </a:highlight>
                <a:latin typeface="Georgia" panose="02040502050405020303" pitchFamily="18" charset="0"/>
              </a:rPr>
              <a:t>σαββάτου </a:t>
            </a:r>
            <a:endParaRPr lang="en-US" sz="3600">
              <a:highlight>
                <a:srgbClr val="FFFF00"/>
              </a:highlight>
              <a:latin typeface="Georgia" panose="02040502050405020303" pitchFamily="18" charset="0"/>
            </a:endParaRPr>
          </a:p>
        </p:txBody>
      </p:sp>
      <p:sp>
        <p:nvSpPr>
          <p:cNvPr id="7" name="TextBox 6">
            <a:extLst>
              <a:ext uri="{FF2B5EF4-FFF2-40B4-BE49-F238E27FC236}">
                <a16:creationId xmlns:a16="http://schemas.microsoft.com/office/drawing/2014/main" id="{DAF0FB5A-D3EF-2AE1-96EA-E81AC1E0A614}"/>
              </a:ext>
            </a:extLst>
          </p:cNvPr>
          <p:cNvSpPr txBox="1"/>
          <p:nvPr/>
        </p:nvSpPr>
        <p:spPr>
          <a:xfrm>
            <a:off x="156013" y="3314401"/>
            <a:ext cx="10281528" cy="646331"/>
          </a:xfrm>
          <a:prstGeom prst="rect">
            <a:avLst/>
          </a:prstGeom>
          <a:noFill/>
          <a:ln>
            <a:solidFill>
              <a:srgbClr val="C00000"/>
            </a:solidFill>
          </a:ln>
        </p:spPr>
        <p:txBody>
          <a:bodyPr wrap="square">
            <a:spAutoFit/>
          </a:bodyPr>
          <a:lstStyle/>
          <a:p>
            <a:r>
              <a:rPr lang="en-US" sz="3600" b="1" i="0">
                <a:solidFill>
                  <a:srgbClr val="000000"/>
                </a:solidFill>
                <a:effectLst/>
                <a:latin typeface="Georgia" panose="02040502050405020303" pitchFamily="18" charset="0"/>
              </a:rPr>
              <a:t>Mark 16:2</a:t>
            </a:r>
            <a:r>
              <a:rPr lang="en-US" sz="3600" b="0" i="0">
                <a:solidFill>
                  <a:srgbClr val="000000"/>
                </a:solidFill>
                <a:effectLst/>
                <a:latin typeface="Georgia" panose="02040502050405020303" pitchFamily="18" charset="0"/>
              </a:rPr>
              <a:t>	</a:t>
            </a:r>
            <a:r>
              <a:rPr lang="el-GR" sz="3600">
                <a:latin typeface="Georgia" panose="02040502050405020303" pitchFamily="18" charset="0"/>
              </a:rPr>
              <a:t>λίαν πρωῒ τῇ μιᾷ </a:t>
            </a:r>
            <a:r>
              <a:rPr lang="el-GR" sz="3600">
                <a:highlight>
                  <a:srgbClr val="FFFF00"/>
                </a:highlight>
                <a:latin typeface="Georgia" panose="02040502050405020303" pitchFamily="18" charset="0"/>
              </a:rPr>
              <a:t>τῶν σαββάτων</a:t>
            </a:r>
            <a:endParaRPr lang="en-US" sz="3600" b="1">
              <a:highlight>
                <a:srgbClr val="FFFF00"/>
              </a:highlight>
              <a:latin typeface="Georgia" panose="02040502050405020303" pitchFamily="18" charset="0"/>
            </a:endParaRPr>
          </a:p>
        </p:txBody>
      </p:sp>
    </p:spTree>
    <p:extLst>
      <p:ext uri="{BB962C8B-B14F-4D97-AF65-F5344CB8AC3E}">
        <p14:creationId xmlns:p14="http://schemas.microsoft.com/office/powerpoint/2010/main" val="17820324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0584C-41B0-FA4E-8927-84CDFA792BC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D86DDB6-ECF6-55FA-4E4E-76A3AE054FCF}"/>
              </a:ext>
            </a:extLst>
          </p:cNvPr>
          <p:cNvSpPr txBox="1"/>
          <p:nvPr/>
        </p:nvSpPr>
        <p:spPr>
          <a:xfrm>
            <a:off x="671512" y="501134"/>
            <a:ext cx="1115853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INTERNAL EVIDENCE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panose="020F0502020204030204"/>
                <a:ea typeface="+mn-ea"/>
                <a:cs typeface="+mn-cs"/>
              </a:rPr>
              <a:t>More Subjective</a:t>
            </a:r>
          </a:p>
        </p:txBody>
      </p:sp>
      <p:sp>
        <p:nvSpPr>
          <p:cNvPr id="3" name="TextBox 2">
            <a:extLst>
              <a:ext uri="{FF2B5EF4-FFF2-40B4-BE49-F238E27FC236}">
                <a16:creationId xmlns:a16="http://schemas.microsoft.com/office/drawing/2014/main" id="{7D207BF2-BC40-5F0A-870A-62D02F597936}"/>
              </a:ext>
            </a:extLst>
          </p:cNvPr>
          <p:cNvSpPr txBox="1"/>
          <p:nvPr/>
        </p:nvSpPr>
        <p:spPr>
          <a:xfrm>
            <a:off x="772732" y="1578352"/>
            <a:ext cx="11158537" cy="2862322"/>
          </a:xfrm>
          <a:prstGeom prst="rect">
            <a:avLst/>
          </a:prstGeom>
          <a:noFill/>
        </p:spPr>
        <p:txBody>
          <a:bodyPr wrap="square">
            <a:spAutoFit/>
          </a:bodyPr>
          <a:lstStyle/>
          <a:p>
            <a:pPr marR="0" lvl="0" rtl="0">
              <a:spcBef>
                <a:spcPts val="0"/>
              </a:spcBef>
              <a:spcAft>
                <a:spcPts val="600"/>
              </a:spcAft>
              <a:buSzPts val="1100"/>
              <a:tabLst>
                <a:tab pos="457200" algn="l"/>
              </a:tabLst>
            </a:pPr>
            <a:r>
              <a:rPr lang="en-US" sz="3200">
                <a:solidFill>
                  <a:prstClr val="black"/>
                </a:solidFill>
                <a:latin typeface="Calibri" panose="020F0502020204030204"/>
              </a:rPr>
              <a:t>Perceived Contradictions:</a:t>
            </a:r>
          </a:p>
          <a:p>
            <a:pPr marR="0" lvl="0" rtl="0">
              <a:spcBef>
                <a:spcPts val="0"/>
              </a:spcBef>
              <a:spcAft>
                <a:spcPts val="600"/>
              </a:spcAft>
              <a:buSzPct val="100000"/>
              <a:tabLst>
                <a:tab pos="457200" algn="l"/>
              </a:tabLst>
            </a:pPr>
            <a:r>
              <a:rPr lang="en-US" sz="3200" b="1">
                <a:solidFill>
                  <a:prstClr val="black"/>
                </a:solidFill>
                <a:latin typeface="Calibri" panose="020F0502020204030204"/>
              </a:rPr>
              <a:t>LE says, Jesus appeared in “another form” to the two disciples</a:t>
            </a:r>
          </a:p>
          <a:p>
            <a:pPr>
              <a:spcAft>
                <a:spcPts val="600"/>
              </a:spcAft>
              <a:buSzPct val="100000"/>
              <a:tabLst>
                <a:tab pos="457200" algn="l"/>
              </a:tabLst>
            </a:pPr>
            <a:r>
              <a:rPr lang="en-US" sz="3200" b="1">
                <a:solidFill>
                  <a:prstClr val="black"/>
                </a:solidFill>
                <a:latin typeface="Calibri" panose="020F0502020204030204"/>
              </a:rPr>
              <a:t>Luke says</a:t>
            </a:r>
          </a:p>
          <a:p>
            <a:pPr marL="457200" marR="0" lvl="0" indent="-457200" rtl="0">
              <a:spcBef>
                <a:spcPts val="0"/>
              </a:spcBef>
              <a:spcAft>
                <a:spcPts val="600"/>
              </a:spcAft>
              <a:buSzPct val="100000"/>
              <a:buFont typeface="Arial" panose="020B0604020202020204" pitchFamily="34" charset="0"/>
              <a:buChar char="•"/>
              <a:tabLst>
                <a:tab pos="457200" algn="l"/>
              </a:tabLst>
            </a:pPr>
            <a:r>
              <a:rPr lang="en-US" sz="3200" b="0" i="0">
                <a:solidFill>
                  <a:srgbClr val="000000"/>
                </a:solidFill>
                <a:effectLst/>
                <a:latin typeface="Linguistics Pro"/>
              </a:rPr>
              <a:t>their eyes were prevented from recognizing Him (Lk 24:16)</a:t>
            </a:r>
          </a:p>
          <a:p>
            <a:pPr marL="457200" marR="0" lvl="0" indent="-457200" rtl="0">
              <a:spcBef>
                <a:spcPts val="0"/>
              </a:spcBef>
              <a:spcAft>
                <a:spcPts val="600"/>
              </a:spcAft>
              <a:buSzPct val="100000"/>
              <a:buFont typeface="Arial" panose="020B0604020202020204" pitchFamily="34" charset="0"/>
              <a:buChar char="•"/>
              <a:tabLst>
                <a:tab pos="457200" algn="l"/>
              </a:tabLst>
            </a:pPr>
            <a:r>
              <a:rPr lang="en-US" sz="3200" b="0" i="0">
                <a:solidFill>
                  <a:srgbClr val="000000"/>
                </a:solidFill>
                <a:effectLst/>
                <a:latin typeface="Linguistics Pro"/>
              </a:rPr>
              <a:t>their eyes were opened and they recognized Him (Lk 24:31)</a:t>
            </a:r>
            <a:endParaRPr lang="en-US" sz="3200">
              <a:solidFill>
                <a:prstClr val="black"/>
              </a:solidFill>
              <a:latin typeface="Calibri" panose="020F0502020204030204"/>
            </a:endParaRPr>
          </a:p>
        </p:txBody>
      </p:sp>
    </p:spTree>
    <p:extLst>
      <p:ext uri="{BB962C8B-B14F-4D97-AF65-F5344CB8AC3E}">
        <p14:creationId xmlns:p14="http://schemas.microsoft.com/office/powerpoint/2010/main" val="341261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6102</Words>
  <Application>Microsoft Office PowerPoint</Application>
  <PresentationFormat>Widescreen</PresentationFormat>
  <Paragraphs>867</Paragraphs>
  <Slides>116</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116</vt:i4>
      </vt:variant>
    </vt:vector>
  </HeadingPairs>
  <TitlesOfParts>
    <vt:vector size="128" baseType="lpstr">
      <vt:lpstr>Calibri Light</vt:lpstr>
      <vt:lpstr>Sinaiticus</vt:lpstr>
      <vt:lpstr>Papyrus P75</vt:lpstr>
      <vt:lpstr>Lucida Grande</vt:lpstr>
      <vt:lpstr>Georgia</vt:lpstr>
      <vt:lpstr>Palatino Linotype</vt:lpstr>
      <vt:lpstr>Arial</vt:lpstr>
      <vt:lpstr>Calibri</vt:lpstr>
      <vt:lpstr>Times New Roman</vt:lpstr>
      <vt:lpstr>Linguistics Pro</vt:lpstr>
      <vt:lpstr>Bitter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Smelser</dc:creator>
  <cp:lastModifiedBy>Jeff Smelser</cp:lastModifiedBy>
  <cp:revision>2</cp:revision>
  <dcterms:created xsi:type="dcterms:W3CDTF">2023-05-22T20:12:23Z</dcterms:created>
  <dcterms:modified xsi:type="dcterms:W3CDTF">2024-03-18T16:33:29Z</dcterms:modified>
</cp:coreProperties>
</file>