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3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300" r:id="rId16"/>
    <p:sldId id="301" r:id="rId17"/>
    <p:sldId id="305" r:id="rId18"/>
    <p:sldId id="306" r:id="rId19"/>
    <p:sldId id="307" r:id="rId20"/>
    <p:sldId id="308" r:id="rId21"/>
    <p:sldId id="309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297" r:id="rId30"/>
    <p:sldId id="298" r:id="rId31"/>
    <p:sldId id="299" r:id="rId32"/>
    <p:sldId id="30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693"/>
    <a:srgbClr val="1C6BB0"/>
    <a:srgbClr val="10264E"/>
    <a:srgbClr val="555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4EE4-B23E-4B5B-A6CB-BC73C1FBE30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0D9-A83C-4E62-ACC1-982A1BF05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27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4EE4-B23E-4B5B-A6CB-BC73C1FBE30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0D9-A83C-4E62-ACC1-982A1BF05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3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4EE4-B23E-4B5B-A6CB-BC73C1FBE30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0D9-A83C-4E62-ACC1-982A1BF05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8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4EE4-B23E-4B5B-A6CB-BC73C1FBE30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0D9-A83C-4E62-ACC1-982A1BF05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60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4EE4-B23E-4B5B-A6CB-BC73C1FBE30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0D9-A83C-4E62-ACC1-982A1BF05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6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4EE4-B23E-4B5B-A6CB-BC73C1FBE30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0D9-A83C-4E62-ACC1-982A1BF05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6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4EE4-B23E-4B5B-A6CB-BC73C1FBE30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0D9-A83C-4E62-ACC1-982A1BF05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57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4EE4-B23E-4B5B-A6CB-BC73C1FBE30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0D9-A83C-4E62-ACC1-982A1BF05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4EE4-B23E-4B5B-A6CB-BC73C1FBE30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0D9-A83C-4E62-ACC1-982A1BF05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7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4EE4-B23E-4B5B-A6CB-BC73C1FBE30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0D9-A83C-4E62-ACC1-982A1BF05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74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54EE4-B23E-4B5B-A6CB-BC73C1FBE30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CD0D9-A83C-4E62-ACC1-982A1BF05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6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E54EE4-B23E-4B5B-A6CB-BC73C1FBE30B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FCD0D9-A83C-4E62-ACC1-982A1BF05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7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98B5F4-CB6F-361A-2E05-9E355CBC2EF7}"/>
              </a:ext>
            </a:extLst>
          </p:cNvPr>
          <p:cNvSpPr txBox="1"/>
          <p:nvPr/>
        </p:nvSpPr>
        <p:spPr>
          <a:xfrm>
            <a:off x="474451" y="5796948"/>
            <a:ext cx="31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13:1-20</a:t>
            </a:r>
          </a:p>
        </p:txBody>
      </p:sp>
      <p:pic>
        <p:nvPicPr>
          <p:cNvPr id="9" name="Picture 8" descr="A puzzle pieces with a white background">
            <a:extLst>
              <a:ext uri="{FF2B5EF4-FFF2-40B4-BE49-F238E27FC236}">
                <a16:creationId xmlns:a16="http://schemas.microsoft.com/office/drawing/2014/main" id="{6F078726-E9A2-3DA3-E55A-36F2607FE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166"/>
            <a:ext cx="5766758" cy="57667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00384F-EDF4-A49A-0A2C-9143856F5A9F}"/>
              </a:ext>
            </a:extLst>
          </p:cNvPr>
          <p:cNvSpPr txBox="1"/>
          <p:nvPr/>
        </p:nvSpPr>
        <p:spPr>
          <a:xfrm>
            <a:off x="2622430" y="345057"/>
            <a:ext cx="6409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Undesigned Coincidences</a:t>
            </a:r>
          </a:p>
        </p:txBody>
      </p:sp>
    </p:spTree>
    <p:extLst>
      <p:ext uri="{BB962C8B-B14F-4D97-AF65-F5344CB8AC3E}">
        <p14:creationId xmlns:p14="http://schemas.microsoft.com/office/powerpoint/2010/main" val="395478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zzle pieces with a white background">
            <a:extLst>
              <a:ext uri="{FF2B5EF4-FFF2-40B4-BE49-F238E27FC236}">
                <a16:creationId xmlns:a16="http://schemas.microsoft.com/office/drawing/2014/main" id="{6F078726-E9A2-3DA3-E55A-36F2607FE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57270"/>
            <a:ext cx="3597213" cy="35972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A95DC5-8E03-46BC-D315-313D77EA2954}"/>
              </a:ext>
            </a:extLst>
          </p:cNvPr>
          <p:cNvSpPr txBox="1"/>
          <p:nvPr/>
        </p:nvSpPr>
        <p:spPr>
          <a:xfrm>
            <a:off x="7553739" y="5673836"/>
            <a:ext cx="101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E23C3-DA7D-F5BF-FFC4-BCE08D517646}"/>
              </a:ext>
            </a:extLst>
          </p:cNvPr>
          <p:cNvSpPr txBox="1"/>
          <p:nvPr/>
        </p:nvSpPr>
        <p:spPr>
          <a:xfrm>
            <a:off x="3605837" y="3591733"/>
            <a:ext cx="6047121" cy="1754326"/>
          </a:xfrm>
          <a:prstGeom prst="rect">
            <a:avLst/>
          </a:prstGeom>
          <a:solidFill>
            <a:srgbClr val="365693"/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Undesigned Coincidence</a:t>
            </a:r>
          </a:p>
        </p:txBody>
      </p:sp>
    </p:spTree>
    <p:extLst>
      <p:ext uri="{BB962C8B-B14F-4D97-AF65-F5344CB8AC3E}">
        <p14:creationId xmlns:p14="http://schemas.microsoft.com/office/powerpoint/2010/main" val="119772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zzle pieces with a white background">
            <a:extLst>
              <a:ext uri="{FF2B5EF4-FFF2-40B4-BE49-F238E27FC236}">
                <a16:creationId xmlns:a16="http://schemas.microsoft.com/office/drawing/2014/main" id="{6F078726-E9A2-3DA3-E55A-36F2607FE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57270"/>
            <a:ext cx="3597213" cy="35972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A95DC5-8E03-46BC-D315-313D77EA2954}"/>
              </a:ext>
            </a:extLst>
          </p:cNvPr>
          <p:cNvSpPr txBox="1"/>
          <p:nvPr/>
        </p:nvSpPr>
        <p:spPr>
          <a:xfrm>
            <a:off x="7563678" y="5673836"/>
            <a:ext cx="1002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E23C3-DA7D-F5BF-FFC4-BCE08D517646}"/>
              </a:ext>
            </a:extLst>
          </p:cNvPr>
          <p:cNvSpPr txBox="1"/>
          <p:nvPr/>
        </p:nvSpPr>
        <p:spPr>
          <a:xfrm>
            <a:off x="3605837" y="3591733"/>
            <a:ext cx="6047121" cy="1754326"/>
          </a:xfrm>
          <a:prstGeom prst="rect">
            <a:avLst/>
          </a:prstGeom>
          <a:solidFill>
            <a:srgbClr val="365693"/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Undesigned Coincidence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C6B5DB-F053-D3DC-049F-630E0775B9EF}"/>
              </a:ext>
            </a:extLst>
          </p:cNvPr>
          <p:cNvSpPr txBox="1"/>
          <p:nvPr/>
        </p:nvSpPr>
        <p:spPr>
          <a:xfrm>
            <a:off x="-621102" y="560717"/>
            <a:ext cx="8566030" cy="1938992"/>
          </a:xfrm>
          <a:prstGeom prst="rect">
            <a:avLst/>
          </a:prstGeom>
          <a:solidFill>
            <a:srgbClr val="365693"/>
          </a:solidFill>
        </p:spPr>
        <p:txBody>
          <a:bodyPr wrap="square" lIns="109728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Events or details that align in a meaningful way without evident design or intention behind them</a:t>
            </a:r>
          </a:p>
        </p:txBody>
      </p:sp>
    </p:spTree>
    <p:extLst>
      <p:ext uri="{BB962C8B-B14F-4D97-AF65-F5344CB8AC3E}">
        <p14:creationId xmlns:p14="http://schemas.microsoft.com/office/powerpoint/2010/main" val="311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zzle pieces with a white background">
            <a:extLst>
              <a:ext uri="{FF2B5EF4-FFF2-40B4-BE49-F238E27FC236}">
                <a16:creationId xmlns:a16="http://schemas.microsoft.com/office/drawing/2014/main" id="{6F078726-E9A2-3DA3-E55A-36F2607FE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57270"/>
            <a:ext cx="3597213" cy="35972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A95DC5-8E03-46BC-D315-313D77EA2954}"/>
              </a:ext>
            </a:extLst>
          </p:cNvPr>
          <p:cNvSpPr txBox="1"/>
          <p:nvPr/>
        </p:nvSpPr>
        <p:spPr>
          <a:xfrm>
            <a:off x="7533861" y="5673836"/>
            <a:ext cx="103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E23C3-DA7D-F5BF-FFC4-BCE08D517646}"/>
              </a:ext>
            </a:extLst>
          </p:cNvPr>
          <p:cNvSpPr txBox="1"/>
          <p:nvPr/>
        </p:nvSpPr>
        <p:spPr>
          <a:xfrm>
            <a:off x="3605837" y="3591733"/>
            <a:ext cx="6047121" cy="1754326"/>
          </a:xfrm>
          <a:prstGeom prst="rect">
            <a:avLst/>
          </a:prstGeom>
          <a:solidFill>
            <a:srgbClr val="365693"/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Undesigned Coincidence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1FBDEA-CD7C-BFC5-3653-B91F4C3B81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92" t="8428" r="16007" b="38868"/>
          <a:stretch/>
        </p:blipFill>
        <p:spPr>
          <a:xfrm>
            <a:off x="4498663" y="90969"/>
            <a:ext cx="3489397" cy="3338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494B62-E74E-BC91-1DEB-40A9FA957A0A}"/>
              </a:ext>
            </a:extLst>
          </p:cNvPr>
          <p:cNvSpPr txBox="1"/>
          <p:nvPr/>
        </p:nvSpPr>
        <p:spPr>
          <a:xfrm>
            <a:off x="785004" y="897146"/>
            <a:ext cx="3088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William Paley</a:t>
            </a: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1743-1805</a:t>
            </a:r>
          </a:p>
        </p:txBody>
      </p:sp>
    </p:spTree>
    <p:extLst>
      <p:ext uri="{BB962C8B-B14F-4D97-AF65-F5344CB8AC3E}">
        <p14:creationId xmlns:p14="http://schemas.microsoft.com/office/powerpoint/2010/main" val="374160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zzle pieces with a white background">
            <a:extLst>
              <a:ext uri="{FF2B5EF4-FFF2-40B4-BE49-F238E27FC236}">
                <a16:creationId xmlns:a16="http://schemas.microsoft.com/office/drawing/2014/main" id="{6F078726-E9A2-3DA3-E55A-36F2607FE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57270"/>
            <a:ext cx="3597213" cy="35972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A95DC5-8E03-46BC-D315-313D77EA2954}"/>
              </a:ext>
            </a:extLst>
          </p:cNvPr>
          <p:cNvSpPr txBox="1"/>
          <p:nvPr/>
        </p:nvSpPr>
        <p:spPr>
          <a:xfrm>
            <a:off x="7563678" y="5673836"/>
            <a:ext cx="1002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E23C3-DA7D-F5BF-FFC4-BCE08D517646}"/>
              </a:ext>
            </a:extLst>
          </p:cNvPr>
          <p:cNvSpPr txBox="1"/>
          <p:nvPr/>
        </p:nvSpPr>
        <p:spPr>
          <a:xfrm>
            <a:off x="3605837" y="3591733"/>
            <a:ext cx="6047121" cy="1754326"/>
          </a:xfrm>
          <a:prstGeom prst="rect">
            <a:avLst/>
          </a:prstGeom>
          <a:solidFill>
            <a:srgbClr val="365693"/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Undesigned Coincidence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94B62-E74E-BC91-1DEB-40A9FA957A0A}"/>
              </a:ext>
            </a:extLst>
          </p:cNvPr>
          <p:cNvSpPr txBox="1"/>
          <p:nvPr/>
        </p:nvSpPr>
        <p:spPr>
          <a:xfrm>
            <a:off x="785004" y="897146"/>
            <a:ext cx="3088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J</a:t>
            </a: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J. Blunt</a:t>
            </a: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1794-1855</a:t>
            </a:r>
          </a:p>
        </p:txBody>
      </p:sp>
      <p:pic>
        <p:nvPicPr>
          <p:cNvPr id="1026" name="Picture 2" descr="Alfred Hitchcock Silhouette Poster at GetDrawings | Free download">
            <a:extLst>
              <a:ext uri="{FF2B5EF4-FFF2-40B4-BE49-F238E27FC236}">
                <a16:creationId xmlns:a16="http://schemas.microsoft.com/office/drawing/2014/main" id="{EFD352C5-0816-B5E8-2C2A-37ED74443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204" y="134205"/>
            <a:ext cx="2475271" cy="3303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06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zzle pieces with a white background">
            <a:extLst>
              <a:ext uri="{FF2B5EF4-FFF2-40B4-BE49-F238E27FC236}">
                <a16:creationId xmlns:a16="http://schemas.microsoft.com/office/drawing/2014/main" id="{6F078726-E9A2-3DA3-E55A-36F2607FE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57270"/>
            <a:ext cx="3597213" cy="35972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A95DC5-8E03-46BC-D315-313D77EA2954}"/>
              </a:ext>
            </a:extLst>
          </p:cNvPr>
          <p:cNvSpPr txBox="1"/>
          <p:nvPr/>
        </p:nvSpPr>
        <p:spPr>
          <a:xfrm>
            <a:off x="7563678" y="5673836"/>
            <a:ext cx="1002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E23C3-DA7D-F5BF-FFC4-BCE08D517646}"/>
              </a:ext>
            </a:extLst>
          </p:cNvPr>
          <p:cNvSpPr txBox="1"/>
          <p:nvPr/>
        </p:nvSpPr>
        <p:spPr>
          <a:xfrm>
            <a:off x="3605837" y="3591733"/>
            <a:ext cx="6047121" cy="1754326"/>
          </a:xfrm>
          <a:prstGeom prst="rect">
            <a:avLst/>
          </a:prstGeom>
          <a:solidFill>
            <a:srgbClr val="365693"/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Undesigned Coincidence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94B62-E74E-BC91-1DEB-40A9FA957A0A}"/>
              </a:ext>
            </a:extLst>
          </p:cNvPr>
          <p:cNvSpPr txBox="1"/>
          <p:nvPr/>
        </p:nvSpPr>
        <p:spPr>
          <a:xfrm>
            <a:off x="414070" y="905772"/>
            <a:ext cx="3088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Tim McGrew</a:t>
            </a: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Lydia McGrew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295283-5FD0-1BF8-942C-C06588CB74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814"/>
          <a:stretch/>
        </p:blipFill>
        <p:spPr>
          <a:xfrm>
            <a:off x="3536632" y="341356"/>
            <a:ext cx="2493229" cy="292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CD0E0C-F4F3-1178-A4FB-849A5D2D2B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857" r="17394"/>
          <a:stretch/>
        </p:blipFill>
        <p:spPr>
          <a:xfrm>
            <a:off x="6154634" y="353167"/>
            <a:ext cx="2737862" cy="29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zzle pieces with a white background">
            <a:extLst>
              <a:ext uri="{FF2B5EF4-FFF2-40B4-BE49-F238E27FC236}">
                <a16:creationId xmlns:a16="http://schemas.microsoft.com/office/drawing/2014/main" id="{6F078726-E9A2-3DA3-E55A-36F2607FE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57270"/>
            <a:ext cx="3597213" cy="35972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A95DC5-8E03-46BC-D315-313D77EA2954}"/>
              </a:ext>
            </a:extLst>
          </p:cNvPr>
          <p:cNvSpPr txBox="1"/>
          <p:nvPr/>
        </p:nvSpPr>
        <p:spPr>
          <a:xfrm>
            <a:off x="7795405" y="5673836"/>
            <a:ext cx="77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94B62-E74E-BC91-1DEB-40A9FA957A0A}"/>
              </a:ext>
            </a:extLst>
          </p:cNvPr>
          <p:cNvSpPr txBox="1"/>
          <p:nvPr/>
        </p:nvSpPr>
        <p:spPr>
          <a:xfrm>
            <a:off x="414070" y="905772"/>
            <a:ext cx="308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Lydia McGrew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D0E0C-F4F3-1178-A4FB-849A5D2D2B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57" r="17394"/>
          <a:stretch/>
        </p:blipFill>
        <p:spPr>
          <a:xfrm>
            <a:off x="6154634" y="353167"/>
            <a:ext cx="2737862" cy="292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57046-6363-5213-471E-ECBA38E91C8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692" r="32692"/>
          <a:stretch/>
        </p:blipFill>
        <p:spPr>
          <a:xfrm>
            <a:off x="3605837" y="353167"/>
            <a:ext cx="2213695" cy="3597213"/>
          </a:xfrm>
          <a:prstGeom prst="rect">
            <a:avLst/>
          </a:prstGeom>
        </p:spPr>
      </p:pic>
      <p:pic>
        <p:nvPicPr>
          <p:cNvPr id="2050" name="Picture 2" descr="Testimonies to the Truth: Why You Can Trust the Gospels - YouTube">
            <a:extLst>
              <a:ext uri="{FF2B5EF4-FFF2-40B4-BE49-F238E27FC236}">
                <a16:creationId xmlns:a16="http://schemas.microsoft.com/office/drawing/2014/main" id="{D92B24DB-6911-4984-A133-5A8B6C3973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15" r="31604"/>
          <a:stretch/>
        </p:blipFill>
        <p:spPr bwMode="auto">
          <a:xfrm rot="20452961">
            <a:off x="5926349" y="3232211"/>
            <a:ext cx="2266422" cy="344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1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E98B5F4-CB6F-361A-2E05-9E355CBC2EF7}"/>
              </a:ext>
            </a:extLst>
          </p:cNvPr>
          <p:cNvSpPr txBox="1"/>
          <p:nvPr/>
        </p:nvSpPr>
        <p:spPr>
          <a:xfrm>
            <a:off x="474451" y="5796948"/>
            <a:ext cx="31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13:1-20</a:t>
            </a:r>
          </a:p>
        </p:txBody>
      </p:sp>
      <p:pic>
        <p:nvPicPr>
          <p:cNvPr id="9" name="Picture 8" descr="A puzzle pieces with a white background">
            <a:extLst>
              <a:ext uri="{FF2B5EF4-FFF2-40B4-BE49-F238E27FC236}">
                <a16:creationId xmlns:a16="http://schemas.microsoft.com/office/drawing/2014/main" id="{6F078726-E9A2-3DA3-E55A-36F2607FE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3166"/>
            <a:ext cx="5766758" cy="57667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00384F-EDF4-A49A-0A2C-9143856F5A9F}"/>
              </a:ext>
            </a:extLst>
          </p:cNvPr>
          <p:cNvSpPr txBox="1"/>
          <p:nvPr/>
        </p:nvSpPr>
        <p:spPr>
          <a:xfrm>
            <a:off x="2622430" y="345057"/>
            <a:ext cx="64094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Undesigned Coincidences</a:t>
            </a:r>
          </a:p>
        </p:txBody>
      </p:sp>
    </p:spTree>
    <p:extLst>
      <p:ext uri="{BB962C8B-B14F-4D97-AF65-F5344CB8AC3E}">
        <p14:creationId xmlns:p14="http://schemas.microsoft.com/office/powerpoint/2010/main" val="60638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53A11-871E-6C19-0827-8B563623B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535EE8-D381-E0C1-704C-1AC1D6472A40}"/>
              </a:ext>
            </a:extLst>
          </p:cNvPr>
          <p:cNvSpPr txBox="1"/>
          <p:nvPr/>
        </p:nvSpPr>
        <p:spPr>
          <a:xfrm>
            <a:off x="0" y="560717"/>
            <a:ext cx="9144000" cy="707886"/>
          </a:xfrm>
          <a:prstGeom prst="rect">
            <a:avLst/>
          </a:prstGeom>
          <a:solidFill>
            <a:srgbClr val="365693"/>
          </a:solidFill>
        </p:spPr>
        <p:txBody>
          <a:bodyPr wrap="square" lIns="91440" r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“He was before me” Jn 1:30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83EFC0-3A8D-5DE8-C922-EED5F8BFA85D}"/>
              </a:ext>
            </a:extLst>
          </p:cNvPr>
          <p:cNvSpPr txBox="1"/>
          <p:nvPr/>
        </p:nvSpPr>
        <p:spPr>
          <a:xfrm>
            <a:off x="474451" y="5796948"/>
            <a:ext cx="31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13:1-20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40CDAC-AE96-8D3E-0412-5374C4964285}"/>
              </a:ext>
            </a:extLst>
          </p:cNvPr>
          <p:cNvSpPr txBox="1"/>
          <p:nvPr/>
        </p:nvSpPr>
        <p:spPr>
          <a:xfrm>
            <a:off x="7533861" y="5673836"/>
            <a:ext cx="103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F73C8-A6EF-77CA-5F95-6CED0149147F}"/>
              </a:ext>
            </a:extLst>
          </p:cNvPr>
          <p:cNvSpPr txBox="1"/>
          <p:nvPr/>
        </p:nvSpPr>
        <p:spPr>
          <a:xfrm>
            <a:off x="-141096" y="2233940"/>
            <a:ext cx="928509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Undesigned Coincidence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83E354-272B-6685-FC90-B29D94048583}"/>
              </a:ext>
            </a:extLst>
          </p:cNvPr>
          <p:cNvSpPr txBox="1"/>
          <p:nvPr/>
        </p:nvSpPr>
        <p:spPr>
          <a:xfrm>
            <a:off x="0" y="4122607"/>
            <a:ext cx="9133584" cy="707886"/>
          </a:xfrm>
          <a:prstGeom prst="rect">
            <a:avLst/>
          </a:prstGeom>
          <a:solidFill>
            <a:srgbClr val="365693"/>
          </a:solidFill>
        </p:spPr>
        <p:txBody>
          <a:bodyPr wrap="square" l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The Baptist is older – Lk 1:26ff</a:t>
            </a:r>
          </a:p>
        </p:txBody>
      </p:sp>
    </p:spTree>
    <p:extLst>
      <p:ext uri="{BB962C8B-B14F-4D97-AF65-F5344CB8AC3E}">
        <p14:creationId xmlns:p14="http://schemas.microsoft.com/office/powerpoint/2010/main" val="247404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79FDA-E11C-B6D9-0171-F444D20BD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E04D653-6389-7D21-ECE6-9F72072E423B}"/>
              </a:ext>
            </a:extLst>
          </p:cNvPr>
          <p:cNvSpPr txBox="1"/>
          <p:nvPr/>
        </p:nvSpPr>
        <p:spPr>
          <a:xfrm>
            <a:off x="0" y="560717"/>
            <a:ext cx="9144000" cy="707886"/>
          </a:xfrm>
          <a:prstGeom prst="rect">
            <a:avLst/>
          </a:prstGeom>
          <a:solidFill>
            <a:srgbClr val="365693"/>
          </a:solidFill>
        </p:spPr>
        <p:txBody>
          <a:bodyPr wrap="square" lIns="91440" r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“This is the Son of God” Jn 1:34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1BE251-F459-D781-69AE-E7653BF92029}"/>
              </a:ext>
            </a:extLst>
          </p:cNvPr>
          <p:cNvSpPr txBox="1"/>
          <p:nvPr/>
        </p:nvSpPr>
        <p:spPr>
          <a:xfrm>
            <a:off x="474451" y="5796948"/>
            <a:ext cx="31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13:1-20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BA617F-C85A-FA6D-A156-86673B38950A}"/>
              </a:ext>
            </a:extLst>
          </p:cNvPr>
          <p:cNvSpPr txBox="1"/>
          <p:nvPr/>
        </p:nvSpPr>
        <p:spPr>
          <a:xfrm>
            <a:off x="7533861" y="5673836"/>
            <a:ext cx="103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C78967-5D09-2B0A-E944-8188AFBB8CF0}"/>
              </a:ext>
            </a:extLst>
          </p:cNvPr>
          <p:cNvSpPr txBox="1"/>
          <p:nvPr/>
        </p:nvSpPr>
        <p:spPr>
          <a:xfrm>
            <a:off x="-141096" y="2233940"/>
            <a:ext cx="928509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Undesigned Coincidence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D2B7E-887B-9EB6-4C47-C786DC145599}"/>
              </a:ext>
            </a:extLst>
          </p:cNvPr>
          <p:cNvSpPr txBox="1"/>
          <p:nvPr/>
        </p:nvSpPr>
        <p:spPr>
          <a:xfrm>
            <a:off x="0" y="4122607"/>
            <a:ext cx="9133584" cy="707886"/>
          </a:xfrm>
          <a:prstGeom prst="rect">
            <a:avLst/>
          </a:prstGeom>
          <a:solidFill>
            <a:srgbClr val="365693"/>
          </a:solidFill>
        </p:spPr>
        <p:txBody>
          <a:bodyPr wrap="square" l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The Baptist is older – Lk 1:26ff</a:t>
            </a:r>
          </a:p>
        </p:txBody>
      </p:sp>
    </p:spTree>
    <p:extLst>
      <p:ext uri="{BB962C8B-B14F-4D97-AF65-F5344CB8AC3E}">
        <p14:creationId xmlns:p14="http://schemas.microsoft.com/office/powerpoint/2010/main" val="360669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C2AFA-ED7A-DDDF-36D2-59ADEBFA0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75ED4D5-F992-D286-0DC8-EE051BCB778B}"/>
              </a:ext>
            </a:extLst>
          </p:cNvPr>
          <p:cNvSpPr txBox="1"/>
          <p:nvPr/>
        </p:nvSpPr>
        <p:spPr>
          <a:xfrm>
            <a:off x="0" y="560717"/>
            <a:ext cx="9144000" cy="1323439"/>
          </a:xfrm>
          <a:prstGeom prst="rect">
            <a:avLst/>
          </a:prstGeom>
          <a:solidFill>
            <a:srgbClr val="365693"/>
          </a:solidFill>
        </p:spPr>
        <p:txBody>
          <a:bodyPr wrap="square" lIns="91440" r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“They immediately left their nets and followed Him” Mt 4:20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FB9C80-6BA5-8329-8DEA-5E006BC9C571}"/>
              </a:ext>
            </a:extLst>
          </p:cNvPr>
          <p:cNvSpPr txBox="1"/>
          <p:nvPr/>
        </p:nvSpPr>
        <p:spPr>
          <a:xfrm>
            <a:off x="474451" y="5796948"/>
            <a:ext cx="31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13:1-20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DC6B4C-BD9B-13A7-87E0-87B1523DC53C}"/>
              </a:ext>
            </a:extLst>
          </p:cNvPr>
          <p:cNvSpPr txBox="1"/>
          <p:nvPr/>
        </p:nvSpPr>
        <p:spPr>
          <a:xfrm>
            <a:off x="7076661" y="5673836"/>
            <a:ext cx="148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44D8D-33DB-717E-8EB2-ADD9A4807994}"/>
              </a:ext>
            </a:extLst>
          </p:cNvPr>
          <p:cNvSpPr txBox="1"/>
          <p:nvPr/>
        </p:nvSpPr>
        <p:spPr>
          <a:xfrm>
            <a:off x="-141096" y="2233940"/>
            <a:ext cx="928509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Undesigned Coincidence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C683CB-176A-8C8D-2B99-1F463285F330}"/>
              </a:ext>
            </a:extLst>
          </p:cNvPr>
          <p:cNvSpPr txBox="1"/>
          <p:nvPr/>
        </p:nvSpPr>
        <p:spPr>
          <a:xfrm>
            <a:off x="0" y="4122607"/>
            <a:ext cx="9133584" cy="707886"/>
          </a:xfrm>
          <a:prstGeom prst="rect">
            <a:avLst/>
          </a:prstGeom>
          <a:solidFill>
            <a:srgbClr val="365693"/>
          </a:solidFill>
        </p:spPr>
        <p:txBody>
          <a:bodyPr wrap="square" l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 Jesus earlier Jn 1:40-41</a:t>
            </a:r>
          </a:p>
        </p:txBody>
      </p:sp>
    </p:spTree>
    <p:extLst>
      <p:ext uri="{BB962C8B-B14F-4D97-AF65-F5344CB8AC3E}">
        <p14:creationId xmlns:p14="http://schemas.microsoft.com/office/powerpoint/2010/main" val="76267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939BEB-6D79-B59B-23C6-4EA7176E461F}"/>
              </a:ext>
            </a:extLst>
          </p:cNvPr>
          <p:cNvSpPr txBox="1"/>
          <p:nvPr/>
        </p:nvSpPr>
        <p:spPr>
          <a:xfrm>
            <a:off x="-621102" y="560717"/>
            <a:ext cx="8566030" cy="1938992"/>
          </a:xfrm>
          <a:prstGeom prst="rect">
            <a:avLst/>
          </a:prstGeom>
          <a:solidFill>
            <a:srgbClr val="365693"/>
          </a:solidFill>
        </p:spPr>
        <p:txBody>
          <a:bodyPr wrap="square" lIns="109728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I then your Lord and Teacher, have washed your feet, you also ought to wash one another’s feet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8B5F4-CB6F-361A-2E05-9E355CBC2EF7}"/>
              </a:ext>
            </a:extLst>
          </p:cNvPr>
          <p:cNvSpPr txBox="1"/>
          <p:nvPr/>
        </p:nvSpPr>
        <p:spPr>
          <a:xfrm>
            <a:off x="474451" y="5796948"/>
            <a:ext cx="31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13:1-20</a:t>
            </a:r>
          </a:p>
        </p:txBody>
      </p:sp>
      <p:pic>
        <p:nvPicPr>
          <p:cNvPr id="9" name="Picture 8" descr="A puzzle pieces with a white background">
            <a:extLst>
              <a:ext uri="{FF2B5EF4-FFF2-40B4-BE49-F238E27FC236}">
                <a16:creationId xmlns:a16="http://schemas.microsoft.com/office/drawing/2014/main" id="{6F078726-E9A2-3DA3-E55A-36F2607FE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57270"/>
            <a:ext cx="3597213" cy="35972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CE5A1D-A548-C041-4731-C95E6EF4FCB0}"/>
              </a:ext>
            </a:extLst>
          </p:cNvPr>
          <p:cNvSpPr txBox="1"/>
          <p:nvPr/>
        </p:nvSpPr>
        <p:spPr>
          <a:xfrm>
            <a:off x="3899140" y="5650952"/>
            <a:ext cx="276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13:1-20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A95DC5-8E03-46BC-D315-313D77EA2954}"/>
              </a:ext>
            </a:extLst>
          </p:cNvPr>
          <p:cNvSpPr txBox="1"/>
          <p:nvPr/>
        </p:nvSpPr>
        <p:spPr>
          <a:xfrm>
            <a:off x="7444409" y="5673836"/>
            <a:ext cx="1121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p1</a:t>
            </a:r>
          </a:p>
        </p:txBody>
      </p:sp>
    </p:spTree>
    <p:extLst>
      <p:ext uri="{BB962C8B-B14F-4D97-AF65-F5344CB8AC3E}">
        <p14:creationId xmlns:p14="http://schemas.microsoft.com/office/powerpoint/2010/main" val="204561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AB336-12F0-966E-B2E3-592FB5843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7E34F0B-90F5-1049-A281-B121921E8020}"/>
              </a:ext>
            </a:extLst>
          </p:cNvPr>
          <p:cNvSpPr txBox="1"/>
          <p:nvPr/>
        </p:nvSpPr>
        <p:spPr>
          <a:xfrm>
            <a:off x="0" y="560717"/>
            <a:ext cx="9144000" cy="1323439"/>
          </a:xfrm>
          <a:prstGeom prst="rect">
            <a:avLst/>
          </a:prstGeom>
          <a:solidFill>
            <a:srgbClr val="365693"/>
          </a:solidFill>
        </p:spPr>
        <p:txBody>
          <a:bodyPr wrap="square" lIns="91440" r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“Many were coming and going”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Mk 6:30-31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D6F74A-F9C5-AC33-F3D3-633E8AC7257F}"/>
              </a:ext>
            </a:extLst>
          </p:cNvPr>
          <p:cNvSpPr txBox="1"/>
          <p:nvPr/>
        </p:nvSpPr>
        <p:spPr>
          <a:xfrm>
            <a:off x="474451" y="5796948"/>
            <a:ext cx="31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13:1-20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D78A8-4E64-05F6-79F9-63F75E29662C}"/>
              </a:ext>
            </a:extLst>
          </p:cNvPr>
          <p:cNvSpPr txBox="1"/>
          <p:nvPr/>
        </p:nvSpPr>
        <p:spPr>
          <a:xfrm>
            <a:off x="7076661" y="5673836"/>
            <a:ext cx="1489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7B5D84-A5EE-F14D-BCA4-4FB6D0899264}"/>
              </a:ext>
            </a:extLst>
          </p:cNvPr>
          <p:cNvSpPr txBox="1"/>
          <p:nvPr/>
        </p:nvSpPr>
        <p:spPr>
          <a:xfrm>
            <a:off x="-141096" y="2233940"/>
            <a:ext cx="928509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Undesigned Coincidence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6102F4-D086-EC5F-3C42-7115E5B1CBFB}"/>
              </a:ext>
            </a:extLst>
          </p:cNvPr>
          <p:cNvSpPr txBox="1"/>
          <p:nvPr/>
        </p:nvSpPr>
        <p:spPr>
          <a:xfrm>
            <a:off x="0" y="4122607"/>
            <a:ext cx="9133584" cy="707886"/>
          </a:xfrm>
          <a:prstGeom prst="rect">
            <a:avLst/>
          </a:prstGeom>
          <a:solidFill>
            <a:srgbClr val="365693"/>
          </a:solidFill>
        </p:spPr>
        <p:txBody>
          <a:bodyPr wrap="square" l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Passover was near Jn 6:1-4</a:t>
            </a:r>
          </a:p>
        </p:txBody>
      </p:sp>
    </p:spTree>
    <p:extLst>
      <p:ext uri="{BB962C8B-B14F-4D97-AF65-F5344CB8AC3E}">
        <p14:creationId xmlns:p14="http://schemas.microsoft.com/office/powerpoint/2010/main" val="182330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771E3-76D4-CAF4-9432-C27E4A2F9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80F066-58DF-A093-AEA6-729285E9CFAF}"/>
              </a:ext>
            </a:extLst>
          </p:cNvPr>
          <p:cNvSpPr txBox="1"/>
          <p:nvPr/>
        </p:nvSpPr>
        <p:spPr>
          <a:xfrm>
            <a:off x="0" y="560717"/>
            <a:ext cx="9144000" cy="1323439"/>
          </a:xfrm>
          <a:prstGeom prst="rect">
            <a:avLst/>
          </a:prstGeom>
          <a:solidFill>
            <a:srgbClr val="365693"/>
          </a:solidFill>
        </p:spPr>
        <p:txBody>
          <a:bodyPr wrap="square" lIns="91440" r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Sit down in groups on green grass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Mk 6:39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7E3CC-DA4B-449A-6B0A-40F7706AE152}"/>
              </a:ext>
            </a:extLst>
          </p:cNvPr>
          <p:cNvSpPr txBox="1"/>
          <p:nvPr/>
        </p:nvSpPr>
        <p:spPr>
          <a:xfrm>
            <a:off x="474451" y="5796948"/>
            <a:ext cx="31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13:1-20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8F4997-2342-28F5-98D4-C0B1E75E163F}"/>
              </a:ext>
            </a:extLst>
          </p:cNvPr>
          <p:cNvSpPr txBox="1"/>
          <p:nvPr/>
        </p:nvSpPr>
        <p:spPr>
          <a:xfrm>
            <a:off x="6033052" y="5673836"/>
            <a:ext cx="2532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P10-11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2F9FB-4B37-A043-654C-3ECA81FF5BD1}"/>
              </a:ext>
            </a:extLst>
          </p:cNvPr>
          <p:cNvSpPr txBox="1"/>
          <p:nvPr/>
        </p:nvSpPr>
        <p:spPr>
          <a:xfrm>
            <a:off x="-141096" y="2233940"/>
            <a:ext cx="928509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Undesigned Coincidence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7BCD8-9947-0D38-9C6A-ED85697B33F1}"/>
              </a:ext>
            </a:extLst>
          </p:cNvPr>
          <p:cNvSpPr txBox="1"/>
          <p:nvPr/>
        </p:nvSpPr>
        <p:spPr>
          <a:xfrm>
            <a:off x="0" y="4122607"/>
            <a:ext cx="9133584" cy="707886"/>
          </a:xfrm>
          <a:prstGeom prst="rect">
            <a:avLst/>
          </a:prstGeom>
          <a:solidFill>
            <a:srgbClr val="365693"/>
          </a:solidFill>
        </p:spPr>
        <p:txBody>
          <a:bodyPr wrap="square" l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Passover was near Jn 6:4</a:t>
            </a:r>
          </a:p>
        </p:txBody>
      </p:sp>
    </p:spTree>
    <p:extLst>
      <p:ext uri="{BB962C8B-B14F-4D97-AF65-F5344CB8AC3E}">
        <p14:creationId xmlns:p14="http://schemas.microsoft.com/office/powerpoint/2010/main" val="24029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DE0E5-7894-C889-767D-B5068894F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4F7C28-3F47-3B2B-E24D-F547E4ECCBA0}"/>
              </a:ext>
            </a:extLst>
          </p:cNvPr>
          <p:cNvSpPr txBox="1"/>
          <p:nvPr/>
        </p:nvSpPr>
        <p:spPr>
          <a:xfrm>
            <a:off x="0" y="560717"/>
            <a:ext cx="9144000" cy="1323439"/>
          </a:xfrm>
          <a:prstGeom prst="rect">
            <a:avLst/>
          </a:prstGeom>
          <a:solidFill>
            <a:srgbClr val="365693"/>
          </a:solidFill>
        </p:spPr>
        <p:txBody>
          <a:bodyPr wrap="square" lIns="91440" r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Herod heard about Jesus and said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his servants… Mt 14:1-2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2AAC1F-A049-0116-1945-CCC6A0CE61D0}"/>
              </a:ext>
            </a:extLst>
          </p:cNvPr>
          <p:cNvSpPr txBox="1"/>
          <p:nvPr/>
        </p:nvSpPr>
        <p:spPr>
          <a:xfrm>
            <a:off x="474451" y="5796948"/>
            <a:ext cx="31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13:1-20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A6BC8F-AE38-7806-116E-3EB36E0C94FC}"/>
              </a:ext>
            </a:extLst>
          </p:cNvPr>
          <p:cNvSpPr txBox="1"/>
          <p:nvPr/>
        </p:nvSpPr>
        <p:spPr>
          <a:xfrm>
            <a:off x="6033052" y="5673836"/>
            <a:ext cx="2532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544021-6F99-2E45-AE7E-C92C29688486}"/>
              </a:ext>
            </a:extLst>
          </p:cNvPr>
          <p:cNvSpPr txBox="1"/>
          <p:nvPr/>
        </p:nvSpPr>
        <p:spPr>
          <a:xfrm>
            <a:off x="-141096" y="2233940"/>
            <a:ext cx="928509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Undesigned Coincidence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CEA5F3-0250-5FA6-ED5F-382D586BC9D2}"/>
              </a:ext>
            </a:extLst>
          </p:cNvPr>
          <p:cNvSpPr txBox="1"/>
          <p:nvPr/>
        </p:nvSpPr>
        <p:spPr>
          <a:xfrm>
            <a:off x="0" y="4122607"/>
            <a:ext cx="9133584" cy="1323439"/>
          </a:xfrm>
          <a:prstGeom prst="rect">
            <a:avLst/>
          </a:prstGeom>
          <a:solidFill>
            <a:srgbClr val="365693"/>
          </a:solidFill>
        </p:spPr>
        <p:txBody>
          <a:bodyPr wrap="square" l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Herod’s household manager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accompanied Jesus Lk 8:1-3</a:t>
            </a:r>
          </a:p>
        </p:txBody>
      </p:sp>
    </p:spTree>
    <p:extLst>
      <p:ext uri="{BB962C8B-B14F-4D97-AF65-F5344CB8AC3E}">
        <p14:creationId xmlns:p14="http://schemas.microsoft.com/office/powerpoint/2010/main" val="207637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6E06F-AF95-FE1D-3B99-A94FEABE6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24B7536-B22C-74A2-3156-B6D20EA473CE}"/>
              </a:ext>
            </a:extLst>
          </p:cNvPr>
          <p:cNvSpPr txBox="1"/>
          <p:nvPr/>
        </p:nvSpPr>
        <p:spPr>
          <a:xfrm>
            <a:off x="0" y="560717"/>
            <a:ext cx="9144000" cy="1323439"/>
          </a:xfrm>
          <a:prstGeom prst="rect">
            <a:avLst/>
          </a:prstGeom>
          <a:solidFill>
            <a:srgbClr val="365693"/>
          </a:solidFill>
        </p:spPr>
        <p:txBody>
          <a:bodyPr wrap="square" lIns="91440" r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“Began to wash the disciple’s feet”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Jn 13:5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92FC98-2E73-E01A-1D82-92755F083C0F}"/>
              </a:ext>
            </a:extLst>
          </p:cNvPr>
          <p:cNvSpPr txBox="1"/>
          <p:nvPr/>
        </p:nvSpPr>
        <p:spPr>
          <a:xfrm>
            <a:off x="474451" y="5796948"/>
            <a:ext cx="31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13:1-20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4790F7-46F9-A7A8-B763-78C48E12EA9D}"/>
              </a:ext>
            </a:extLst>
          </p:cNvPr>
          <p:cNvSpPr txBox="1"/>
          <p:nvPr/>
        </p:nvSpPr>
        <p:spPr>
          <a:xfrm>
            <a:off x="6033052" y="5673836"/>
            <a:ext cx="2532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22C1B2-5B98-BBD7-07C6-3156AF1DD728}"/>
              </a:ext>
            </a:extLst>
          </p:cNvPr>
          <p:cNvSpPr txBox="1"/>
          <p:nvPr/>
        </p:nvSpPr>
        <p:spPr>
          <a:xfrm>
            <a:off x="-141096" y="2233940"/>
            <a:ext cx="928509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Undesigned Coincidence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3ADE39-1C47-6195-F7D8-B760BA626694}"/>
              </a:ext>
            </a:extLst>
          </p:cNvPr>
          <p:cNvSpPr txBox="1"/>
          <p:nvPr/>
        </p:nvSpPr>
        <p:spPr>
          <a:xfrm>
            <a:off x="0" y="4122607"/>
            <a:ext cx="9133584" cy="1323439"/>
          </a:xfrm>
          <a:prstGeom prst="rect">
            <a:avLst/>
          </a:prstGeom>
          <a:solidFill>
            <a:srgbClr val="365693"/>
          </a:solidFill>
        </p:spPr>
        <p:txBody>
          <a:bodyPr wrap="square" l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Dispute among the disciples about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 was to be greatest Lk 22:24-27</a:t>
            </a:r>
          </a:p>
        </p:txBody>
      </p:sp>
    </p:spTree>
    <p:extLst>
      <p:ext uri="{BB962C8B-B14F-4D97-AF65-F5344CB8AC3E}">
        <p14:creationId xmlns:p14="http://schemas.microsoft.com/office/powerpoint/2010/main" val="350644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444938-28A4-4A10-E820-ED338E7B5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320E4AD-3CF1-48BA-C145-09E5CAACA70C}"/>
              </a:ext>
            </a:extLst>
          </p:cNvPr>
          <p:cNvSpPr txBox="1"/>
          <p:nvPr/>
        </p:nvSpPr>
        <p:spPr>
          <a:xfrm>
            <a:off x="0" y="560717"/>
            <a:ext cx="9144000" cy="1323439"/>
          </a:xfrm>
          <a:prstGeom prst="rect">
            <a:avLst/>
          </a:prstGeom>
          <a:solidFill>
            <a:srgbClr val="365693"/>
          </a:solidFill>
        </p:spPr>
        <p:txBody>
          <a:bodyPr wrap="square" lIns="91440" r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 servant’s name was Malchus”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Jn 18:10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A3A28-FB22-83BD-BCC1-58A0E405F41D}"/>
              </a:ext>
            </a:extLst>
          </p:cNvPr>
          <p:cNvSpPr txBox="1"/>
          <p:nvPr/>
        </p:nvSpPr>
        <p:spPr>
          <a:xfrm>
            <a:off x="474451" y="5796948"/>
            <a:ext cx="31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13:1-20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1098F-39B7-63CF-BFE3-9E9B5DE8FF1D}"/>
              </a:ext>
            </a:extLst>
          </p:cNvPr>
          <p:cNvSpPr txBox="1"/>
          <p:nvPr/>
        </p:nvSpPr>
        <p:spPr>
          <a:xfrm>
            <a:off x="6033052" y="5673836"/>
            <a:ext cx="2532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P11-12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B65AD8-1CE9-AEDF-BB43-812A660A1818}"/>
              </a:ext>
            </a:extLst>
          </p:cNvPr>
          <p:cNvSpPr txBox="1"/>
          <p:nvPr/>
        </p:nvSpPr>
        <p:spPr>
          <a:xfrm>
            <a:off x="-141096" y="2233940"/>
            <a:ext cx="928509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Undesigned Coincidence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4AB637-A55A-5BED-454A-EA4E8659F3C2}"/>
              </a:ext>
            </a:extLst>
          </p:cNvPr>
          <p:cNvSpPr txBox="1"/>
          <p:nvPr/>
        </p:nvSpPr>
        <p:spPr>
          <a:xfrm>
            <a:off x="0" y="4122607"/>
            <a:ext cx="9133584" cy="1323439"/>
          </a:xfrm>
          <a:prstGeom prst="rect">
            <a:avLst/>
          </a:prstGeom>
          <a:solidFill>
            <a:srgbClr val="365693"/>
          </a:solidFill>
        </p:spPr>
        <p:txBody>
          <a:bodyPr wrap="square" l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was known to the high priest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Jn 18:15-16</a:t>
            </a:r>
          </a:p>
        </p:txBody>
      </p:sp>
    </p:spTree>
    <p:extLst>
      <p:ext uri="{BB962C8B-B14F-4D97-AF65-F5344CB8AC3E}">
        <p14:creationId xmlns:p14="http://schemas.microsoft.com/office/powerpoint/2010/main" val="273469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AB5EAF-B488-D147-A395-14CC5CD68C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4B4500-2A1D-4428-ACCC-E5F076E3F548}"/>
              </a:ext>
            </a:extLst>
          </p:cNvPr>
          <p:cNvSpPr txBox="1"/>
          <p:nvPr/>
        </p:nvSpPr>
        <p:spPr>
          <a:xfrm>
            <a:off x="0" y="560717"/>
            <a:ext cx="9144000" cy="1323439"/>
          </a:xfrm>
          <a:prstGeom prst="rect">
            <a:avLst/>
          </a:prstGeom>
          <a:solidFill>
            <a:srgbClr val="365693"/>
          </a:solidFill>
        </p:spPr>
        <p:txBody>
          <a:bodyPr wrap="square" lIns="91440" r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“Shall I not drink the cup?”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Jn 18:11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E0CA9-D18D-031B-3D88-9D48B03F7918}"/>
              </a:ext>
            </a:extLst>
          </p:cNvPr>
          <p:cNvSpPr txBox="1"/>
          <p:nvPr/>
        </p:nvSpPr>
        <p:spPr>
          <a:xfrm>
            <a:off x="474451" y="5796948"/>
            <a:ext cx="31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13:1-20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269E0B-012D-DE95-7F01-98E3476FCDE7}"/>
              </a:ext>
            </a:extLst>
          </p:cNvPr>
          <p:cNvSpPr txBox="1"/>
          <p:nvPr/>
        </p:nvSpPr>
        <p:spPr>
          <a:xfrm>
            <a:off x="6033052" y="5673836"/>
            <a:ext cx="2532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P11-12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4C6250-8D71-CFBD-1C60-DDD98C3DE02D}"/>
              </a:ext>
            </a:extLst>
          </p:cNvPr>
          <p:cNvSpPr txBox="1"/>
          <p:nvPr/>
        </p:nvSpPr>
        <p:spPr>
          <a:xfrm>
            <a:off x="-141096" y="2233940"/>
            <a:ext cx="928509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Undesigned Coincidence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68BC7A-15ED-CEF4-AE04-618ECF5676C3}"/>
              </a:ext>
            </a:extLst>
          </p:cNvPr>
          <p:cNvSpPr txBox="1"/>
          <p:nvPr/>
        </p:nvSpPr>
        <p:spPr>
          <a:xfrm>
            <a:off x="0" y="4122607"/>
            <a:ext cx="9133584" cy="1323439"/>
          </a:xfrm>
          <a:prstGeom prst="rect">
            <a:avLst/>
          </a:prstGeom>
          <a:solidFill>
            <a:srgbClr val="365693"/>
          </a:solidFill>
        </p:spPr>
        <p:txBody>
          <a:bodyPr wrap="square" l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“…let this cup pass from me…”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Mt 26:39</a:t>
            </a:r>
          </a:p>
        </p:txBody>
      </p:sp>
    </p:spTree>
    <p:extLst>
      <p:ext uri="{BB962C8B-B14F-4D97-AF65-F5344CB8AC3E}">
        <p14:creationId xmlns:p14="http://schemas.microsoft.com/office/powerpoint/2010/main" val="87476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7268B-9922-A513-DFEF-6A66F330A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8C78C1-E42B-21B0-4993-CD036CFEC86F}"/>
              </a:ext>
            </a:extLst>
          </p:cNvPr>
          <p:cNvSpPr txBox="1"/>
          <p:nvPr/>
        </p:nvSpPr>
        <p:spPr>
          <a:xfrm>
            <a:off x="0" y="560717"/>
            <a:ext cx="9144000" cy="1323439"/>
          </a:xfrm>
          <a:prstGeom prst="rect">
            <a:avLst/>
          </a:prstGeom>
          <a:solidFill>
            <a:srgbClr val="365693"/>
          </a:solidFill>
        </p:spPr>
        <p:txBody>
          <a:bodyPr wrap="square" lIns="91440" r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“Who is the one who struck you?”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Mt 26:68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A5FDC5-05D4-693C-2F39-D06510F76080}"/>
              </a:ext>
            </a:extLst>
          </p:cNvPr>
          <p:cNvSpPr txBox="1"/>
          <p:nvPr/>
        </p:nvSpPr>
        <p:spPr>
          <a:xfrm>
            <a:off x="474451" y="5796948"/>
            <a:ext cx="31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13:1-20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922DB1-B60A-A9C0-5A4A-F3B92364695E}"/>
              </a:ext>
            </a:extLst>
          </p:cNvPr>
          <p:cNvSpPr txBox="1"/>
          <p:nvPr/>
        </p:nvSpPr>
        <p:spPr>
          <a:xfrm>
            <a:off x="6033052" y="5673836"/>
            <a:ext cx="2532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P11-12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C6A64D-2246-68A6-A628-5A7C189A9BD6}"/>
              </a:ext>
            </a:extLst>
          </p:cNvPr>
          <p:cNvSpPr txBox="1"/>
          <p:nvPr/>
        </p:nvSpPr>
        <p:spPr>
          <a:xfrm>
            <a:off x="-141096" y="2233940"/>
            <a:ext cx="928509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Undesigned Coincidence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356A3F-1121-A14A-88CB-6BD103FC6FFF}"/>
              </a:ext>
            </a:extLst>
          </p:cNvPr>
          <p:cNvSpPr txBox="1"/>
          <p:nvPr/>
        </p:nvSpPr>
        <p:spPr>
          <a:xfrm>
            <a:off x="0" y="4122607"/>
            <a:ext cx="9133584" cy="1323439"/>
          </a:xfrm>
          <a:prstGeom prst="rect">
            <a:avLst/>
          </a:prstGeom>
          <a:solidFill>
            <a:srgbClr val="365693"/>
          </a:solidFill>
        </p:spPr>
        <p:txBody>
          <a:bodyPr wrap="square" l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They had blindfolded Jesus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Lk 22:64</a:t>
            </a:r>
          </a:p>
        </p:txBody>
      </p:sp>
    </p:spTree>
    <p:extLst>
      <p:ext uri="{BB962C8B-B14F-4D97-AF65-F5344CB8AC3E}">
        <p14:creationId xmlns:p14="http://schemas.microsoft.com/office/powerpoint/2010/main" val="23908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8B3869-3C88-B95F-78B6-1505AF468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9A9015-319A-2AD2-C3E6-6D67A73F2CAB}"/>
              </a:ext>
            </a:extLst>
          </p:cNvPr>
          <p:cNvSpPr txBox="1"/>
          <p:nvPr/>
        </p:nvSpPr>
        <p:spPr>
          <a:xfrm>
            <a:off x="0" y="560717"/>
            <a:ext cx="9144000" cy="1323439"/>
          </a:xfrm>
          <a:prstGeom prst="rect">
            <a:avLst/>
          </a:prstGeom>
          <a:solidFill>
            <a:srgbClr val="365693"/>
          </a:solidFill>
        </p:spPr>
        <p:txBody>
          <a:bodyPr wrap="square" lIns="91440" r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“Are you the king of the Jews?”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Jn 18:33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EE7BC3-757E-C51F-D638-D47713ED27C9}"/>
              </a:ext>
            </a:extLst>
          </p:cNvPr>
          <p:cNvSpPr txBox="1"/>
          <p:nvPr/>
        </p:nvSpPr>
        <p:spPr>
          <a:xfrm>
            <a:off x="474451" y="5796948"/>
            <a:ext cx="31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13:1-20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0C95A0-1E6D-43D7-3857-9FD4EC8B656F}"/>
              </a:ext>
            </a:extLst>
          </p:cNvPr>
          <p:cNvSpPr txBox="1"/>
          <p:nvPr/>
        </p:nvSpPr>
        <p:spPr>
          <a:xfrm>
            <a:off x="6033052" y="5673836"/>
            <a:ext cx="2532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P11-12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AB534F-E370-692D-6C61-7A2575465851}"/>
              </a:ext>
            </a:extLst>
          </p:cNvPr>
          <p:cNvSpPr txBox="1"/>
          <p:nvPr/>
        </p:nvSpPr>
        <p:spPr>
          <a:xfrm>
            <a:off x="-141096" y="2233940"/>
            <a:ext cx="928509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Undesigned Coincidence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D0229C-3265-C96F-92A1-D44C55B6E9F1}"/>
              </a:ext>
            </a:extLst>
          </p:cNvPr>
          <p:cNvSpPr txBox="1"/>
          <p:nvPr/>
        </p:nvSpPr>
        <p:spPr>
          <a:xfrm>
            <a:off x="0" y="4122607"/>
            <a:ext cx="9133584" cy="1323439"/>
          </a:xfrm>
          <a:prstGeom prst="rect">
            <a:avLst/>
          </a:prstGeom>
          <a:solidFill>
            <a:srgbClr val="365693"/>
          </a:solidFill>
        </p:spPr>
        <p:txBody>
          <a:bodyPr wrap="square" l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“…saying that he himself is Christ,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king”  Lk 23:1-3</a:t>
            </a:r>
          </a:p>
        </p:txBody>
      </p:sp>
    </p:spTree>
    <p:extLst>
      <p:ext uri="{BB962C8B-B14F-4D97-AF65-F5344CB8AC3E}">
        <p14:creationId xmlns:p14="http://schemas.microsoft.com/office/powerpoint/2010/main" val="297098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EA0AA-E4A1-6311-11A7-34B1B54F37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84257A-6C78-BC7A-13D0-DA440CBDCEE3}"/>
              </a:ext>
            </a:extLst>
          </p:cNvPr>
          <p:cNvSpPr txBox="1"/>
          <p:nvPr/>
        </p:nvSpPr>
        <p:spPr>
          <a:xfrm>
            <a:off x="0" y="560717"/>
            <a:ext cx="9144000" cy="1323439"/>
          </a:xfrm>
          <a:prstGeom prst="rect">
            <a:avLst/>
          </a:prstGeom>
          <a:solidFill>
            <a:srgbClr val="365693"/>
          </a:solidFill>
        </p:spPr>
        <p:txBody>
          <a:bodyPr wrap="square" lIns="91440" r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“…if My kingdom were of this world, My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servants would fight”  Jn 18:36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D9ECB2-ABAF-C92A-B622-E9197E2D32D0}"/>
              </a:ext>
            </a:extLst>
          </p:cNvPr>
          <p:cNvSpPr txBox="1"/>
          <p:nvPr/>
        </p:nvSpPr>
        <p:spPr>
          <a:xfrm>
            <a:off x="474451" y="5796948"/>
            <a:ext cx="31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13:1-20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9EDFAD-5E33-D126-4DC4-74BD99BA9AA0}"/>
              </a:ext>
            </a:extLst>
          </p:cNvPr>
          <p:cNvSpPr txBox="1"/>
          <p:nvPr/>
        </p:nvSpPr>
        <p:spPr>
          <a:xfrm>
            <a:off x="6033052" y="5673836"/>
            <a:ext cx="2532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P12-13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1A47A8-3749-6BC7-A85B-D385B31F3AFF}"/>
              </a:ext>
            </a:extLst>
          </p:cNvPr>
          <p:cNvSpPr txBox="1"/>
          <p:nvPr/>
        </p:nvSpPr>
        <p:spPr>
          <a:xfrm>
            <a:off x="-141096" y="2233940"/>
            <a:ext cx="928509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Undesigned Coincidence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2E99D1-2A43-A79A-2D1A-90C2947BF3AD}"/>
              </a:ext>
            </a:extLst>
          </p:cNvPr>
          <p:cNvSpPr txBox="1"/>
          <p:nvPr/>
        </p:nvSpPr>
        <p:spPr>
          <a:xfrm>
            <a:off x="0" y="4122607"/>
            <a:ext cx="9133584" cy="1323439"/>
          </a:xfrm>
          <a:prstGeom prst="rect">
            <a:avLst/>
          </a:prstGeom>
          <a:solidFill>
            <a:srgbClr val="365693"/>
          </a:solidFill>
        </p:spPr>
        <p:txBody>
          <a:bodyPr wrap="square" lIns="457200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priest’s servant’s ear was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healed  Lk 22:51</a:t>
            </a:r>
          </a:p>
        </p:txBody>
      </p:sp>
    </p:spTree>
    <p:extLst>
      <p:ext uri="{BB962C8B-B14F-4D97-AF65-F5344CB8AC3E}">
        <p14:creationId xmlns:p14="http://schemas.microsoft.com/office/powerpoint/2010/main" val="71331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zzle pieces with a white background">
            <a:extLst>
              <a:ext uri="{FF2B5EF4-FFF2-40B4-BE49-F238E27FC236}">
                <a16:creationId xmlns:a16="http://schemas.microsoft.com/office/drawing/2014/main" id="{6F078726-E9A2-3DA3-E55A-36F2607FE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57270"/>
            <a:ext cx="3597213" cy="35972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A95DC5-8E03-46BC-D315-313D77EA2954}"/>
              </a:ext>
            </a:extLst>
          </p:cNvPr>
          <p:cNvSpPr txBox="1"/>
          <p:nvPr/>
        </p:nvSpPr>
        <p:spPr>
          <a:xfrm>
            <a:off x="7474226" y="5673836"/>
            <a:ext cx="14368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p13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E23C3-DA7D-F5BF-FFC4-BCE08D517646}"/>
              </a:ext>
            </a:extLst>
          </p:cNvPr>
          <p:cNvSpPr txBox="1"/>
          <p:nvPr/>
        </p:nvSpPr>
        <p:spPr>
          <a:xfrm>
            <a:off x="3364297" y="408600"/>
            <a:ext cx="6047121" cy="4154984"/>
          </a:xfrm>
          <a:prstGeom prst="rect">
            <a:avLst/>
          </a:prstGeom>
          <a:solidFill>
            <a:srgbClr val="365693"/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Natural Coincidences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Confirmation Bias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Empirical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Textual Questions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 Popular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 Scholarship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94B62-E74E-BC91-1DEB-40A9FA957A0A}"/>
              </a:ext>
            </a:extLst>
          </p:cNvPr>
          <p:cNvSpPr txBox="1"/>
          <p:nvPr/>
        </p:nvSpPr>
        <p:spPr>
          <a:xfrm>
            <a:off x="414070" y="905772"/>
            <a:ext cx="3088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Skeptic &amp; Atheist Responses</a:t>
            </a:r>
          </a:p>
        </p:txBody>
      </p:sp>
    </p:spTree>
    <p:extLst>
      <p:ext uri="{BB962C8B-B14F-4D97-AF65-F5344CB8AC3E}">
        <p14:creationId xmlns:p14="http://schemas.microsoft.com/office/powerpoint/2010/main" val="238161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939BEB-6D79-B59B-23C6-4EA7176E461F}"/>
              </a:ext>
            </a:extLst>
          </p:cNvPr>
          <p:cNvSpPr txBox="1"/>
          <p:nvPr/>
        </p:nvSpPr>
        <p:spPr>
          <a:xfrm>
            <a:off x="-621102" y="560717"/>
            <a:ext cx="8566030" cy="2554545"/>
          </a:xfrm>
          <a:prstGeom prst="rect">
            <a:avLst/>
          </a:prstGeom>
          <a:solidFill>
            <a:srgbClr val="365693"/>
          </a:solidFill>
        </p:spPr>
        <p:txBody>
          <a:bodyPr wrap="square" lIns="109728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who is greater, he who sits at the table, or he who serves? Yet I am among you as the One who serves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8B5F4-CB6F-361A-2E05-9E355CBC2EF7}"/>
              </a:ext>
            </a:extLst>
          </p:cNvPr>
          <p:cNvSpPr txBox="1"/>
          <p:nvPr/>
        </p:nvSpPr>
        <p:spPr>
          <a:xfrm>
            <a:off x="474451" y="5796948"/>
            <a:ext cx="31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13:1-20</a:t>
            </a:r>
          </a:p>
        </p:txBody>
      </p:sp>
      <p:pic>
        <p:nvPicPr>
          <p:cNvPr id="9" name="Picture 8" descr="A puzzle pieces with a white background">
            <a:extLst>
              <a:ext uri="{FF2B5EF4-FFF2-40B4-BE49-F238E27FC236}">
                <a16:creationId xmlns:a16="http://schemas.microsoft.com/office/drawing/2014/main" id="{6F078726-E9A2-3DA3-E55A-36F2607FE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57270"/>
            <a:ext cx="3597213" cy="35972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CE5A1D-A548-C041-4731-C95E6EF4FCB0}"/>
              </a:ext>
            </a:extLst>
          </p:cNvPr>
          <p:cNvSpPr txBox="1"/>
          <p:nvPr/>
        </p:nvSpPr>
        <p:spPr>
          <a:xfrm>
            <a:off x="3899140" y="5650952"/>
            <a:ext cx="276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Luke 22:27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A95DC5-8E03-46BC-D315-313D77EA2954}"/>
              </a:ext>
            </a:extLst>
          </p:cNvPr>
          <p:cNvSpPr txBox="1"/>
          <p:nvPr/>
        </p:nvSpPr>
        <p:spPr>
          <a:xfrm>
            <a:off x="7523922" y="5673836"/>
            <a:ext cx="1042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p1</a:t>
            </a:r>
          </a:p>
        </p:txBody>
      </p:sp>
    </p:spTree>
    <p:extLst>
      <p:ext uri="{BB962C8B-B14F-4D97-AF65-F5344CB8AC3E}">
        <p14:creationId xmlns:p14="http://schemas.microsoft.com/office/powerpoint/2010/main" val="314991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zzle pieces with a white background">
            <a:extLst>
              <a:ext uri="{FF2B5EF4-FFF2-40B4-BE49-F238E27FC236}">
                <a16:creationId xmlns:a16="http://schemas.microsoft.com/office/drawing/2014/main" id="{6F078726-E9A2-3DA3-E55A-36F2607FE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57270"/>
            <a:ext cx="3597213" cy="35972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A95DC5-8E03-46BC-D315-313D77EA2954}"/>
              </a:ext>
            </a:extLst>
          </p:cNvPr>
          <p:cNvSpPr txBox="1"/>
          <p:nvPr/>
        </p:nvSpPr>
        <p:spPr>
          <a:xfrm>
            <a:off x="5933661" y="5673836"/>
            <a:ext cx="28652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pp13-14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E23C3-DA7D-F5BF-FFC4-BCE08D517646}"/>
              </a:ext>
            </a:extLst>
          </p:cNvPr>
          <p:cNvSpPr txBox="1"/>
          <p:nvPr/>
        </p:nvSpPr>
        <p:spPr>
          <a:xfrm>
            <a:off x="3364297" y="408600"/>
            <a:ext cx="6047121" cy="1692771"/>
          </a:xfrm>
          <a:prstGeom prst="rect">
            <a:avLst/>
          </a:prstGeom>
          <a:solidFill>
            <a:srgbClr val="365693"/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Subtle / Nuanced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Explain Approach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94B62-E74E-BC91-1DEB-40A9FA957A0A}"/>
              </a:ext>
            </a:extLst>
          </p:cNvPr>
          <p:cNvSpPr txBox="1"/>
          <p:nvPr/>
        </p:nvSpPr>
        <p:spPr>
          <a:xfrm>
            <a:off x="414070" y="905772"/>
            <a:ext cx="3088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Possible Weaknesses</a:t>
            </a:r>
          </a:p>
        </p:txBody>
      </p:sp>
    </p:spTree>
    <p:extLst>
      <p:ext uri="{BB962C8B-B14F-4D97-AF65-F5344CB8AC3E}">
        <p14:creationId xmlns:p14="http://schemas.microsoft.com/office/powerpoint/2010/main" val="101315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zzle pieces with a white background">
            <a:extLst>
              <a:ext uri="{FF2B5EF4-FFF2-40B4-BE49-F238E27FC236}">
                <a16:creationId xmlns:a16="http://schemas.microsoft.com/office/drawing/2014/main" id="{6F078726-E9A2-3DA3-E55A-36F2607FE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57270"/>
            <a:ext cx="3597213" cy="35972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A95DC5-8E03-46BC-D315-313D77EA2954}"/>
              </a:ext>
            </a:extLst>
          </p:cNvPr>
          <p:cNvSpPr txBox="1"/>
          <p:nvPr/>
        </p:nvSpPr>
        <p:spPr>
          <a:xfrm>
            <a:off x="6719977" y="5673836"/>
            <a:ext cx="2078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p14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E23C3-DA7D-F5BF-FFC4-BCE08D517646}"/>
              </a:ext>
            </a:extLst>
          </p:cNvPr>
          <p:cNvSpPr txBox="1"/>
          <p:nvPr/>
        </p:nvSpPr>
        <p:spPr>
          <a:xfrm>
            <a:off x="3364297" y="408600"/>
            <a:ext cx="6047121" cy="2923877"/>
          </a:xfrm>
          <a:prstGeom prst="rect">
            <a:avLst/>
          </a:prstGeom>
          <a:solidFill>
            <a:srgbClr val="365693"/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Strongly Textual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Broad Apologetic Apps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Different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Readable Materials </a:t>
            </a:r>
          </a:p>
          <a:p>
            <a:pPr algn="ctr"/>
            <a:endParaRPr lang="en-US" sz="12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494B62-E74E-BC91-1DEB-40A9FA957A0A}"/>
              </a:ext>
            </a:extLst>
          </p:cNvPr>
          <p:cNvSpPr txBox="1"/>
          <p:nvPr/>
        </p:nvSpPr>
        <p:spPr>
          <a:xfrm>
            <a:off x="414070" y="905772"/>
            <a:ext cx="308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Strengths</a:t>
            </a:r>
          </a:p>
        </p:txBody>
      </p:sp>
    </p:spTree>
    <p:extLst>
      <p:ext uri="{BB962C8B-B14F-4D97-AF65-F5344CB8AC3E}">
        <p14:creationId xmlns:p14="http://schemas.microsoft.com/office/powerpoint/2010/main" val="209098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A0707-5308-9307-AC1C-BBFDD382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E21E3-3E0F-16E4-361C-B279788082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925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939BEB-6D79-B59B-23C6-4EA7176E461F}"/>
              </a:ext>
            </a:extLst>
          </p:cNvPr>
          <p:cNvSpPr txBox="1"/>
          <p:nvPr/>
        </p:nvSpPr>
        <p:spPr>
          <a:xfrm>
            <a:off x="-621102" y="560717"/>
            <a:ext cx="8566030" cy="2554545"/>
          </a:xfrm>
          <a:prstGeom prst="rect">
            <a:avLst/>
          </a:prstGeom>
          <a:solidFill>
            <a:srgbClr val="365693"/>
          </a:solidFill>
        </p:spPr>
        <p:txBody>
          <a:bodyPr wrap="square" lIns="109728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who is greater, he who sits at the table, or he who serves? Yet I am among you as the One who serves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8B5F4-CB6F-361A-2E05-9E355CBC2EF7}"/>
              </a:ext>
            </a:extLst>
          </p:cNvPr>
          <p:cNvSpPr txBox="1"/>
          <p:nvPr/>
        </p:nvSpPr>
        <p:spPr>
          <a:xfrm>
            <a:off x="474451" y="5796948"/>
            <a:ext cx="31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13:1-20</a:t>
            </a:r>
          </a:p>
        </p:txBody>
      </p:sp>
      <p:pic>
        <p:nvPicPr>
          <p:cNvPr id="9" name="Picture 8" descr="A puzzle pieces with a white background">
            <a:extLst>
              <a:ext uri="{FF2B5EF4-FFF2-40B4-BE49-F238E27FC236}">
                <a16:creationId xmlns:a16="http://schemas.microsoft.com/office/drawing/2014/main" id="{6F078726-E9A2-3DA3-E55A-36F2607FE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57270"/>
            <a:ext cx="3597213" cy="35972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CE5A1D-A548-C041-4731-C95E6EF4FCB0}"/>
              </a:ext>
            </a:extLst>
          </p:cNvPr>
          <p:cNvSpPr txBox="1"/>
          <p:nvPr/>
        </p:nvSpPr>
        <p:spPr>
          <a:xfrm>
            <a:off x="3899140" y="5650952"/>
            <a:ext cx="276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Luke 22:27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A95DC5-8E03-46BC-D315-313D77EA2954}"/>
              </a:ext>
            </a:extLst>
          </p:cNvPr>
          <p:cNvSpPr txBox="1"/>
          <p:nvPr/>
        </p:nvSpPr>
        <p:spPr>
          <a:xfrm>
            <a:off x="7533861" y="5673836"/>
            <a:ext cx="1032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E23C3-DA7D-F5BF-FFC4-BCE08D517646}"/>
              </a:ext>
            </a:extLst>
          </p:cNvPr>
          <p:cNvSpPr txBox="1"/>
          <p:nvPr/>
        </p:nvSpPr>
        <p:spPr>
          <a:xfrm>
            <a:off x="3605837" y="3591733"/>
            <a:ext cx="6047121" cy="1754326"/>
          </a:xfrm>
          <a:prstGeom prst="rect">
            <a:avLst/>
          </a:prstGeom>
          <a:solidFill>
            <a:srgbClr val="365693"/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Undesigned Coincidence</a:t>
            </a:r>
          </a:p>
        </p:txBody>
      </p:sp>
    </p:spTree>
    <p:extLst>
      <p:ext uri="{BB962C8B-B14F-4D97-AF65-F5344CB8AC3E}">
        <p14:creationId xmlns:p14="http://schemas.microsoft.com/office/powerpoint/2010/main" val="52283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8939BEB-6D79-B59B-23C6-4EA7176E461F}"/>
              </a:ext>
            </a:extLst>
          </p:cNvPr>
          <p:cNvSpPr txBox="1"/>
          <p:nvPr/>
        </p:nvSpPr>
        <p:spPr>
          <a:xfrm>
            <a:off x="-621102" y="560717"/>
            <a:ext cx="8566030" cy="2554545"/>
          </a:xfrm>
          <a:prstGeom prst="rect">
            <a:avLst/>
          </a:prstGeom>
          <a:solidFill>
            <a:srgbClr val="365693"/>
          </a:solidFill>
        </p:spPr>
        <p:txBody>
          <a:bodyPr wrap="square" lIns="109728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…Jesus lifted up His eyes and see a great multitude said to Philip, “Where shall we buy bread, that these may eat?”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98B5F4-CB6F-361A-2E05-9E355CBC2EF7}"/>
              </a:ext>
            </a:extLst>
          </p:cNvPr>
          <p:cNvSpPr txBox="1"/>
          <p:nvPr/>
        </p:nvSpPr>
        <p:spPr>
          <a:xfrm>
            <a:off x="474451" y="5796948"/>
            <a:ext cx="31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13:1-20</a:t>
            </a:r>
          </a:p>
        </p:txBody>
      </p:sp>
      <p:pic>
        <p:nvPicPr>
          <p:cNvPr id="9" name="Picture 8" descr="A puzzle pieces with a white background">
            <a:extLst>
              <a:ext uri="{FF2B5EF4-FFF2-40B4-BE49-F238E27FC236}">
                <a16:creationId xmlns:a16="http://schemas.microsoft.com/office/drawing/2014/main" id="{6F078726-E9A2-3DA3-E55A-36F2607FE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57270"/>
            <a:ext cx="3597213" cy="35972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CE5A1D-A548-C041-4731-C95E6EF4FCB0}"/>
              </a:ext>
            </a:extLst>
          </p:cNvPr>
          <p:cNvSpPr txBox="1"/>
          <p:nvPr/>
        </p:nvSpPr>
        <p:spPr>
          <a:xfrm>
            <a:off x="3899140" y="5650952"/>
            <a:ext cx="2760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John 6:9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A95DC5-8E03-46BC-D315-313D77EA2954}"/>
              </a:ext>
            </a:extLst>
          </p:cNvPr>
          <p:cNvSpPr txBox="1"/>
          <p:nvPr/>
        </p:nvSpPr>
        <p:spPr>
          <a:xfrm>
            <a:off x="7504043" y="5673836"/>
            <a:ext cx="1061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p1</a:t>
            </a:r>
          </a:p>
        </p:txBody>
      </p:sp>
    </p:spTree>
    <p:extLst>
      <p:ext uri="{BB962C8B-B14F-4D97-AF65-F5344CB8AC3E}">
        <p14:creationId xmlns:p14="http://schemas.microsoft.com/office/powerpoint/2010/main" val="310489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zzle pieces with a white background">
            <a:extLst>
              <a:ext uri="{FF2B5EF4-FFF2-40B4-BE49-F238E27FC236}">
                <a16:creationId xmlns:a16="http://schemas.microsoft.com/office/drawing/2014/main" id="{6F078726-E9A2-3DA3-E55A-36F2607FE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57270"/>
            <a:ext cx="3597213" cy="35972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39BEB-6D79-B59B-23C6-4EA7176E461F}"/>
              </a:ext>
            </a:extLst>
          </p:cNvPr>
          <p:cNvSpPr txBox="1"/>
          <p:nvPr/>
        </p:nvSpPr>
        <p:spPr>
          <a:xfrm>
            <a:off x="-621102" y="560717"/>
            <a:ext cx="8566030" cy="2693045"/>
          </a:xfrm>
          <a:prstGeom prst="rect">
            <a:avLst/>
          </a:prstGeom>
          <a:solidFill>
            <a:srgbClr val="365693"/>
          </a:solidFill>
        </p:spPr>
        <p:txBody>
          <a:bodyPr wrap="square" lIns="109728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…Philip was from Bethsaida, the city of Andrew and Peter</a:t>
            </a:r>
          </a:p>
          <a:p>
            <a:endParaRPr lang="en-US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…a deserted place belonging to the city of Bethsaida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CE5A1D-A548-C041-4731-C95E6EF4FCB0}"/>
              </a:ext>
            </a:extLst>
          </p:cNvPr>
          <p:cNvSpPr txBox="1"/>
          <p:nvPr/>
        </p:nvSpPr>
        <p:spPr>
          <a:xfrm>
            <a:off x="3899140" y="5650952"/>
            <a:ext cx="343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Jn 12:21; Lk 9:10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A95DC5-8E03-46BC-D315-313D77EA2954}"/>
              </a:ext>
            </a:extLst>
          </p:cNvPr>
          <p:cNvSpPr txBox="1"/>
          <p:nvPr/>
        </p:nvSpPr>
        <p:spPr>
          <a:xfrm>
            <a:off x="7553739" y="5673836"/>
            <a:ext cx="101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p1</a:t>
            </a:r>
          </a:p>
        </p:txBody>
      </p:sp>
    </p:spTree>
    <p:extLst>
      <p:ext uri="{BB962C8B-B14F-4D97-AF65-F5344CB8AC3E}">
        <p14:creationId xmlns:p14="http://schemas.microsoft.com/office/powerpoint/2010/main" val="400941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zzle pieces with a white background">
            <a:extLst>
              <a:ext uri="{FF2B5EF4-FFF2-40B4-BE49-F238E27FC236}">
                <a16:creationId xmlns:a16="http://schemas.microsoft.com/office/drawing/2014/main" id="{6F078726-E9A2-3DA3-E55A-36F2607FE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57270"/>
            <a:ext cx="3597213" cy="35972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39BEB-6D79-B59B-23C6-4EA7176E461F}"/>
              </a:ext>
            </a:extLst>
          </p:cNvPr>
          <p:cNvSpPr txBox="1"/>
          <p:nvPr/>
        </p:nvSpPr>
        <p:spPr>
          <a:xfrm>
            <a:off x="-621102" y="560717"/>
            <a:ext cx="8566030" cy="2693045"/>
          </a:xfrm>
          <a:prstGeom prst="rect">
            <a:avLst/>
          </a:prstGeom>
          <a:solidFill>
            <a:srgbClr val="365693"/>
          </a:solidFill>
        </p:spPr>
        <p:txBody>
          <a:bodyPr wrap="square" lIns="1097280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…Philip was from Bethsaida, the city of Andres and Peter</a:t>
            </a:r>
          </a:p>
          <a:p>
            <a:endParaRPr lang="en-US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…a deserted place belonging to the city of Bethsaida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A95DC5-8E03-46BC-D315-313D77EA2954}"/>
              </a:ext>
            </a:extLst>
          </p:cNvPr>
          <p:cNvSpPr txBox="1"/>
          <p:nvPr/>
        </p:nvSpPr>
        <p:spPr>
          <a:xfrm>
            <a:off x="7553739" y="5673836"/>
            <a:ext cx="101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E23C3-DA7D-F5BF-FFC4-BCE08D517646}"/>
              </a:ext>
            </a:extLst>
          </p:cNvPr>
          <p:cNvSpPr txBox="1"/>
          <p:nvPr/>
        </p:nvSpPr>
        <p:spPr>
          <a:xfrm>
            <a:off x="3605837" y="3591733"/>
            <a:ext cx="6047121" cy="1754326"/>
          </a:xfrm>
          <a:prstGeom prst="rect">
            <a:avLst/>
          </a:prstGeom>
          <a:solidFill>
            <a:srgbClr val="365693"/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Undesigned Coincidence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A56143-C53A-9CFB-4F34-825A08320462}"/>
              </a:ext>
            </a:extLst>
          </p:cNvPr>
          <p:cNvSpPr txBox="1"/>
          <p:nvPr/>
        </p:nvSpPr>
        <p:spPr>
          <a:xfrm>
            <a:off x="3899140" y="5650952"/>
            <a:ext cx="3433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Jn 12:21; Lk 9:10</a:t>
            </a:r>
          </a:p>
        </p:txBody>
      </p:sp>
    </p:spTree>
    <p:extLst>
      <p:ext uri="{BB962C8B-B14F-4D97-AF65-F5344CB8AC3E}">
        <p14:creationId xmlns:p14="http://schemas.microsoft.com/office/powerpoint/2010/main" val="369511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zzle pieces with a white background">
            <a:extLst>
              <a:ext uri="{FF2B5EF4-FFF2-40B4-BE49-F238E27FC236}">
                <a16:creationId xmlns:a16="http://schemas.microsoft.com/office/drawing/2014/main" id="{6F078726-E9A2-3DA3-E55A-36F2607FE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57270"/>
            <a:ext cx="3597213" cy="35972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A95DC5-8E03-46BC-D315-313D77EA2954}"/>
              </a:ext>
            </a:extLst>
          </p:cNvPr>
          <p:cNvSpPr txBox="1"/>
          <p:nvPr/>
        </p:nvSpPr>
        <p:spPr>
          <a:xfrm>
            <a:off x="7553739" y="5673836"/>
            <a:ext cx="1012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E23C3-DA7D-F5BF-FFC4-BCE08D517646}"/>
              </a:ext>
            </a:extLst>
          </p:cNvPr>
          <p:cNvSpPr txBox="1"/>
          <p:nvPr/>
        </p:nvSpPr>
        <p:spPr>
          <a:xfrm>
            <a:off x="3605837" y="3591733"/>
            <a:ext cx="6047121" cy="1754326"/>
          </a:xfrm>
          <a:prstGeom prst="rect">
            <a:avLst/>
          </a:prstGeom>
          <a:solidFill>
            <a:srgbClr val="365693"/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Undesigned Coincidence</a:t>
            </a:r>
          </a:p>
        </p:txBody>
      </p:sp>
    </p:spTree>
    <p:extLst>
      <p:ext uri="{BB962C8B-B14F-4D97-AF65-F5344CB8AC3E}">
        <p14:creationId xmlns:p14="http://schemas.microsoft.com/office/powerpoint/2010/main" val="910369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uzzle pieces with a white background">
            <a:extLst>
              <a:ext uri="{FF2B5EF4-FFF2-40B4-BE49-F238E27FC236}">
                <a16:creationId xmlns:a16="http://schemas.microsoft.com/office/drawing/2014/main" id="{6F078726-E9A2-3DA3-E55A-36F2607FE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57270"/>
            <a:ext cx="3597213" cy="35972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A95DC5-8E03-46BC-D315-313D77EA2954}"/>
              </a:ext>
            </a:extLst>
          </p:cNvPr>
          <p:cNvSpPr txBox="1"/>
          <p:nvPr/>
        </p:nvSpPr>
        <p:spPr>
          <a:xfrm>
            <a:off x="7563678" y="5673836"/>
            <a:ext cx="1002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Arial Black" panose="020B0A04020102020204" pitchFamily="34" charset="0"/>
              </a:rPr>
              <a:t>p2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0E23C3-DA7D-F5BF-FFC4-BCE08D517646}"/>
              </a:ext>
            </a:extLst>
          </p:cNvPr>
          <p:cNvSpPr txBox="1"/>
          <p:nvPr/>
        </p:nvSpPr>
        <p:spPr>
          <a:xfrm>
            <a:off x="3605837" y="3591733"/>
            <a:ext cx="6047121" cy="1754326"/>
          </a:xfrm>
          <a:prstGeom prst="rect">
            <a:avLst/>
          </a:prstGeom>
          <a:solidFill>
            <a:srgbClr val="365693"/>
          </a:solidFill>
          <a:ln w="60325">
            <a:noFill/>
          </a:ln>
        </p:spPr>
        <p:txBody>
          <a:bodyPr wrap="square" lIns="0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Evidence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Faith</a:t>
            </a:r>
          </a:p>
        </p:txBody>
      </p:sp>
    </p:spTree>
    <p:extLst>
      <p:ext uri="{BB962C8B-B14F-4D97-AF65-F5344CB8AC3E}">
        <p14:creationId xmlns:p14="http://schemas.microsoft.com/office/powerpoint/2010/main" val="54370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3398</TotalTime>
  <Words>563</Words>
  <Application>Microsoft Office PowerPoint</Application>
  <PresentationFormat>On-screen Show (4:3)</PresentationFormat>
  <Paragraphs>153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Aptos</vt:lpstr>
      <vt:lpstr>Aptos Display</vt:lpstr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Diestelkamp</dc:creator>
  <cp:lastModifiedBy>David Diestelkamp</cp:lastModifiedBy>
  <cp:revision>5</cp:revision>
  <dcterms:created xsi:type="dcterms:W3CDTF">2024-02-13T22:46:33Z</dcterms:created>
  <dcterms:modified xsi:type="dcterms:W3CDTF">2024-03-18T21:47:20Z</dcterms:modified>
</cp:coreProperties>
</file>